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4" r:id="rId2"/>
    <p:sldId id="259" r:id="rId3"/>
    <p:sldId id="361" r:id="rId4"/>
    <p:sldId id="333" r:id="rId5"/>
    <p:sldId id="309" r:id="rId6"/>
    <p:sldId id="276" r:id="rId7"/>
    <p:sldId id="353" r:id="rId8"/>
    <p:sldId id="354" r:id="rId9"/>
    <p:sldId id="314" r:id="rId10"/>
    <p:sldId id="315" r:id="rId11"/>
    <p:sldId id="316" r:id="rId12"/>
    <p:sldId id="318" r:id="rId13"/>
    <p:sldId id="319" r:id="rId14"/>
    <p:sldId id="338" r:id="rId15"/>
    <p:sldId id="339" r:id="rId16"/>
    <p:sldId id="341" r:id="rId17"/>
    <p:sldId id="343" r:id="rId18"/>
    <p:sldId id="344" r:id="rId19"/>
    <p:sldId id="345" r:id="rId20"/>
    <p:sldId id="346" r:id="rId21"/>
    <p:sldId id="342" r:id="rId22"/>
    <p:sldId id="355" r:id="rId23"/>
    <p:sldId id="321" r:id="rId24"/>
    <p:sldId id="322" r:id="rId25"/>
    <p:sldId id="323" r:id="rId26"/>
    <p:sldId id="324" r:id="rId27"/>
    <p:sldId id="325" r:id="rId28"/>
    <p:sldId id="326" r:id="rId29"/>
    <p:sldId id="327" r:id="rId30"/>
    <p:sldId id="328" r:id="rId31"/>
    <p:sldId id="329" r:id="rId32"/>
    <p:sldId id="330" r:id="rId33"/>
    <p:sldId id="347" r:id="rId34"/>
    <p:sldId id="331" r:id="rId35"/>
    <p:sldId id="348" r:id="rId36"/>
    <p:sldId id="349" r:id="rId37"/>
    <p:sldId id="352" r:id="rId38"/>
    <p:sldId id="356" r:id="rId39"/>
    <p:sldId id="350" r:id="rId40"/>
    <p:sldId id="359" r:id="rId41"/>
    <p:sldId id="360" r:id="rId42"/>
    <p:sldId id="275"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8" y="4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pPr/>
              <a:t>06.09.2023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pPr/>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E1579F-8233-4150-AA96-6E53D47E26AC}"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35D93-ABB8-4A75-8B8F-004DB000C661}"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D8A6AB-37E4-4823-8603-29907F9D0FFB}"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73C639-3219-44CC-9D0F-D4895B37E110}"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A96E46-A32E-41BF-950B-05DE431B18A1}"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A88ED0-CB8E-458C-9F64-02439936E303}"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2E0681-97B0-48E1-B87B-89DB616DAAFC}" type="datetime1">
              <a:rPr lang="ru-RU" smtClean="0"/>
              <a:t>06.09.2023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EA1336-5222-4987-BB45-5DC816D71C93}" type="datetime1">
              <a:rPr lang="ru-RU" smtClean="0"/>
              <a:t>06.09.2023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1EC49-FE9C-47F1-BD16-513579B39222}" type="datetime1">
              <a:rPr lang="ru-RU" smtClean="0"/>
              <a:t>06.09.2023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C40FE3-2186-4399-8AF7-1EBB5EBB3A7F}"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731E27-57B4-4119-877D-C6F2A7ADE0B7}"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0B952-C720-4D09-A2FA-06645F70425C}" type="datetime1">
              <a:rPr lang="ru-RU" smtClean="0"/>
              <a:t>06.09.2023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9" name="TextBox 8"/>
          <p:cNvSpPr txBox="1"/>
          <p:nvPr/>
        </p:nvSpPr>
        <p:spPr>
          <a:xfrm>
            <a:off x="3424256" y="3990074"/>
            <a:ext cx="5678735" cy="369332"/>
          </a:xfrm>
          <a:prstGeom prst="rect">
            <a:avLst/>
          </a:prstGeom>
          <a:noFill/>
        </p:spPr>
        <p:txBody>
          <a:bodyPr wrap="square" rtlCol="0">
            <a:spAutoFit/>
          </a:bodyPr>
          <a:lstStyle/>
          <a:p>
            <a:endParaRPr lang="ru-RU" dirty="0">
              <a:latin typeface="Cambria" panose="020405030504060302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720" y="-27384"/>
            <a:ext cx="1999515" cy="1454676"/>
          </a:xfrm>
          <a:prstGeom prst="rect">
            <a:avLst/>
          </a:prstGeom>
        </p:spPr>
      </p:pic>
      <p:sp>
        <p:nvSpPr>
          <p:cNvPr id="11" name="TextBox 10"/>
          <p:cNvSpPr txBox="1"/>
          <p:nvPr/>
        </p:nvSpPr>
        <p:spPr>
          <a:xfrm>
            <a:off x="2723672" y="359481"/>
            <a:ext cx="4383984" cy="1077218"/>
          </a:xfrm>
          <a:prstGeom prst="rect">
            <a:avLst/>
          </a:prstGeom>
          <a:noFill/>
        </p:spPr>
        <p:txBody>
          <a:bodyPr wrap="square" rtlCol="0">
            <a:spAutoFit/>
          </a:bodyPr>
          <a:lstStyle/>
          <a:p>
            <a:pPr algn="ctr"/>
            <a:r>
              <a:rPr lang="ru-RU" altLang="ru-RU" sz="1600" b="1" dirty="0">
                <a:solidFill>
                  <a:srgbClr val="C00000"/>
                </a:solidFill>
                <a:latin typeface="Cambria" panose="02040503050406030204" pitchFamily="18" charset="0"/>
              </a:rPr>
              <a:t>Лекция</a:t>
            </a:r>
          </a:p>
          <a:p>
            <a:pPr algn="ctr"/>
            <a:r>
              <a:rPr lang="ru-RU" altLang="ru-RU" sz="1600" b="1" dirty="0">
                <a:latin typeface="Cambria" panose="02040503050406030204" pitchFamily="18" charset="0"/>
              </a:rPr>
              <a:t>по модулю «Ортопедическая стоматология»</a:t>
            </a:r>
          </a:p>
          <a:p>
            <a:pPr algn="ctr"/>
            <a:r>
              <a:rPr lang="ru-RU" altLang="ru-RU" sz="1600" b="1" dirty="0">
                <a:latin typeface="Cambria" panose="02040503050406030204" pitchFamily="18" charset="0"/>
              </a:rPr>
              <a:t>учебной дисциплины «Стоматология»</a:t>
            </a:r>
            <a:endParaRPr lang="ru-RU" altLang="ru-RU" sz="1600" b="1" dirty="0">
              <a:latin typeface="Cambria" panose="02040503050406030204" pitchFamily="18" charset="0"/>
            </a:endParaRPr>
          </a:p>
        </p:txBody>
      </p:sp>
      <p:sp>
        <p:nvSpPr>
          <p:cNvPr id="12" name="Подзаголовок 2"/>
          <p:cNvSpPr txBox="1">
            <a:spLocks/>
          </p:cNvSpPr>
          <p:nvPr/>
        </p:nvSpPr>
        <p:spPr>
          <a:xfrm>
            <a:off x="3489855" y="1878138"/>
            <a:ext cx="5666412" cy="191090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600" b="1" i="0" u="none" strike="noStrike" kern="1200" cap="none" spc="0" normalizeH="0" baseline="0" noProof="0" dirty="0" smtClean="0">
                <a:ln>
                  <a:noFill/>
                </a:ln>
                <a:solidFill>
                  <a:schemeClr val="bg1"/>
                </a:solidFill>
                <a:effectLst/>
                <a:uLnTx/>
                <a:uFillTx/>
                <a:latin typeface="Cambria" panose="02040503050406030204" pitchFamily="18" charset="0"/>
              </a:rPr>
              <a:t>Тема:</a:t>
            </a:r>
            <a:r>
              <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rPr>
              <a:t> </a:t>
            </a:r>
          </a:p>
          <a:p>
            <a:pPr marL="342900" lvl="0" indent="-342900" algn="ctr">
              <a:spcBef>
                <a:spcPct val="20000"/>
              </a:spcBef>
              <a:defRPr/>
            </a:pPr>
            <a:r>
              <a:rPr kumimoji="0" lang="ru-RU" sz="2400" b="1" i="0" u="none" strike="noStrike" kern="1200" cap="none" spc="0" normalizeH="0" baseline="0" noProof="0" dirty="0" smtClean="0">
                <a:ln>
                  <a:noFill/>
                </a:ln>
                <a:solidFill>
                  <a:schemeClr val="bg1"/>
                </a:solidFill>
                <a:effectLst/>
                <a:uLnTx/>
                <a:uFillTx/>
                <a:latin typeface="Cambria" panose="02040503050406030204" pitchFamily="18" charset="0"/>
              </a:rPr>
              <a:t>«</a:t>
            </a:r>
            <a:r>
              <a:rPr lang="ru-RU" sz="2400" b="1" dirty="0">
                <a:solidFill>
                  <a:schemeClr val="bg1"/>
                </a:solidFill>
                <a:latin typeface="Cambria" panose="02040503050406030204" pitchFamily="18" charset="0"/>
              </a:rPr>
              <a:t>Понятие об артикуляции, окклюзии и центральном соотношении зубных рядов и челюстей</a:t>
            </a:r>
            <a:r>
              <a:rPr kumimoji="0" lang="ru-RU" sz="2400" b="1" i="0" u="none" strike="noStrike" kern="1200" cap="none" spc="0" normalizeH="0" baseline="0" noProof="0" dirty="0" smtClean="0">
                <a:ln>
                  <a:noFill/>
                </a:ln>
                <a:solidFill>
                  <a:schemeClr val="bg1"/>
                </a:solidFill>
                <a:effectLst/>
                <a:uLnTx/>
                <a:uFillTx/>
                <a:latin typeface="Cambria" panose="02040503050406030204" pitchFamily="18" charset="0"/>
              </a:rPr>
              <a:t>»</a:t>
            </a:r>
          </a:p>
        </p:txBody>
      </p:sp>
    </p:spTree>
    <p:extLst>
      <p:ext uri="{BB962C8B-B14F-4D97-AF65-F5344CB8AC3E}">
        <p14:creationId xmlns:p14="http://schemas.microsoft.com/office/powerpoint/2010/main" val="3331965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0"/>
            <a:ext cx="7596336" cy="6663363"/>
          </a:xfrm>
          <a:prstGeom prst="rect">
            <a:avLst/>
          </a:prstGeom>
          <a:noFill/>
        </p:spPr>
        <p:txBody>
          <a:bodyPr wrap="square" rtlCol="0">
            <a:spAutoFit/>
          </a:bodyPr>
          <a:lstStyle/>
          <a:p>
            <a:pPr lvl="0" algn="ctr"/>
            <a:r>
              <a:rPr lang="ru-RU" sz="2800" b="1" dirty="0" smtClean="0">
                <a:solidFill>
                  <a:srgbClr val="FF0000"/>
                </a:solidFill>
              </a:rPr>
              <a:t>Зубные признаки</a:t>
            </a:r>
            <a:r>
              <a:rPr lang="ru-RU" sz="2000" b="1" dirty="0" smtClean="0">
                <a:solidFill>
                  <a:srgbClr val="FF0000"/>
                </a:solidFill>
              </a:rPr>
              <a:t> </a:t>
            </a:r>
          </a:p>
          <a:p>
            <a:pPr marL="285750" lvl="0" indent="-285750">
              <a:buClr>
                <a:srgbClr val="4F81BD"/>
              </a:buClr>
              <a:buFont typeface="Wingdings" panose="05000000000000000000" pitchFamily="2" charset="2"/>
              <a:buChar char="Ø"/>
            </a:pPr>
            <a:r>
              <a:rPr lang="ru-RU" sz="1900" dirty="0"/>
              <a:t>М</a:t>
            </a:r>
            <a:r>
              <a:rPr lang="ru-RU" sz="1900" dirty="0" smtClean="0"/>
              <a:t>ежду зубами верхней и нижней челюсти имеется максимально плотный </a:t>
            </a:r>
            <a:r>
              <a:rPr lang="ru-RU" sz="1900" dirty="0" err="1" smtClean="0"/>
              <a:t>фиссуро</a:t>
            </a:r>
            <a:r>
              <a:rPr lang="ru-RU" sz="1900" dirty="0" smtClean="0"/>
              <a:t> - бугорковый  контакт;</a:t>
            </a:r>
          </a:p>
          <a:p>
            <a:pPr marL="285750" lvl="0" indent="-285750">
              <a:buClr>
                <a:srgbClr val="4F81BD"/>
              </a:buClr>
              <a:buFont typeface="Wingdings" panose="05000000000000000000" pitchFamily="2" charset="2"/>
              <a:buChar char="Ø"/>
            </a:pPr>
            <a:r>
              <a:rPr lang="ru-RU" sz="1900" dirty="0" smtClean="0"/>
              <a:t>каждый верхний и нижний зуб смыкается с двумя антагонистами: верхний с одноимённым и </a:t>
            </a:r>
            <a:r>
              <a:rPr lang="ru-RU" sz="1900" dirty="0" err="1" smtClean="0"/>
              <a:t>позадистоящим</a:t>
            </a:r>
            <a:r>
              <a:rPr lang="ru-RU" sz="1900" dirty="0" smtClean="0"/>
              <a:t> нижним; нижний – с одноимённым и впередистоящим верхним. Исключение составляют верхние третьи моляры и нижние центральные резцы;</a:t>
            </a:r>
          </a:p>
          <a:p>
            <a:pPr marL="285750" lvl="0" indent="-285750">
              <a:buClr>
                <a:srgbClr val="4F81BD"/>
              </a:buClr>
              <a:buFont typeface="Wingdings" panose="05000000000000000000" pitchFamily="2" charset="2"/>
              <a:buChar char="Ø"/>
            </a:pPr>
            <a:r>
              <a:rPr lang="ru-RU" sz="1900" dirty="0" smtClean="0"/>
              <a:t>средние линии между верхними и нижними центральными резцами составляют продолжение одна другой и лежат в одной сагиттальной плоскости; </a:t>
            </a:r>
          </a:p>
          <a:p>
            <a:pPr marL="285750" lvl="0" indent="-285750">
              <a:buClr>
                <a:srgbClr val="4F81BD"/>
              </a:buClr>
              <a:buFont typeface="Wingdings" panose="05000000000000000000" pitchFamily="2" charset="2"/>
              <a:buChar char="Ø"/>
            </a:pPr>
            <a:r>
              <a:rPr lang="ru-RU" sz="1900" dirty="0" smtClean="0"/>
              <a:t>верхние зубы перекрывают нижние зубы во фронтальном отделе не более 1/3 длины коронки;</a:t>
            </a:r>
          </a:p>
          <a:p>
            <a:pPr marL="285750" lvl="0" indent="-285750">
              <a:buClr>
                <a:srgbClr val="4F81BD"/>
              </a:buClr>
              <a:buFont typeface="Wingdings" panose="05000000000000000000" pitchFamily="2" charset="2"/>
              <a:buChar char="Ø"/>
            </a:pPr>
            <a:r>
              <a:rPr lang="ru-RU" sz="1900" dirty="0" smtClean="0"/>
              <a:t>режущий край нижних резцов контактирует с нёбными бугорками верхних резцов;</a:t>
            </a:r>
          </a:p>
          <a:p>
            <a:pPr marL="285750" lvl="0" indent="-285750">
              <a:buClr>
                <a:srgbClr val="4F81BD"/>
              </a:buClr>
              <a:buFont typeface="Wingdings" panose="05000000000000000000" pitchFamily="2" charset="2"/>
              <a:buChar char="Ø"/>
            </a:pPr>
            <a:r>
              <a:rPr lang="ru-RU" sz="1900" dirty="0" smtClean="0"/>
              <a:t>верхний первый моляр смыкается с двумя нижними молярами и покрывает 2/3 первого моляра и 1/3 второго. Медиальный щечный бугор верхнего первого моляра попадает в поперечную </a:t>
            </a:r>
            <a:r>
              <a:rPr lang="ru-RU" sz="1900" dirty="0" err="1" smtClean="0"/>
              <a:t>межбугорковую</a:t>
            </a:r>
            <a:r>
              <a:rPr lang="ru-RU" sz="1900" dirty="0" smtClean="0"/>
              <a:t> </a:t>
            </a:r>
            <a:r>
              <a:rPr lang="ru-RU" sz="1900" dirty="0" err="1" smtClean="0"/>
              <a:t>фиссуру</a:t>
            </a:r>
            <a:r>
              <a:rPr lang="ru-RU" sz="1900" dirty="0" smtClean="0"/>
              <a:t> нижнего первого моляра;</a:t>
            </a:r>
          </a:p>
          <a:p>
            <a:pPr marL="285750" lvl="0" indent="-285750">
              <a:buClr>
                <a:srgbClr val="4F81BD"/>
              </a:buClr>
              <a:buFont typeface="Wingdings" panose="05000000000000000000" pitchFamily="2" charset="2"/>
              <a:buChar char="Ø"/>
            </a:pPr>
            <a:r>
              <a:rPr lang="ru-RU" sz="1900" dirty="0" smtClean="0"/>
              <a:t>в поперечном направлении щёчные бугры нижних зубов перекрываются щёчными буграми верхних зубов, а нёбные бугры верхних зубов расположены в продольной </a:t>
            </a:r>
            <a:r>
              <a:rPr lang="ru-RU" sz="1900" dirty="0" err="1" smtClean="0"/>
              <a:t>фиссуре</a:t>
            </a:r>
            <a:r>
              <a:rPr lang="ru-RU" sz="1900" dirty="0" smtClean="0"/>
              <a:t> между щёчными и язычными буграми нижних зубов.</a:t>
            </a:r>
            <a:endParaRPr lang="ru-RU" dirty="0"/>
          </a:p>
        </p:txBody>
      </p:sp>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10</a:t>
            </a:fld>
            <a:endParaRPr lang="ru-RU"/>
          </a:p>
        </p:txBody>
      </p:sp>
    </p:spTree>
    <p:extLst>
      <p:ext uri="{BB962C8B-B14F-4D97-AF65-F5344CB8AC3E}">
        <p14:creationId xmlns:p14="http://schemas.microsoft.com/office/powerpoint/2010/main" val="1120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3440" y="139152"/>
            <a:ext cx="7480559" cy="1938992"/>
          </a:xfrm>
          <a:prstGeom prst="rect">
            <a:avLst/>
          </a:prstGeom>
          <a:noFill/>
        </p:spPr>
        <p:txBody>
          <a:bodyPr wrap="square" rtlCol="0">
            <a:spAutoFit/>
          </a:bodyPr>
          <a:lstStyle/>
          <a:p>
            <a:r>
              <a:rPr lang="ru-RU" sz="2000" b="1" dirty="0" smtClean="0">
                <a:solidFill>
                  <a:srgbClr val="FF0000"/>
                </a:solidFill>
              </a:rPr>
              <a:t>Передняя окклюзия </a:t>
            </a:r>
            <a:r>
              <a:rPr lang="ru-RU" sz="2000" dirty="0" smtClean="0"/>
              <a:t>образуется при выдвижении нижней челюсти вперёд двусторонним сокращением наружных крыловидных мышц и горизонтальных волокон височных мышц. Суставные головки скользят по заднему скату суставного бугорка вперёд и вниз до вершины. При этом путь, проделываемый ими, называется сагиттальным суставным. </a:t>
            </a:r>
          </a:p>
        </p:txBody>
      </p:sp>
      <p:sp>
        <p:nvSpPr>
          <p:cNvPr id="4" name="TextBox 3"/>
          <p:cNvSpPr txBox="1"/>
          <p:nvPr/>
        </p:nvSpPr>
        <p:spPr>
          <a:xfrm>
            <a:off x="1663441" y="3571269"/>
            <a:ext cx="7480559" cy="3170099"/>
          </a:xfrm>
          <a:prstGeom prst="rect">
            <a:avLst/>
          </a:prstGeom>
          <a:noFill/>
        </p:spPr>
        <p:txBody>
          <a:bodyPr wrap="square" rtlCol="0">
            <a:spAutoFit/>
          </a:bodyPr>
          <a:lstStyle/>
          <a:p>
            <a:pPr algn="ctr"/>
            <a:r>
              <a:rPr lang="ru-RU" sz="2000" b="1" dirty="0" smtClean="0">
                <a:solidFill>
                  <a:srgbClr val="FF0000"/>
                </a:solidFill>
              </a:rPr>
              <a:t>Зубные признаки:</a:t>
            </a:r>
          </a:p>
          <a:p>
            <a:r>
              <a:rPr lang="ru-RU" sz="2000" dirty="0" smtClean="0"/>
              <a:t>передние зубы верхней и нижней челюсти смыкаются режущими краями (встык); средняя линия лица совпадает со средней линией проходящей между центральными зубами верхней и нижней челюсти;</a:t>
            </a:r>
          </a:p>
          <a:p>
            <a:pPr lvl="0"/>
            <a:r>
              <a:rPr lang="ru-RU" sz="2000" dirty="0" smtClean="0"/>
              <a:t>боковые зубы не смыкаются (бугорковый контакт) между ними образуются щели ромбовидной формы (</a:t>
            </a:r>
            <a:r>
              <a:rPr lang="ru-RU" sz="2000" dirty="0" err="1" smtClean="0"/>
              <a:t>дезокклюзия</a:t>
            </a:r>
            <a:r>
              <a:rPr lang="ru-RU" sz="2000" dirty="0" smtClean="0"/>
              <a:t>). Величина щели зависит от глубины резцового перекрытия при центральном смыкании зубных рядов (больше у лиц с глубоким прикусом и отсутствует  у лиц с прямым).</a:t>
            </a:r>
            <a:endParaRPr lang="ru-RU" sz="2000" dirty="0"/>
          </a:p>
        </p:txBody>
      </p:sp>
      <p:pic>
        <p:nvPicPr>
          <p:cNvPr id="2048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15816" y="1960196"/>
            <a:ext cx="4896544" cy="2033117"/>
          </a:xfrm>
          <a:prstGeom prst="rect">
            <a:avLst/>
          </a:prstGeom>
          <a:noFill/>
          <a:ln w="9525">
            <a:noFill/>
            <a:miter lim="800000"/>
            <a:headEnd/>
            <a:tailEnd/>
          </a:ln>
        </p:spPr>
      </p:pic>
      <p:pic>
        <p:nvPicPr>
          <p:cNvPr id="5" name="Рисунок 4"/>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6"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a:p>
        </p:txBody>
      </p:sp>
    </p:spTree>
    <p:extLst>
      <p:ext uri="{BB962C8B-B14F-4D97-AF65-F5344CB8AC3E}">
        <p14:creationId xmlns:p14="http://schemas.microsoft.com/office/powerpoint/2010/main" val="136411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2833363"/>
            <a:ext cx="7308304" cy="4001095"/>
          </a:xfrm>
          <a:prstGeom prst="rect">
            <a:avLst/>
          </a:prstGeom>
          <a:noFill/>
        </p:spPr>
        <p:txBody>
          <a:bodyPr wrap="square" rtlCol="0">
            <a:spAutoFit/>
          </a:bodyPr>
          <a:lstStyle/>
          <a:p>
            <a:r>
              <a:rPr lang="ru-RU" dirty="0" smtClean="0"/>
              <a:t>При </a:t>
            </a:r>
            <a:r>
              <a:rPr lang="ru-RU" b="1" dirty="0" smtClean="0">
                <a:solidFill>
                  <a:srgbClr val="FF0000"/>
                </a:solidFill>
              </a:rPr>
              <a:t>боковой окклюзии </a:t>
            </a:r>
            <a:r>
              <a:rPr lang="ru-RU" dirty="0" smtClean="0"/>
              <a:t>нижняя челюсть смещена на величину бугров верхних зубов.  Мышечные признаки: одностороннее сокращение наружной крыловидной мышцы. Суставные признаки: суставные головки на рабочей стороне вращаются вокруг вертикальной оси, а на стороне сократившейся мышцы – головка скользит по суставной поверхности бугорка </a:t>
            </a:r>
            <a:r>
              <a:rPr lang="ru-RU" dirty="0" err="1" smtClean="0"/>
              <a:t>вниз,вперед</a:t>
            </a:r>
            <a:r>
              <a:rPr lang="ru-RU" dirty="0" smtClean="0"/>
              <a:t>.</a:t>
            </a:r>
          </a:p>
          <a:p>
            <a:pPr algn="ctr"/>
            <a:endParaRPr lang="ru-RU" b="1" dirty="0" smtClean="0">
              <a:solidFill>
                <a:srgbClr val="FF0000"/>
              </a:solidFill>
            </a:endParaRPr>
          </a:p>
          <a:p>
            <a:pPr algn="ctr"/>
            <a:r>
              <a:rPr lang="ru-RU" b="1" dirty="0" smtClean="0">
                <a:solidFill>
                  <a:srgbClr val="FF0000"/>
                </a:solidFill>
              </a:rPr>
              <a:t>Зубные признаки:</a:t>
            </a:r>
          </a:p>
          <a:p>
            <a:pPr lvl="0"/>
            <a:r>
              <a:rPr lang="ru-RU" dirty="0" smtClean="0"/>
              <a:t>центральная линия, проходящая между центральными резцами «разорвана», т.е. смещена на величину бокового смещения;</a:t>
            </a:r>
          </a:p>
          <a:p>
            <a:pPr lvl="0"/>
            <a:r>
              <a:rPr lang="ru-RU" dirty="0" smtClean="0"/>
              <a:t>зубы справа смыкаются одноимёнными буграми (рабочая сторона). Зубы слева смыкаются разноимёнными буграми, т.е. нижние щёчные бугры смыкаются с верхними нёбными (балансирующая сторона).</a:t>
            </a:r>
          </a:p>
          <a:p>
            <a:endParaRPr lang="ru-RU" sz="2000" dirty="0"/>
          </a:p>
        </p:txBody>
      </p:sp>
      <p:pic>
        <p:nvPicPr>
          <p:cNvPr id="18437" name="Picture 5" descr="http://neostom.ru/file/%D0%B1%D0%BE%D0%BA%D0%BE%D0%B2%D0%B0%D1%8F%20%D0%BE%D0%BA%D0%BA%D0%BB%D1%8E%D0%B7%D0%B8%D1%8F.jpe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6480" y="404841"/>
            <a:ext cx="2411760" cy="2448095"/>
          </a:xfrm>
          <a:prstGeom prst="rect">
            <a:avLst/>
          </a:prstGeom>
          <a:noFill/>
        </p:spPr>
      </p:pic>
      <p:pic>
        <p:nvPicPr>
          <p:cNvPr id="5" name="Рисунок 4"/>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6"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7" name="Picture 3"/>
          <p:cNvPicPr/>
          <p:nvPr/>
        </p:nvPicPr>
        <p:blipFill rotWithShape="1">
          <a:blip r:embed="rId5" cstate="print">
            <a:clrChange>
              <a:clrFrom>
                <a:srgbClr val="FFFFFF"/>
              </a:clrFrom>
              <a:clrTo>
                <a:srgbClr val="FFFFFF">
                  <a:alpha val="0"/>
                </a:srgbClr>
              </a:clrTo>
            </a:clrChange>
          </a:blip>
          <a:srcRect l="4566" r="18294"/>
          <a:stretch/>
        </p:blipFill>
        <p:spPr bwMode="auto">
          <a:xfrm>
            <a:off x="1594799" y="409004"/>
            <a:ext cx="4392488" cy="2443932"/>
          </a:xfrm>
          <a:prstGeom prst="rect">
            <a:avLst/>
          </a:prstGeom>
          <a:noFill/>
          <a:ln>
            <a:noFill/>
          </a:ln>
          <a:extLst>
            <a:ext uri="{53640926-AAD7-44D8-BBD7-CCE9431645EC}">
              <a14:shadowObscured xmlns:a14="http://schemas.microsoft.com/office/drawing/2010/main"/>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12</a:t>
            </a:fld>
            <a:endParaRPr lang="ru-RU"/>
          </a:p>
        </p:txBody>
      </p:sp>
    </p:spTree>
    <p:extLst>
      <p:ext uri="{BB962C8B-B14F-4D97-AF65-F5344CB8AC3E}">
        <p14:creationId xmlns:p14="http://schemas.microsoft.com/office/powerpoint/2010/main" val="32517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16632"/>
            <a:ext cx="7668344" cy="1115690"/>
          </a:xfrm>
          <a:prstGeom prst="rect">
            <a:avLst/>
          </a:prstGeom>
          <a:noFill/>
        </p:spPr>
        <p:txBody>
          <a:bodyPr wrap="square" rtlCol="0">
            <a:spAutoFit/>
          </a:bodyPr>
          <a:lstStyle/>
          <a:p>
            <a:pPr algn="ctr"/>
            <a:r>
              <a:rPr lang="ru-RU" sz="2800" b="1" dirty="0" smtClean="0">
                <a:solidFill>
                  <a:srgbClr val="FF0000"/>
                </a:solidFill>
              </a:rPr>
              <a:t>Состояние относительного </a:t>
            </a:r>
            <a:br>
              <a:rPr lang="ru-RU" sz="2800" b="1" dirty="0" smtClean="0">
                <a:solidFill>
                  <a:srgbClr val="FF0000"/>
                </a:solidFill>
              </a:rPr>
            </a:br>
            <a:r>
              <a:rPr lang="ru-RU" sz="2800" b="1" dirty="0" smtClean="0">
                <a:solidFill>
                  <a:srgbClr val="FF0000"/>
                </a:solidFill>
              </a:rPr>
              <a:t>физиологического покоя</a:t>
            </a:r>
            <a:r>
              <a:rPr lang="ru-RU" sz="2400" b="1" dirty="0" smtClean="0">
                <a:solidFill>
                  <a:srgbClr val="FF0000"/>
                </a:solidFill>
              </a:rPr>
              <a:t> </a:t>
            </a:r>
          </a:p>
          <a:p>
            <a:pPr algn="ctr"/>
            <a:endParaRPr lang="ru-RU" sz="1050" b="1" dirty="0" smtClean="0">
              <a:solidFill>
                <a:srgbClr val="FF0000"/>
              </a:solidFill>
            </a:endParaRPr>
          </a:p>
        </p:txBody>
      </p:sp>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a:p>
        </p:txBody>
      </p:sp>
      <p:sp>
        <p:nvSpPr>
          <p:cNvPr id="8" name="Rectangle 3"/>
          <p:cNvSpPr>
            <a:spLocks noChangeArrowheads="1"/>
          </p:cNvSpPr>
          <p:nvPr/>
        </p:nvSpPr>
        <p:spPr bwMode="auto">
          <a:xfrm>
            <a:off x="1630016" y="1101291"/>
            <a:ext cx="7056784"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Вне жевания и разговора зубные ряды обычно разомкнуты, т. к. нижняя челюсть опушена и между передними зубами наблюдается просвет величиной 1-6 мм. При отвисании челюсти мышцы несколько растягиваются, что вызывает раздражение проприорецепторов. Раздражение проприорецепторов влечет за собой тоническое сокращение мышц, которое и удерживает челюсть в указанном положении. В жевательных мышцах в это время попеременно сокращаются различные группы волокон, что обеспечивает им покой и в то же время позволяет быть готовым к новому сокращению. Энергетические затраты мышц в состоянии относительного физиологического покоя по сравнению с деятельным состоянием минимальны. Ширина просвета между центральными резцами в положении покоя нижней челюсти индивидуально различна. Имеются данные о том, что с возрастом она увеличивается (Г. </a:t>
            </a:r>
            <a:r>
              <a:rPr kumimoji="0" lang="ru-RU" altLang="ru-RU" sz="1600" b="0" i="0" u="none" strike="noStrike" cap="none" normalizeH="0" baseline="0" dirty="0" err="1" smtClean="0">
                <a:ln>
                  <a:noFill/>
                </a:ln>
                <a:solidFill>
                  <a:schemeClr val="tx1"/>
                </a:solidFill>
                <a:effectLst/>
                <a:latin typeface="+mj-lt"/>
                <a:ea typeface="Times New Roman" panose="02020603050405020304" pitchFamily="18" charset="0"/>
                <a:cs typeface="Arial" panose="020B0604020202020204" pitchFamily="34" charset="0"/>
              </a:rPr>
              <a:t>Насыбулин</a:t>
            </a:r>
            <a:r>
              <a:rPr kumimoji="0" lang="ru-RU" altLang="ru-RU" sz="1600" b="0" i="0" u="none" strike="noStrike" cap="none" normalizeH="0" baseline="0" dirty="0" smtClean="0">
                <a:ln>
                  <a:noFill/>
                </a:ln>
                <a:solidFill>
                  <a:schemeClr val="tx1"/>
                </a:solidFill>
                <a:effectLst/>
                <a:latin typeface="+mj-lt"/>
                <a:ea typeface="Times New Roman" panose="02020603050405020304" pitchFamily="18" charset="0"/>
                <a:cs typeface="Arial" panose="020B0604020202020204" pitchFamily="34" charset="0"/>
              </a:rPr>
              <a:t>). Определенных данных о зависимости величины указанного просвета и видом прикуса не имеется.</a:t>
            </a:r>
          </a:p>
          <a:p>
            <a:pPr indent="450850" algn="just" eaLnBrk="0" fontAlgn="base" hangingPunct="0">
              <a:spcBef>
                <a:spcPct val="0"/>
              </a:spcBef>
              <a:spcAft>
                <a:spcPct val="0"/>
              </a:spcAft>
            </a:pPr>
            <a:r>
              <a:rPr lang="ru-RU" sz="1600" dirty="0">
                <a:latin typeface="+mj-lt"/>
                <a:ea typeface="Times New Roman" panose="02020603050405020304" pitchFamily="18" charset="0"/>
                <a:cs typeface="Arial" panose="020B0604020202020204" pitchFamily="34" charset="0"/>
              </a:rPr>
              <a:t>Положение относительного покоя нижней челюсти, надо полагать служит целесообразным рефлекторным актом, важным и в другом отношении. Для пародонта физиологическим является перемежающееся жевательное давление, тогда как постоянное давление вызвало бы его ишемию и развитие дистрофии. Положение покоя нижней челюсти - это своеобразный защитный врожденный рефлекс. </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75078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5696" y="116632"/>
            <a:ext cx="7308304" cy="6501780"/>
          </a:xfrm>
          <a:prstGeom prst="rect">
            <a:avLst/>
          </a:prstGeom>
          <a:noFill/>
        </p:spPr>
        <p:txBody>
          <a:bodyPr wrap="square" rtlCol="0">
            <a:spAutoFit/>
          </a:bodyPr>
          <a:lstStyle/>
          <a:p>
            <a:pPr algn="ctr"/>
            <a:r>
              <a:rPr lang="ru-RU" sz="2800" b="1" dirty="0" smtClean="0">
                <a:solidFill>
                  <a:srgbClr val="FF0000"/>
                </a:solidFill>
              </a:rPr>
              <a:t>Состояние относительного </a:t>
            </a:r>
            <a:br>
              <a:rPr lang="ru-RU" sz="2800" b="1" dirty="0" smtClean="0">
                <a:solidFill>
                  <a:srgbClr val="FF0000"/>
                </a:solidFill>
              </a:rPr>
            </a:br>
            <a:r>
              <a:rPr lang="ru-RU" sz="2800" b="1" dirty="0" smtClean="0">
                <a:solidFill>
                  <a:srgbClr val="FF0000"/>
                </a:solidFill>
              </a:rPr>
              <a:t>физиологического покоя</a:t>
            </a:r>
            <a:r>
              <a:rPr lang="ru-RU" sz="2400" b="1" dirty="0" smtClean="0">
                <a:solidFill>
                  <a:srgbClr val="FF0000"/>
                </a:solidFill>
              </a:rPr>
              <a:t> </a:t>
            </a:r>
          </a:p>
          <a:p>
            <a:pPr algn="ctr"/>
            <a:endParaRPr lang="ru-RU" sz="1050" b="1" dirty="0" smtClean="0">
              <a:solidFill>
                <a:srgbClr val="FF0000"/>
              </a:solidFill>
            </a:endParaRPr>
          </a:p>
          <a:p>
            <a:r>
              <a:rPr lang="ru-RU" sz="2000" dirty="0" smtClean="0">
                <a:latin typeface="+mj-lt"/>
              </a:rPr>
              <a:t>— одно из артикуляционных положений нижней челюсти при минимальной активности жевательных мышц и полном расслаблении мимической мускулатуры. Тонус поднимающих и опускающих нижнюю челюсть мышц равнозначен. </a:t>
            </a:r>
            <a:br>
              <a:rPr lang="ru-RU" sz="2000" dirty="0" smtClean="0">
                <a:latin typeface="+mj-lt"/>
              </a:rPr>
            </a:br>
            <a:r>
              <a:rPr lang="ru-RU" sz="2000" dirty="0" smtClean="0">
                <a:latin typeface="+mj-lt"/>
              </a:rPr>
              <a:t>В положении покоя жевательные поверхности разомкнуты, между ними расстояние 2—4 мм — межокклюзионное пространство. </a:t>
            </a:r>
            <a:br>
              <a:rPr lang="ru-RU" sz="2000" dirty="0" smtClean="0">
                <a:latin typeface="+mj-lt"/>
              </a:rPr>
            </a:br>
            <a:r>
              <a:rPr lang="ru-RU" sz="2000" dirty="0" smtClean="0">
                <a:latin typeface="+mj-lt"/>
              </a:rPr>
              <a:t>У отдельных лиц межокклюзионное пространство составляет от 1 до 13 мм, может меняться от состояния зубов, соотношения зубных рядов, правильности развития скелета лица. При таком положении челюсти вертикальный размер — высота нижней трети лица — соответствует эстетической норме. </a:t>
            </a:r>
          </a:p>
          <a:p>
            <a:endParaRPr lang="ru-RU" sz="1000" dirty="0" smtClean="0">
              <a:latin typeface="+mj-lt"/>
            </a:endParaRPr>
          </a:p>
          <a:p>
            <a:pPr algn="ctr"/>
            <a:r>
              <a:rPr lang="ru-RU" sz="2000" b="1" dirty="0" smtClean="0">
                <a:solidFill>
                  <a:srgbClr val="FF0000"/>
                </a:solidFill>
                <a:latin typeface="+mj-lt"/>
              </a:rPr>
              <a:t>Состояние физиологического покоя является исходным и конечным моментом всех движений нижней челюсти. </a:t>
            </a:r>
          </a:p>
          <a:p>
            <a:pPr algn="ctr"/>
            <a:endParaRPr lang="ru-RU" b="1" dirty="0" smtClean="0">
              <a:solidFill>
                <a:srgbClr val="FF0000"/>
              </a:solidFill>
              <a:latin typeface="+mj-lt"/>
            </a:endParaRPr>
          </a:p>
          <a:p>
            <a:r>
              <a:rPr lang="ru-RU" sz="2000" dirty="0" smtClean="0">
                <a:latin typeface="+mj-lt"/>
              </a:rPr>
              <a:t>При медленном смыкании зубных рядов нижняя челюсть перемещается в положение центральной окклюзии. </a:t>
            </a:r>
            <a:endParaRPr lang="ru-RU" sz="2000" dirty="0">
              <a:latin typeface="+mj-lt"/>
            </a:endParaRPr>
          </a:p>
        </p:txBody>
      </p:sp>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14</a:t>
            </a:fld>
            <a:endParaRPr lang="ru-RU"/>
          </a:p>
        </p:txBody>
      </p:sp>
    </p:spTree>
    <p:extLst>
      <p:ext uri="{BB962C8B-B14F-4D97-AF65-F5344CB8AC3E}">
        <p14:creationId xmlns:p14="http://schemas.microsoft.com/office/powerpoint/2010/main" val="105112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15</a:t>
            </a:fld>
            <a:endParaRPr lang="ru-RU"/>
          </a:p>
        </p:txBody>
      </p:sp>
      <p:pic>
        <p:nvPicPr>
          <p:cNvPr id="4100" name="Picture 4" descr="http://www.yatskevich.by/images/blog/blog_olegyatskevich_107.jpg"/>
          <p:cNvPicPr>
            <a:picLocks noChangeAspect="1" noChangeArrowheads="1"/>
          </p:cNvPicPr>
          <p:nvPr/>
        </p:nvPicPr>
        <p:blipFill rotWithShape="1">
          <a:blip r:embed="rId4">
            <a:extLst>
              <a:ext uri="{28A0092B-C50C-407E-A947-70E740481C1C}">
                <a14:useLocalDpi xmlns:a14="http://schemas.microsoft.com/office/drawing/2010/main" val="0"/>
              </a:ext>
            </a:extLst>
          </a:blip>
          <a:srcRect l="11375" t="25177" r="15710" b="25253"/>
          <a:stretch/>
        </p:blipFill>
        <p:spPr bwMode="auto">
          <a:xfrm>
            <a:off x="1619672" y="2937672"/>
            <a:ext cx="4237239" cy="28806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loud.prezentacii.org/18/10/92273/images/screen16.jpg"/>
          <p:cNvPicPr>
            <a:picLocks noChangeAspect="1" noChangeArrowheads="1"/>
          </p:cNvPicPr>
          <p:nvPr/>
        </p:nvPicPr>
        <p:blipFill rotWithShape="1">
          <a:blip r:embed="rId5">
            <a:extLst>
              <a:ext uri="{28A0092B-C50C-407E-A947-70E740481C1C}">
                <a14:useLocalDpi xmlns:a14="http://schemas.microsoft.com/office/drawing/2010/main" val="0"/>
              </a:ext>
            </a:extLst>
          </a:blip>
          <a:srcRect l="63851" t="19097" r="5994" b="12982"/>
          <a:stretch/>
        </p:blipFill>
        <p:spPr bwMode="auto">
          <a:xfrm>
            <a:off x="5940152" y="476844"/>
            <a:ext cx="2941096" cy="53285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58304" y="332656"/>
            <a:ext cx="4093222" cy="2123658"/>
          </a:xfrm>
          <a:prstGeom prst="rect">
            <a:avLst/>
          </a:prstGeom>
          <a:noFill/>
        </p:spPr>
        <p:txBody>
          <a:bodyPr wrap="square" rtlCol="0">
            <a:spAutoFit/>
          </a:bodyPr>
          <a:lstStyle/>
          <a:p>
            <a:pPr algn="ctr"/>
            <a:r>
              <a:rPr lang="ru-RU" sz="2000" b="1" dirty="0" smtClean="0">
                <a:solidFill>
                  <a:srgbClr val="FF0000"/>
                </a:solidFill>
              </a:rPr>
              <a:t>Прикус –</a:t>
            </a:r>
            <a:r>
              <a:rPr lang="ru-RU" sz="2000" b="1" dirty="0" smtClean="0"/>
              <a:t> это характер смыкания зубов в положении центральной окклюзии. </a:t>
            </a:r>
          </a:p>
          <a:p>
            <a:pPr algn="ctr"/>
            <a:r>
              <a:rPr lang="ru-RU" b="1" dirty="0" smtClean="0">
                <a:solidFill>
                  <a:srgbClr val="FF0000"/>
                </a:solidFill>
              </a:rPr>
              <a:t>ФИЗИОЛОГИЧЕСКИЕ ВИДЫ ПРИКУСА</a:t>
            </a:r>
          </a:p>
          <a:p>
            <a:r>
              <a:rPr lang="ru-RU" dirty="0" smtClean="0"/>
              <a:t>Физиологические виды прикуса обеспечивают полноценную функцию жевания, речи и эстетический оптимум.</a:t>
            </a:r>
          </a:p>
        </p:txBody>
      </p:sp>
      <p:sp>
        <p:nvSpPr>
          <p:cNvPr id="3" name="TextBox 2"/>
          <p:cNvSpPr txBox="1"/>
          <p:nvPr/>
        </p:nvSpPr>
        <p:spPr>
          <a:xfrm>
            <a:off x="7410700" y="2418113"/>
            <a:ext cx="173330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(опистогнатический)</a:t>
            </a:r>
            <a:endParaRPr lang="ru-RU"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352301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a:p>
        </p:txBody>
      </p:sp>
      <p:sp>
        <p:nvSpPr>
          <p:cNvPr id="3" name="Прямоугольник 2"/>
          <p:cNvSpPr/>
          <p:nvPr/>
        </p:nvSpPr>
        <p:spPr>
          <a:xfrm>
            <a:off x="1763688" y="476672"/>
            <a:ext cx="6678488" cy="5535361"/>
          </a:xfrm>
          <a:prstGeom prst="rect">
            <a:avLst/>
          </a:prstGeom>
        </p:spPr>
        <p:txBody>
          <a:bodyPr wrap="square">
            <a:spAutoFit/>
          </a:bodyPr>
          <a:lstStyle/>
          <a:p>
            <a:pPr marR="279400" indent="450215" algn="ctr">
              <a:lnSpc>
                <a:spcPct val="115000"/>
              </a:lnSpc>
              <a:spcAft>
                <a:spcPts val="0"/>
              </a:spcAft>
            </a:pPr>
            <a:r>
              <a:rPr lang="ru-RU" b="1" dirty="0">
                <a:solidFill>
                  <a:srgbClr val="FF0000"/>
                </a:solidFill>
                <a:latin typeface="Arial" panose="020B0604020202020204" pitchFamily="34" charset="0"/>
                <a:ea typeface="Calibri" panose="020F0502020204030204" pitchFamily="34" charset="0"/>
              </a:rPr>
              <a:t>Признаки смыкания, относящиеся ко всем зубам</a:t>
            </a:r>
            <a:endParaRPr lang="ru-RU" b="1" dirty="0">
              <a:solidFill>
                <a:srgbClr val="FF0000"/>
              </a:solidFill>
              <a:latin typeface="Times New Roman" panose="02020603050405020304" pitchFamily="18" charset="0"/>
              <a:ea typeface="Calibri" panose="020F0502020204030204" pitchFamily="34" charset="0"/>
            </a:endParaRPr>
          </a:p>
          <a:p>
            <a:pPr marL="50800" marR="38100" indent="450215" algn="just">
              <a:lnSpc>
                <a:spcPct val="115000"/>
              </a:lnSpc>
              <a:spcBef>
                <a:spcPts val="2700"/>
              </a:spcBef>
              <a:spcAft>
                <a:spcPts val="0"/>
              </a:spcAft>
            </a:pPr>
            <a:r>
              <a:rPr lang="ru-RU" spc="50" dirty="0">
                <a:solidFill>
                  <a:srgbClr val="000000"/>
                </a:solidFill>
                <a:latin typeface="Arial" panose="020B0604020202020204" pitchFamily="34" charset="0"/>
                <a:ea typeface="Calibri" panose="020F0502020204030204" pitchFamily="34" charset="0"/>
              </a:rPr>
              <a:t>Каждый зуб, как правило, смыкается с двумя антагонистами - главным и побочным. Исключение представляют зуб мудрости верхней челюсти и первый нижний центральный резец, имеющие по одному антагонисту. Каждый верхний зуб смыкается с одноименным нижним и позади стоящим, каждый нижний - с одноименным верхним и впереди стоящим. Такая особенность взаимоотношений нижних и верхних зубов объясняется тем, что верхние центральные резцы шире нижних одноименных. По этой причине верхние зубы смещены дистально в отношении зубов нижнего ряда. Верхний зуб мудрости уже нижнего, в связи с чем дистальное смещение верхнего зубного ряда выравнивается в области зубов мудрости и их задние поверхности лежат в одной плоскости.</a:t>
            </a:r>
            <a:endParaRPr lang="ru-RU" spc="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75363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a:p>
        </p:txBody>
      </p:sp>
      <p:sp>
        <p:nvSpPr>
          <p:cNvPr id="3" name="Прямоугольник 2"/>
          <p:cNvSpPr/>
          <p:nvPr/>
        </p:nvSpPr>
        <p:spPr>
          <a:xfrm>
            <a:off x="1619672" y="828387"/>
            <a:ext cx="7128792" cy="4303229"/>
          </a:xfrm>
          <a:prstGeom prst="rect">
            <a:avLst/>
          </a:prstGeom>
        </p:spPr>
        <p:txBody>
          <a:bodyPr wrap="square">
            <a:spAutoFit/>
          </a:bodyPr>
          <a:lstStyle/>
          <a:p>
            <a:pPr marR="25400" indent="450215" algn="ctr">
              <a:lnSpc>
                <a:spcPct val="115000"/>
              </a:lnSpc>
              <a:spcAft>
                <a:spcPts val="0"/>
              </a:spcAft>
            </a:pPr>
            <a:r>
              <a:rPr lang="ru-RU" sz="2000" b="1" dirty="0">
                <a:solidFill>
                  <a:srgbClr val="FF0000"/>
                </a:solidFill>
                <a:latin typeface="Arial" panose="020B0604020202020204" pitchFamily="34" charset="0"/>
                <a:ea typeface="Calibri" panose="020F0502020204030204" pitchFamily="34" charset="0"/>
              </a:rPr>
              <a:t>Признаки смыкания, </a:t>
            </a:r>
            <a:r>
              <a:rPr lang="ru-RU" sz="2000" b="1" dirty="0" smtClean="0">
                <a:solidFill>
                  <a:srgbClr val="FF0000"/>
                </a:solidFill>
                <a:latin typeface="Arial" panose="020B0604020202020204" pitchFamily="34" charset="0"/>
                <a:ea typeface="Calibri" panose="020F0502020204030204" pitchFamily="34" charset="0"/>
              </a:rPr>
              <a:t/>
            </a:r>
            <a:br>
              <a:rPr lang="ru-RU" sz="2000" b="1" dirty="0" smtClean="0">
                <a:solidFill>
                  <a:srgbClr val="FF0000"/>
                </a:solidFill>
                <a:latin typeface="Arial" panose="020B0604020202020204" pitchFamily="34" charset="0"/>
                <a:ea typeface="Calibri" panose="020F0502020204030204" pitchFamily="34" charset="0"/>
              </a:rPr>
            </a:br>
            <a:r>
              <a:rPr lang="ru-RU" sz="2000" b="1" dirty="0" smtClean="0">
                <a:solidFill>
                  <a:srgbClr val="FF0000"/>
                </a:solidFill>
                <a:latin typeface="Arial" panose="020B0604020202020204" pitchFamily="34" charset="0"/>
                <a:ea typeface="Calibri" panose="020F0502020204030204" pitchFamily="34" charset="0"/>
              </a:rPr>
              <a:t>относящиеся </a:t>
            </a:r>
            <a:r>
              <a:rPr lang="ru-RU" sz="2000" b="1" dirty="0">
                <a:solidFill>
                  <a:srgbClr val="FF0000"/>
                </a:solidFill>
                <a:latin typeface="Arial" panose="020B0604020202020204" pitchFamily="34" charset="0"/>
                <a:ea typeface="Calibri" panose="020F0502020204030204" pitchFamily="34" charset="0"/>
              </a:rPr>
              <a:t>к передним зубам</a:t>
            </a:r>
            <a:endParaRPr lang="ru-RU" sz="2000" b="1" dirty="0">
              <a:solidFill>
                <a:srgbClr val="FF0000"/>
              </a:solidFill>
              <a:latin typeface="Times New Roman" panose="02020603050405020304" pitchFamily="18" charset="0"/>
              <a:ea typeface="Calibri" panose="020F0502020204030204" pitchFamily="34" charset="0"/>
            </a:endParaRPr>
          </a:p>
          <a:p>
            <a:pPr marL="50800" marR="38100" indent="450215" algn="just">
              <a:lnSpc>
                <a:spcPct val="115000"/>
              </a:lnSpc>
              <a:spcBef>
                <a:spcPts val="2700"/>
              </a:spcBef>
              <a:spcAft>
                <a:spcPts val="0"/>
              </a:spcAft>
            </a:pPr>
            <a:r>
              <a:rPr lang="ru-RU" sz="2000" spc="50" dirty="0">
                <a:solidFill>
                  <a:srgbClr val="000000"/>
                </a:solidFill>
                <a:latin typeface="Arial" panose="020B0604020202020204" pitchFamily="34" charset="0"/>
                <a:ea typeface="Calibri" panose="020F0502020204030204" pitchFamily="34" charset="0"/>
              </a:rPr>
              <a:t>Средние линии, проходящие между центральными резцами верхней и нижней челюстей, лежат в одной сагиттальной плоскости. Это обеспечивает эстетический оптимум. Нарушение симметрии делает улыбку некрасивой. Верхние передние зубы перекрывают нижние приблизительно на одну треть коронки. Нижние передние зубы своими режущими краями контактируют с зубным бугорком верхних зубов (</a:t>
            </a:r>
            <a:r>
              <a:rPr lang="ru-RU" sz="2000" spc="50" dirty="0" err="1">
                <a:solidFill>
                  <a:srgbClr val="000000"/>
                </a:solidFill>
                <a:latin typeface="Arial" panose="020B0604020202020204" pitchFamily="34" charset="0"/>
                <a:ea typeface="Calibri" panose="020F0502020204030204" pitchFamily="34" charset="0"/>
              </a:rPr>
              <a:t>режущебугорковый</a:t>
            </a:r>
            <a:r>
              <a:rPr lang="ru-RU" sz="2000" spc="50" dirty="0">
                <a:solidFill>
                  <a:srgbClr val="000000"/>
                </a:solidFill>
                <a:latin typeface="Arial" panose="020B0604020202020204" pitchFamily="34" charset="0"/>
                <a:ea typeface="Calibri" panose="020F0502020204030204" pitchFamily="34" charset="0"/>
              </a:rPr>
              <a:t> контакт).</a:t>
            </a:r>
            <a:endParaRPr lang="ru-RU" sz="2000" spc="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1759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18</a:t>
            </a:fld>
            <a:endParaRPr lang="ru-RU"/>
          </a:p>
        </p:txBody>
      </p:sp>
      <p:sp>
        <p:nvSpPr>
          <p:cNvPr id="6" name="Прямоугольник 5"/>
          <p:cNvSpPr/>
          <p:nvPr/>
        </p:nvSpPr>
        <p:spPr>
          <a:xfrm>
            <a:off x="1547664" y="746471"/>
            <a:ext cx="7211144" cy="5365058"/>
          </a:xfrm>
          <a:prstGeom prst="rect">
            <a:avLst/>
          </a:prstGeom>
        </p:spPr>
        <p:txBody>
          <a:bodyPr wrap="square">
            <a:spAutoFit/>
          </a:bodyPr>
          <a:lstStyle/>
          <a:p>
            <a:pPr marR="25400" indent="450215" algn="ctr">
              <a:lnSpc>
                <a:spcPct val="115000"/>
              </a:lnSpc>
              <a:spcAft>
                <a:spcPts val="0"/>
              </a:spcAft>
            </a:pPr>
            <a:r>
              <a:rPr lang="ru-RU" sz="2000" b="1" dirty="0">
                <a:solidFill>
                  <a:srgbClr val="FF0000"/>
                </a:solidFill>
                <a:latin typeface="Arial" panose="020B0604020202020204" pitchFamily="34" charset="0"/>
                <a:ea typeface="Calibri" panose="020F0502020204030204" pitchFamily="34" charset="0"/>
              </a:rPr>
              <a:t>Признаки смыкания жевательных зубов </a:t>
            </a:r>
            <a:r>
              <a:rPr lang="ru-RU" sz="2000" b="1" dirty="0" smtClean="0">
                <a:solidFill>
                  <a:srgbClr val="FF0000"/>
                </a:solidFill>
                <a:latin typeface="Arial" panose="020B0604020202020204" pitchFamily="34" charset="0"/>
                <a:ea typeface="Calibri" panose="020F0502020204030204" pitchFamily="34" charset="0"/>
              </a:rPr>
              <a:t/>
            </a:r>
            <a:br>
              <a:rPr lang="ru-RU" sz="2000" b="1" dirty="0" smtClean="0">
                <a:solidFill>
                  <a:srgbClr val="FF0000"/>
                </a:solidFill>
                <a:latin typeface="Arial" panose="020B0604020202020204" pitchFamily="34" charset="0"/>
                <a:ea typeface="Calibri" panose="020F0502020204030204" pitchFamily="34" charset="0"/>
              </a:rPr>
            </a:br>
            <a:r>
              <a:rPr lang="ru-RU" sz="2000" b="1" dirty="0" smtClean="0">
                <a:solidFill>
                  <a:srgbClr val="FF0000"/>
                </a:solidFill>
                <a:latin typeface="Arial" panose="020B0604020202020204" pitchFamily="34" charset="0"/>
                <a:ea typeface="Calibri" panose="020F0502020204030204" pitchFamily="34" charset="0"/>
              </a:rPr>
              <a:t>в </a:t>
            </a:r>
            <a:r>
              <a:rPr lang="ru-RU" sz="2000" b="1" dirty="0">
                <a:solidFill>
                  <a:srgbClr val="FF0000"/>
                </a:solidFill>
                <a:latin typeface="Arial" panose="020B0604020202020204" pitchFamily="34" charset="0"/>
                <a:ea typeface="Calibri" panose="020F0502020204030204" pitchFamily="34" charset="0"/>
              </a:rPr>
              <a:t>щечно-небном </a:t>
            </a:r>
            <a:r>
              <a:rPr lang="ru-RU" sz="2000" b="1" dirty="0" smtClean="0">
                <a:solidFill>
                  <a:srgbClr val="FF0000"/>
                </a:solidFill>
                <a:latin typeface="Arial" panose="020B0604020202020204" pitchFamily="34" charset="0"/>
                <a:ea typeface="Calibri" panose="020F0502020204030204" pitchFamily="34" charset="0"/>
              </a:rPr>
              <a:t>направлении</a:t>
            </a:r>
          </a:p>
          <a:p>
            <a:pPr marR="25400" indent="450215" algn="ctr">
              <a:lnSpc>
                <a:spcPct val="115000"/>
              </a:lnSpc>
              <a:spcAft>
                <a:spcPts val="0"/>
              </a:spcAft>
            </a:pPr>
            <a:endParaRPr lang="ru-RU" sz="2000" b="1" dirty="0">
              <a:latin typeface="Times New Roman" panose="02020603050405020304" pitchFamily="18" charset="0"/>
              <a:ea typeface="Calibri" panose="020F0502020204030204" pitchFamily="34" charset="0"/>
            </a:endParaRPr>
          </a:p>
          <a:p>
            <a:pPr marL="50800" marR="38100" indent="450215">
              <a:lnSpc>
                <a:spcPct val="115000"/>
              </a:lnSpc>
              <a:spcAft>
                <a:spcPts val="0"/>
              </a:spcAft>
            </a:pPr>
            <a:r>
              <a:rPr lang="ru-RU" sz="2000" spc="50" dirty="0">
                <a:solidFill>
                  <a:srgbClr val="000000"/>
                </a:solidFill>
                <a:latin typeface="Arial" panose="020B0604020202020204" pitchFamily="34" charset="0"/>
              </a:rPr>
              <a:t>Щечные бугры верхних малых и больших коренных зубов расположены кнаружи от одноименных бугров нижних </a:t>
            </a:r>
            <a:r>
              <a:rPr lang="ru-RU" sz="2000" spc="50" dirty="0" err="1">
                <a:solidFill>
                  <a:srgbClr val="000000"/>
                </a:solidFill>
                <a:latin typeface="Arial" panose="020B0604020202020204" pitchFamily="34" charset="0"/>
              </a:rPr>
              <a:t>премоляров</a:t>
            </a:r>
            <a:r>
              <a:rPr lang="ru-RU" sz="2000" spc="50" dirty="0">
                <a:solidFill>
                  <a:srgbClr val="000000"/>
                </a:solidFill>
                <a:latin typeface="Arial" panose="020B0604020202020204" pitchFamily="34" charset="0"/>
              </a:rPr>
              <a:t> и моляров. Благодаря этому небные бугры верхних зубов попадают в продольные бороздки нижних, а нижние щечные - в продольные бороздки верхних зубов.</a:t>
            </a:r>
            <a:endParaRPr lang="ru-RU" sz="2000" dirty="0"/>
          </a:p>
          <a:p>
            <a:pPr marL="50165" marR="39370" indent="450215" algn="just">
              <a:lnSpc>
                <a:spcPct val="115000"/>
              </a:lnSpc>
              <a:spcBef>
                <a:spcPts val="2700"/>
              </a:spcBef>
              <a:spcAft>
                <a:spcPts val="0"/>
              </a:spcAft>
            </a:pPr>
            <a:r>
              <a:rPr lang="ru-RU" sz="2000" spc="50" dirty="0">
                <a:solidFill>
                  <a:srgbClr val="000000"/>
                </a:solidFill>
                <a:latin typeface="Arial" panose="020B0604020202020204" pitchFamily="34" charset="0"/>
                <a:ea typeface="Calibri" panose="020F0502020204030204" pitchFamily="34" charset="0"/>
              </a:rPr>
              <a:t>Перекрытие передних нижних и боковых зубов верхними объясняется тем, что верхняя зубная дуга шире нижней. Благодаря этому увеличиваются размах боковых движений нижней челюсти и </a:t>
            </a:r>
            <a:r>
              <a:rPr lang="ru-RU" sz="2000" spc="50" dirty="0" err="1">
                <a:solidFill>
                  <a:srgbClr val="000000"/>
                </a:solidFill>
                <a:latin typeface="Arial" panose="020B0604020202020204" pitchFamily="34" charset="0"/>
                <a:ea typeface="Calibri" panose="020F0502020204030204" pitchFamily="34" charset="0"/>
              </a:rPr>
              <a:t>окклюзионное</a:t>
            </a:r>
            <a:r>
              <a:rPr lang="ru-RU" sz="2000" spc="50" dirty="0">
                <a:solidFill>
                  <a:srgbClr val="000000"/>
                </a:solidFill>
                <a:latin typeface="Arial" panose="020B0604020202020204" pitchFamily="34" charset="0"/>
                <a:ea typeface="Calibri" panose="020F0502020204030204" pitchFamily="34" charset="0"/>
              </a:rPr>
              <a:t> поле.</a:t>
            </a:r>
            <a:endParaRPr lang="ru-RU" sz="2000" spc="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4707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19</a:t>
            </a:fld>
            <a:endParaRPr lang="ru-RU"/>
          </a:p>
        </p:txBody>
      </p:sp>
      <p:sp>
        <p:nvSpPr>
          <p:cNvPr id="3" name="Прямоугольник 2"/>
          <p:cNvSpPr/>
          <p:nvPr/>
        </p:nvSpPr>
        <p:spPr>
          <a:xfrm>
            <a:off x="1979712" y="980728"/>
            <a:ext cx="6462464" cy="4685898"/>
          </a:xfrm>
          <a:prstGeom prst="rect">
            <a:avLst/>
          </a:prstGeom>
        </p:spPr>
        <p:txBody>
          <a:bodyPr wrap="square">
            <a:spAutoFit/>
          </a:bodyPr>
          <a:lstStyle/>
          <a:p>
            <a:pPr marL="50165" marR="39370" indent="450215" algn="ctr">
              <a:lnSpc>
                <a:spcPct val="115000"/>
              </a:lnSpc>
              <a:spcBef>
                <a:spcPts val="2700"/>
              </a:spcBef>
              <a:spcAft>
                <a:spcPts val="0"/>
              </a:spcAft>
            </a:pPr>
            <a:r>
              <a:rPr lang="ru-RU" sz="2000" b="1" spc="50" dirty="0">
                <a:solidFill>
                  <a:srgbClr val="FF0000"/>
                </a:solidFill>
                <a:latin typeface="Arial" panose="020B0604020202020204" pitchFamily="34" charset="0"/>
                <a:ea typeface="Calibri" panose="020F0502020204030204" pitchFamily="34" charset="0"/>
              </a:rPr>
              <a:t>Признаки смыкания жевательных зубов в переднезаднем направлении</a:t>
            </a:r>
            <a:endParaRPr lang="ru-RU" sz="2000" spc="50" dirty="0">
              <a:solidFill>
                <a:srgbClr val="FF0000"/>
              </a:solidFill>
              <a:latin typeface="Times New Roman" panose="02020603050405020304" pitchFamily="18" charset="0"/>
              <a:ea typeface="Calibri" panose="020F0502020204030204" pitchFamily="34" charset="0"/>
            </a:endParaRPr>
          </a:p>
          <a:p>
            <a:pPr marL="50165" marR="39370" indent="450215" algn="just">
              <a:lnSpc>
                <a:spcPct val="115000"/>
              </a:lnSpc>
              <a:spcBef>
                <a:spcPts val="2700"/>
              </a:spcBef>
              <a:spcAft>
                <a:spcPts val="0"/>
              </a:spcAft>
            </a:pPr>
            <a:r>
              <a:rPr lang="ru-RU" sz="2000" spc="50" dirty="0">
                <a:solidFill>
                  <a:srgbClr val="000000"/>
                </a:solidFill>
                <a:latin typeface="Arial" panose="020B0604020202020204" pitchFamily="34" charset="0"/>
                <a:ea typeface="Calibri" panose="020F0502020204030204" pitchFamily="34" charset="0"/>
              </a:rPr>
              <a:t>Передний щечный бугор первого верхнего моляра расположен на щечной стороне нижнего одноименного моляра в поперечной борозде между щечными буграми. </a:t>
            </a:r>
            <a:r>
              <a:rPr lang="ru-RU" sz="2000" spc="50" dirty="0" err="1">
                <a:solidFill>
                  <a:srgbClr val="000000"/>
                </a:solidFill>
                <a:latin typeface="Arial" panose="020B0604020202020204" pitchFamily="34" charset="0"/>
                <a:ea typeface="Calibri" panose="020F0502020204030204" pitchFamily="34" charset="0"/>
              </a:rPr>
              <a:t>Заднещечный</a:t>
            </a:r>
            <a:r>
              <a:rPr lang="ru-RU" sz="2000" spc="50" dirty="0">
                <a:solidFill>
                  <a:srgbClr val="000000"/>
                </a:solidFill>
                <a:latin typeface="Arial" panose="020B0604020202020204" pitchFamily="34" charset="0"/>
                <a:ea typeface="Calibri" panose="020F0502020204030204" pitchFamily="34" charset="0"/>
              </a:rPr>
              <a:t> бугор первого верхнего моляра расположен между </a:t>
            </a:r>
            <a:r>
              <a:rPr lang="ru-RU" sz="2000" spc="50" dirty="0" err="1">
                <a:solidFill>
                  <a:srgbClr val="000000"/>
                </a:solidFill>
                <a:latin typeface="Arial" panose="020B0604020202020204" pitchFamily="34" charset="0"/>
                <a:ea typeface="Calibri" panose="020F0502020204030204" pitchFamily="34" charset="0"/>
              </a:rPr>
              <a:t>заднещечным</a:t>
            </a:r>
            <a:r>
              <a:rPr lang="ru-RU" sz="2000" spc="50" dirty="0">
                <a:solidFill>
                  <a:srgbClr val="000000"/>
                </a:solidFill>
                <a:latin typeface="Arial" panose="020B0604020202020204" pitchFamily="34" charset="0"/>
                <a:ea typeface="Calibri" panose="020F0502020204030204" pitchFamily="34" charset="0"/>
              </a:rPr>
              <a:t> бугром одноименного нижнего моляра и </a:t>
            </a:r>
            <a:r>
              <a:rPr lang="ru-RU" sz="2000" spc="50" dirty="0" err="1">
                <a:solidFill>
                  <a:srgbClr val="000000"/>
                </a:solidFill>
                <a:latin typeface="Arial" panose="020B0604020202020204" pitchFamily="34" charset="0"/>
                <a:ea typeface="Calibri" panose="020F0502020204030204" pitchFamily="34" charset="0"/>
              </a:rPr>
              <a:t>переднещечным</a:t>
            </a:r>
            <a:r>
              <a:rPr lang="ru-RU" sz="2000" spc="50" dirty="0">
                <a:solidFill>
                  <a:srgbClr val="000000"/>
                </a:solidFill>
                <a:latin typeface="Arial" panose="020B0604020202020204" pitchFamily="34" charset="0"/>
                <a:ea typeface="Calibri" panose="020F0502020204030204" pitchFamily="34" charset="0"/>
              </a:rPr>
              <a:t> бугром второго нижнего моляра. Это положение бугров коренных зубов верхней и нижней челюстей часто называют </a:t>
            </a:r>
            <a:r>
              <a:rPr lang="ru-RU" sz="2000" spc="50" dirty="0" err="1">
                <a:solidFill>
                  <a:srgbClr val="000000"/>
                </a:solidFill>
                <a:latin typeface="Arial" panose="020B0604020202020204" pitchFamily="34" charset="0"/>
                <a:ea typeface="Calibri" panose="020F0502020204030204" pitchFamily="34" charset="0"/>
              </a:rPr>
              <a:t>мезио</a:t>
            </a:r>
            <a:r>
              <a:rPr lang="ru-RU" sz="2000" spc="50" dirty="0">
                <a:solidFill>
                  <a:srgbClr val="000000"/>
                </a:solidFill>
                <a:latin typeface="Arial" panose="020B0604020202020204" pitchFamily="34" charset="0"/>
                <a:ea typeface="Calibri" panose="020F0502020204030204" pitchFamily="34" charset="0"/>
              </a:rPr>
              <a:t>-дистальным соотношением.</a:t>
            </a:r>
            <a:endParaRPr lang="ru-RU" sz="2000" spc="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5701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8" name="TextBox 7"/>
          <p:cNvSpPr txBox="1"/>
          <p:nvPr/>
        </p:nvSpPr>
        <p:spPr>
          <a:xfrm>
            <a:off x="1619672" y="332656"/>
            <a:ext cx="7524328" cy="5447645"/>
          </a:xfrm>
          <a:prstGeom prst="rect">
            <a:avLst/>
          </a:prstGeom>
          <a:noFill/>
        </p:spPr>
        <p:txBody>
          <a:bodyPr wrap="square" rtlCol="0">
            <a:spAutoFit/>
          </a:bodyPr>
          <a:lstStyle/>
          <a:p>
            <a:pPr algn="ctr"/>
            <a:r>
              <a:rPr lang="ru-RU" sz="2400" b="1" dirty="0" smtClean="0">
                <a:solidFill>
                  <a:srgbClr val="FF0000"/>
                </a:solidFill>
                <a:latin typeface="Cambria" panose="02040503050406030204" pitchFamily="18" charset="0"/>
              </a:rPr>
              <a:t>Контрольные вопросы:</a:t>
            </a:r>
          </a:p>
          <a:p>
            <a:pPr algn="ctr"/>
            <a:endParaRPr lang="ru-RU" sz="2400" dirty="0" smtClean="0">
              <a:solidFill>
                <a:srgbClr val="FF0000"/>
              </a:solidFill>
              <a:latin typeface="Cambria" panose="02040503050406030204" pitchFamily="18" charset="0"/>
            </a:endParaRPr>
          </a:p>
          <a:p>
            <a:pPr marL="457200" lvl="0" indent="-457200">
              <a:buFont typeface="+mj-lt"/>
              <a:buAutoNum type="arabicPeriod"/>
            </a:pPr>
            <a:r>
              <a:rPr lang="ru-RU" sz="2000" dirty="0" smtClean="0">
                <a:latin typeface="Cambria" panose="02040503050406030204" pitchFamily="18" charset="0"/>
              </a:rPr>
              <a:t>Артикуляция и окклюзия. Виды окклюзии. Прикус, виды прикуса.</a:t>
            </a:r>
          </a:p>
          <a:p>
            <a:pPr marL="457200" lvl="0" indent="-457200">
              <a:buFont typeface="+mj-lt"/>
              <a:buAutoNum type="arabicPeriod"/>
            </a:pPr>
            <a:r>
              <a:rPr lang="ru-RU" sz="2000" dirty="0" smtClean="0">
                <a:latin typeface="Cambria" panose="02040503050406030204" pitchFamily="18" charset="0"/>
              </a:rPr>
              <a:t>Физиологические виды прикуса. Ортогнатический прикус. Суставные, зубные и мышечные признаки.</a:t>
            </a:r>
          </a:p>
          <a:p>
            <a:pPr marL="457200" indent="-457200">
              <a:buFont typeface="+mj-lt"/>
              <a:buAutoNum type="arabicPeriod"/>
            </a:pPr>
            <a:r>
              <a:rPr lang="ru-RU" sz="2000" dirty="0" smtClean="0">
                <a:latin typeface="Cambria" panose="02040503050406030204" pitchFamily="18" charset="0"/>
              </a:rPr>
              <a:t>Прямой </a:t>
            </a:r>
            <a:r>
              <a:rPr lang="ru-RU" sz="2000" dirty="0">
                <a:latin typeface="Cambria" panose="02040503050406030204" pitchFamily="18" charset="0"/>
              </a:rPr>
              <a:t>прикус. Физиологическая </a:t>
            </a:r>
            <a:r>
              <a:rPr lang="ru-RU" sz="2000" dirty="0" err="1">
                <a:latin typeface="Cambria" panose="02040503050406030204" pitchFamily="18" charset="0"/>
              </a:rPr>
              <a:t>прогнатия</a:t>
            </a:r>
            <a:r>
              <a:rPr lang="ru-RU" sz="2000" dirty="0">
                <a:latin typeface="Cambria" panose="02040503050406030204" pitchFamily="18" charset="0"/>
              </a:rPr>
              <a:t> и физиологическая </a:t>
            </a:r>
            <a:r>
              <a:rPr lang="ru-RU" sz="2000" dirty="0" err="1">
                <a:latin typeface="Cambria" panose="02040503050406030204" pitchFamily="18" charset="0"/>
              </a:rPr>
              <a:t>опистогнатия</a:t>
            </a:r>
            <a:r>
              <a:rPr lang="ru-RU" sz="2000" dirty="0">
                <a:latin typeface="Cambria" panose="02040503050406030204" pitchFamily="18" charset="0"/>
              </a:rPr>
              <a:t>. Суставные, зубные и мышечные признаки</a:t>
            </a:r>
            <a:r>
              <a:rPr lang="ru-RU" sz="2000" dirty="0" smtClean="0">
                <a:latin typeface="Cambria" panose="02040503050406030204" pitchFamily="18" charset="0"/>
              </a:rPr>
              <a:t>.</a:t>
            </a:r>
            <a:endParaRPr lang="ru-RU" sz="2000" dirty="0">
              <a:latin typeface="Cambria" panose="02040503050406030204" pitchFamily="18" charset="0"/>
            </a:endParaRPr>
          </a:p>
          <a:p>
            <a:pPr marL="457200" lvl="0" indent="-457200">
              <a:buFont typeface="+mj-lt"/>
              <a:buAutoNum type="arabicPeriod"/>
            </a:pPr>
            <a:r>
              <a:rPr lang="ru-RU" sz="2000" dirty="0" smtClean="0">
                <a:latin typeface="Cambria" panose="02040503050406030204" pitchFamily="18" charset="0"/>
              </a:rPr>
              <a:t>Патологические виды прикуса: </a:t>
            </a:r>
            <a:r>
              <a:rPr lang="ru-RU" sz="2000" dirty="0" err="1" smtClean="0">
                <a:latin typeface="Cambria" panose="02040503050406030204" pitchFamily="18" charset="0"/>
              </a:rPr>
              <a:t>прогнатия</a:t>
            </a:r>
            <a:r>
              <a:rPr lang="ru-RU" sz="2000" dirty="0" smtClean="0">
                <a:latin typeface="Cambria" panose="02040503050406030204" pitchFamily="18" charset="0"/>
              </a:rPr>
              <a:t>, </a:t>
            </a:r>
            <a:r>
              <a:rPr lang="ru-RU" sz="2000" dirty="0" err="1" smtClean="0">
                <a:latin typeface="Cambria" panose="02040503050406030204" pitchFamily="18" charset="0"/>
              </a:rPr>
              <a:t>прогения</a:t>
            </a:r>
            <a:r>
              <a:rPr lang="ru-RU" sz="2000" dirty="0" smtClean="0">
                <a:latin typeface="Cambria" panose="02040503050406030204" pitchFamily="18" charset="0"/>
              </a:rPr>
              <a:t>, глубокий, открытый, перекрестный. </a:t>
            </a:r>
          </a:p>
          <a:p>
            <a:pPr marL="457200" lvl="0" indent="-457200">
              <a:buFont typeface="+mj-lt"/>
              <a:buAutoNum type="arabicPeriod"/>
            </a:pPr>
            <a:r>
              <a:rPr lang="ru-RU" sz="2000" dirty="0" smtClean="0">
                <a:latin typeface="Cambria" panose="02040503050406030204" pitchFamily="18" charset="0"/>
              </a:rPr>
              <a:t>Биомеханика движения нижней </a:t>
            </a:r>
            <a:r>
              <a:rPr lang="ru-RU" sz="2000" dirty="0">
                <a:latin typeface="Cambria" panose="02040503050406030204" pitchFamily="18" charset="0"/>
              </a:rPr>
              <a:t>челюсти. </a:t>
            </a:r>
            <a:r>
              <a:rPr lang="ru-RU" sz="2000" dirty="0" smtClean="0">
                <a:latin typeface="Cambria" panose="02040503050406030204" pitchFamily="18" charset="0"/>
              </a:rPr>
              <a:t>Вертикальные, сагиттальные, </a:t>
            </a:r>
            <a:r>
              <a:rPr lang="ru-RU" sz="2000" dirty="0" err="1" smtClean="0">
                <a:latin typeface="Cambria" panose="02040503050406030204" pitchFamily="18" charset="0"/>
              </a:rPr>
              <a:t>трансверзальные</a:t>
            </a:r>
            <a:r>
              <a:rPr lang="ru-RU" sz="2000" dirty="0" smtClean="0">
                <a:latin typeface="Cambria" panose="02040503050406030204" pitchFamily="18" charset="0"/>
              </a:rPr>
              <a:t> </a:t>
            </a:r>
            <a:r>
              <a:rPr lang="ru-RU" sz="2000" dirty="0">
                <a:latin typeface="Cambria" panose="02040503050406030204" pitchFamily="18" charset="0"/>
              </a:rPr>
              <a:t>движения нижней </a:t>
            </a:r>
            <a:r>
              <a:rPr lang="ru-RU" sz="2000" dirty="0" smtClean="0">
                <a:latin typeface="Cambria" panose="02040503050406030204" pitchFamily="18" charset="0"/>
              </a:rPr>
              <a:t>челюсти.</a:t>
            </a:r>
          </a:p>
          <a:p>
            <a:pPr marL="457200" lvl="0" indent="-457200">
              <a:buFont typeface="+mj-lt"/>
              <a:buAutoNum type="arabicPeriod"/>
            </a:pPr>
            <a:r>
              <a:rPr lang="ru-RU" sz="2000" dirty="0" smtClean="0">
                <a:latin typeface="Cambria" panose="02040503050406030204" pitchFamily="18" charset="0"/>
              </a:rPr>
              <a:t>Анатомические </a:t>
            </a:r>
            <a:r>
              <a:rPr lang="ru-RU" sz="2000" dirty="0">
                <a:latin typeface="Cambria" panose="02040503050406030204" pitchFamily="18" charset="0"/>
              </a:rPr>
              <a:t>особенности слизистой оболочки полости рта, имеющие значение для протезирования</a:t>
            </a:r>
            <a:r>
              <a:rPr lang="ru-RU" sz="2000" dirty="0" smtClean="0">
                <a:latin typeface="Cambria" panose="02040503050406030204" pitchFamily="18" charset="0"/>
              </a:rPr>
              <a:t>.</a:t>
            </a:r>
          </a:p>
          <a:p>
            <a:pPr marL="457200" lvl="0" indent="-457200">
              <a:buFont typeface="+mj-lt"/>
              <a:buAutoNum type="arabicPeriod"/>
            </a:pPr>
            <a:endParaRPr lang="ru-RU" sz="2000" dirty="0">
              <a:latin typeface="Cambria" panose="02040503050406030204" pitchFamily="18" charset="0"/>
            </a:endParaRPr>
          </a:p>
        </p:txBody>
      </p:sp>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20</a:t>
            </a:fld>
            <a:endParaRPr lang="ru-RU"/>
          </a:p>
        </p:txBody>
      </p:sp>
      <p:sp>
        <p:nvSpPr>
          <p:cNvPr id="3" name="Прямоугольник 2"/>
          <p:cNvSpPr/>
          <p:nvPr/>
        </p:nvSpPr>
        <p:spPr>
          <a:xfrm>
            <a:off x="1563061" y="692696"/>
            <a:ext cx="7344816" cy="2322174"/>
          </a:xfrm>
          <a:prstGeom prst="rect">
            <a:avLst/>
          </a:prstGeom>
        </p:spPr>
        <p:txBody>
          <a:bodyPr wrap="square">
            <a:spAutoFit/>
          </a:bodyPr>
          <a:lstStyle/>
          <a:p>
            <a:pPr marR="39370" lvl="0" algn="ctr">
              <a:lnSpc>
                <a:spcPct val="115000"/>
              </a:lnSpc>
              <a:spcAft>
                <a:spcPts val="0"/>
              </a:spcAft>
            </a:pPr>
            <a:r>
              <a:rPr lang="ru-RU" b="1" spc="50" dirty="0" smtClean="0">
                <a:solidFill>
                  <a:srgbClr val="FF0000"/>
                </a:solidFill>
                <a:latin typeface="Arial" panose="020B0604020202020204" pitchFamily="34" charset="0"/>
              </a:rPr>
              <a:t>Прямой прикус</a:t>
            </a:r>
            <a:endParaRPr lang="ru-RU" dirty="0" smtClean="0">
              <a:solidFill>
                <a:srgbClr val="FF0000"/>
              </a:solidFill>
            </a:endParaRPr>
          </a:p>
          <a:p>
            <a:pPr marL="50165" marR="39370" indent="450215">
              <a:lnSpc>
                <a:spcPct val="115000"/>
              </a:lnSpc>
              <a:spcAft>
                <a:spcPts val="0"/>
              </a:spcAft>
            </a:pPr>
            <a:r>
              <a:rPr lang="ru-RU" spc="50" dirty="0" smtClean="0">
                <a:solidFill>
                  <a:srgbClr val="000000"/>
                </a:solidFill>
                <a:latin typeface="Arial" panose="020B0604020202020204" pitchFamily="34" charset="0"/>
              </a:rPr>
              <a:t>В отличие от </a:t>
            </a:r>
            <a:r>
              <a:rPr lang="ru-RU" spc="50" dirty="0" err="1" smtClean="0">
                <a:solidFill>
                  <a:srgbClr val="000000"/>
                </a:solidFill>
                <a:latin typeface="Arial" panose="020B0604020202020204" pitchFamily="34" charset="0"/>
              </a:rPr>
              <a:t>ортогнатического</a:t>
            </a:r>
            <a:r>
              <a:rPr lang="ru-RU" spc="50" dirty="0" smtClean="0">
                <a:solidFill>
                  <a:srgbClr val="000000"/>
                </a:solidFill>
                <a:latin typeface="Arial" panose="020B0604020202020204" pitchFamily="34" charset="0"/>
              </a:rPr>
              <a:t> при прямом прикусе режущие края передних верхних зубов не перекрывают нижние одноименные, а смыкаются с ними встык. Смыкание же боковых зубов ничем не отличается от смыкания их при </a:t>
            </a:r>
            <a:r>
              <a:rPr lang="ru-RU" spc="50" dirty="0" err="1" smtClean="0">
                <a:solidFill>
                  <a:srgbClr val="000000"/>
                </a:solidFill>
                <a:latin typeface="Arial" panose="020B0604020202020204" pitchFamily="34" charset="0"/>
              </a:rPr>
              <a:t>ортогнатическом</a:t>
            </a:r>
            <a:r>
              <a:rPr lang="ru-RU" spc="50" dirty="0" smtClean="0">
                <a:solidFill>
                  <a:srgbClr val="000000"/>
                </a:solidFill>
                <a:latin typeface="Arial" panose="020B0604020202020204" pitchFamily="34" charset="0"/>
              </a:rPr>
              <a:t> прикусе</a:t>
            </a:r>
            <a:r>
              <a:rPr lang="ru-RU" i="1" spc="150" dirty="0" smtClean="0">
                <a:solidFill>
                  <a:srgbClr val="000000"/>
                </a:solidFill>
                <a:latin typeface="Arial" panose="020B0604020202020204" pitchFamily="34" charset="0"/>
                <a:cs typeface="Times New Roman" panose="02020603050405020304" pitchFamily="18" charset="0"/>
              </a:rPr>
              <a:t>,</a:t>
            </a:r>
            <a:r>
              <a:rPr lang="ru-RU" spc="50" dirty="0" smtClean="0">
                <a:solidFill>
                  <a:srgbClr val="000000"/>
                </a:solidFill>
                <a:latin typeface="Arial" panose="020B0604020202020204" pitchFamily="34" charset="0"/>
              </a:rPr>
              <a:t> только они имеют более низкие бугры.</a:t>
            </a:r>
            <a:endParaRPr lang="ru-RU" dirty="0">
              <a:effectLst/>
            </a:endParaRPr>
          </a:p>
        </p:txBody>
      </p:sp>
      <p:sp>
        <p:nvSpPr>
          <p:cNvPr id="6" name="Прямоугольник 5"/>
          <p:cNvSpPr/>
          <p:nvPr/>
        </p:nvSpPr>
        <p:spPr>
          <a:xfrm>
            <a:off x="1619672" y="3363469"/>
            <a:ext cx="7272808" cy="2391424"/>
          </a:xfrm>
          <a:prstGeom prst="rect">
            <a:avLst/>
          </a:prstGeom>
        </p:spPr>
        <p:txBody>
          <a:bodyPr wrap="square">
            <a:spAutoFit/>
          </a:bodyPr>
          <a:lstStyle/>
          <a:p>
            <a:pPr marR="25400" indent="450215" algn="ctr">
              <a:lnSpc>
                <a:spcPct val="115000"/>
              </a:lnSpc>
              <a:spcAft>
                <a:spcPts val="0"/>
              </a:spcAft>
            </a:pPr>
            <a:r>
              <a:rPr lang="ru-RU" b="1" dirty="0">
                <a:solidFill>
                  <a:srgbClr val="FF0000"/>
                </a:solidFill>
                <a:latin typeface="Arial" panose="020B0604020202020204" pitchFamily="34" charset="0"/>
                <a:ea typeface="Calibri" panose="020F0502020204030204" pitchFamily="34" charset="0"/>
              </a:rPr>
              <a:t>Физиологическая </a:t>
            </a:r>
            <a:r>
              <a:rPr lang="ru-RU" b="1" dirty="0" err="1" smtClean="0">
                <a:solidFill>
                  <a:srgbClr val="FF0000"/>
                </a:solidFill>
                <a:latin typeface="Arial" panose="020B0604020202020204" pitchFamily="34" charset="0"/>
                <a:ea typeface="Calibri" panose="020F0502020204030204" pitchFamily="34" charset="0"/>
              </a:rPr>
              <a:t>бипрогнатия</a:t>
            </a:r>
            <a:r>
              <a:rPr lang="ru-RU" b="1" dirty="0" smtClean="0">
                <a:solidFill>
                  <a:srgbClr val="FF0000"/>
                </a:solidFill>
                <a:latin typeface="Arial" panose="020B0604020202020204" pitchFamily="34" charset="0"/>
                <a:ea typeface="Calibri" panose="020F0502020204030204" pitchFamily="34" charset="0"/>
              </a:rPr>
              <a:t> </a:t>
            </a:r>
            <a:r>
              <a:rPr lang="ru-RU" b="1" dirty="0">
                <a:solidFill>
                  <a:srgbClr val="FF0000"/>
                </a:solidFill>
                <a:latin typeface="Arial" panose="020B0604020202020204" pitchFamily="34" charset="0"/>
                <a:ea typeface="Calibri" panose="020F0502020204030204" pitchFamily="34" charset="0"/>
              </a:rPr>
              <a:t>и физиологическая </a:t>
            </a:r>
            <a:r>
              <a:rPr lang="ru-RU" b="1" dirty="0" err="1">
                <a:solidFill>
                  <a:srgbClr val="FF0000"/>
                </a:solidFill>
                <a:latin typeface="Arial" panose="020B0604020202020204" pitchFamily="34" charset="0"/>
                <a:ea typeface="Calibri" panose="020F0502020204030204" pitchFamily="34" charset="0"/>
              </a:rPr>
              <a:t>опистогнатия</a:t>
            </a:r>
            <a:endParaRPr lang="ru-RU" b="1" dirty="0">
              <a:solidFill>
                <a:srgbClr val="FF0000"/>
              </a:solidFill>
              <a:latin typeface="Times New Roman" panose="02020603050405020304" pitchFamily="18" charset="0"/>
              <a:ea typeface="Calibri" panose="020F0502020204030204" pitchFamily="34" charset="0"/>
            </a:endParaRPr>
          </a:p>
          <a:p>
            <a:r>
              <a:rPr lang="ru-RU" spc="50" dirty="0">
                <a:solidFill>
                  <a:srgbClr val="000000"/>
                </a:solidFill>
                <a:latin typeface="Arial" panose="020B0604020202020204" pitchFamily="34" charset="0"/>
                <a:ea typeface="Calibri" panose="020F0502020204030204" pitchFamily="34" charset="0"/>
              </a:rPr>
              <a:t>Для этих видов прикуса характерны все признаки смыкания, свойственные </a:t>
            </a:r>
            <a:r>
              <a:rPr lang="ru-RU" spc="50" dirty="0" err="1">
                <a:solidFill>
                  <a:srgbClr val="000000"/>
                </a:solidFill>
                <a:latin typeface="Arial" panose="020B0604020202020204" pitchFamily="34" charset="0"/>
                <a:ea typeface="Calibri" panose="020F0502020204030204" pitchFamily="34" charset="0"/>
              </a:rPr>
              <a:t>ортогнатическому</a:t>
            </a:r>
            <a:r>
              <a:rPr lang="ru-RU" spc="50" dirty="0">
                <a:solidFill>
                  <a:srgbClr val="000000"/>
                </a:solidFill>
                <a:latin typeface="Arial" panose="020B0604020202020204" pitchFamily="34" charset="0"/>
                <a:ea typeface="Calibri" panose="020F0502020204030204" pitchFamily="34" charset="0"/>
              </a:rPr>
              <a:t> </a:t>
            </a:r>
            <a:r>
              <a:rPr lang="ru-RU" spc="50" dirty="0" smtClean="0">
                <a:solidFill>
                  <a:srgbClr val="000000"/>
                </a:solidFill>
                <a:latin typeface="Arial" panose="020B0604020202020204" pitchFamily="34" charset="0"/>
                <a:ea typeface="Calibri" panose="020F0502020204030204" pitchFamily="34" charset="0"/>
              </a:rPr>
              <a:t>прикусу (расположение шестого нижнего зуба по отношению к верхним). </a:t>
            </a:r>
            <a:r>
              <a:rPr lang="ru-RU" spc="50" dirty="0">
                <a:solidFill>
                  <a:srgbClr val="000000"/>
                </a:solidFill>
                <a:latin typeface="Arial" panose="020B0604020202020204" pitchFamily="34" charset="0"/>
                <a:ea typeface="Calibri" panose="020F0502020204030204" pitchFamily="34" charset="0"/>
              </a:rPr>
              <a:t>Отличие заключается в том, что при физиологической </a:t>
            </a:r>
            <a:r>
              <a:rPr lang="ru-RU" spc="50" dirty="0" err="1">
                <a:solidFill>
                  <a:srgbClr val="000000"/>
                </a:solidFill>
                <a:latin typeface="Arial" panose="020B0604020202020204" pitchFamily="34" charset="0"/>
                <a:ea typeface="Calibri" panose="020F0502020204030204" pitchFamily="34" charset="0"/>
              </a:rPr>
              <a:t>прогнатии</a:t>
            </a:r>
            <a:r>
              <a:rPr lang="ru-RU" spc="50" dirty="0">
                <a:solidFill>
                  <a:srgbClr val="000000"/>
                </a:solidFill>
                <a:latin typeface="Arial" panose="020B0604020202020204" pitchFamily="34" charset="0"/>
                <a:ea typeface="Calibri" panose="020F0502020204030204" pitchFamily="34" charset="0"/>
              </a:rPr>
              <a:t> альвеолярные отростки и передние зубы обеих челюстей наклонены кпереди, а при </a:t>
            </a:r>
            <a:r>
              <a:rPr lang="ru-RU" spc="50" dirty="0" err="1">
                <a:solidFill>
                  <a:srgbClr val="000000"/>
                </a:solidFill>
                <a:latin typeface="Arial" panose="020B0604020202020204" pitchFamily="34" charset="0"/>
                <a:ea typeface="Calibri" panose="020F0502020204030204" pitchFamily="34" charset="0"/>
              </a:rPr>
              <a:t>опистогнатическом</a:t>
            </a:r>
            <a:r>
              <a:rPr lang="ru-RU" spc="50" dirty="0">
                <a:solidFill>
                  <a:srgbClr val="000000"/>
                </a:solidFill>
                <a:latin typeface="Arial" panose="020B0604020202020204" pitchFamily="34" charset="0"/>
                <a:ea typeface="Calibri" panose="020F0502020204030204" pitchFamily="34" charset="0"/>
              </a:rPr>
              <a:t> - кзади.</a:t>
            </a:r>
            <a:endParaRPr lang="ru-RU" dirty="0"/>
          </a:p>
        </p:txBody>
      </p:sp>
    </p:spTree>
    <p:extLst>
      <p:ext uri="{BB962C8B-B14F-4D97-AF65-F5344CB8AC3E}">
        <p14:creationId xmlns:p14="http://schemas.microsoft.com/office/powerpoint/2010/main" val="269431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21</a:t>
            </a:fld>
            <a:endParaRPr lang="ru-RU"/>
          </a:p>
        </p:txBody>
      </p:sp>
      <p:sp>
        <p:nvSpPr>
          <p:cNvPr id="6" name="TextBox 5"/>
          <p:cNvSpPr txBox="1"/>
          <p:nvPr/>
        </p:nvSpPr>
        <p:spPr>
          <a:xfrm>
            <a:off x="2843808" y="70532"/>
            <a:ext cx="5616624" cy="523220"/>
          </a:xfrm>
          <a:prstGeom prst="rect">
            <a:avLst/>
          </a:prstGeom>
          <a:noFill/>
        </p:spPr>
        <p:txBody>
          <a:bodyPr wrap="square" rtlCol="0">
            <a:spAutoFit/>
          </a:bodyPr>
          <a:lstStyle/>
          <a:p>
            <a:r>
              <a:rPr lang="ru-RU" sz="2800" b="1" smtClean="0">
                <a:solidFill>
                  <a:srgbClr val="0000FF"/>
                </a:solidFill>
              </a:rPr>
              <a:t>Патологические виды прикуса</a:t>
            </a:r>
            <a:endParaRPr lang="ru-RU" sz="2800" b="1" dirty="0">
              <a:solidFill>
                <a:srgbClr val="0000FF"/>
              </a:solidFill>
            </a:endParaRPr>
          </a:p>
        </p:txBody>
      </p:sp>
      <p:sp>
        <p:nvSpPr>
          <p:cNvPr id="3" name="Прямоугольник 2"/>
          <p:cNvSpPr/>
          <p:nvPr/>
        </p:nvSpPr>
        <p:spPr>
          <a:xfrm>
            <a:off x="2348880" y="1268760"/>
            <a:ext cx="6606480" cy="3970318"/>
          </a:xfrm>
          <a:prstGeom prst="rect">
            <a:avLst/>
          </a:prstGeom>
        </p:spPr>
        <p:txBody>
          <a:bodyPr wrap="square">
            <a:spAutoFit/>
          </a:bodyPr>
          <a:lstStyle/>
          <a:p>
            <a:pPr algn="ctr"/>
            <a:r>
              <a:rPr lang="ru-RU" sz="2800" spc="50" dirty="0">
                <a:solidFill>
                  <a:srgbClr val="FF0000"/>
                </a:solidFill>
                <a:latin typeface="Arial" panose="020B0604020202020204" pitchFamily="34" charset="0"/>
                <a:ea typeface="Calibri" panose="020F0502020204030204" pitchFamily="34" charset="0"/>
              </a:rPr>
              <a:t>Для патологических прикусов характерно нарушение как взаимоотношений зубных рядов, так и функции жевания, речи и внешнего вида больного. Напомним, что к патологическим прикусам - относятся </a:t>
            </a:r>
            <a:r>
              <a:rPr lang="ru-RU" sz="2800" spc="50" dirty="0" err="1">
                <a:solidFill>
                  <a:srgbClr val="FF0000"/>
                </a:solidFill>
                <a:latin typeface="Arial" panose="020B0604020202020204" pitchFamily="34" charset="0"/>
                <a:ea typeface="Calibri" panose="020F0502020204030204" pitchFamily="34" charset="0"/>
              </a:rPr>
              <a:t>прогнатия</a:t>
            </a:r>
            <a:r>
              <a:rPr lang="ru-RU" sz="2800" spc="50" dirty="0">
                <a:solidFill>
                  <a:srgbClr val="FF0000"/>
                </a:solidFill>
                <a:latin typeface="Arial" panose="020B0604020202020204" pitchFamily="34" charset="0"/>
                <a:ea typeface="Calibri" panose="020F0502020204030204" pitchFamily="34" charset="0"/>
              </a:rPr>
              <a:t>, </a:t>
            </a:r>
            <a:r>
              <a:rPr lang="ru-RU" sz="2800" spc="50" dirty="0" err="1">
                <a:solidFill>
                  <a:srgbClr val="FF0000"/>
                </a:solidFill>
                <a:latin typeface="Arial" panose="020B0604020202020204" pitchFamily="34" charset="0"/>
                <a:ea typeface="Calibri" panose="020F0502020204030204" pitchFamily="34" charset="0"/>
              </a:rPr>
              <a:t>прогения</a:t>
            </a:r>
            <a:r>
              <a:rPr lang="ru-RU" sz="2800" spc="50" dirty="0">
                <a:solidFill>
                  <a:srgbClr val="FF0000"/>
                </a:solidFill>
                <a:latin typeface="Arial" panose="020B0604020202020204" pitchFamily="34" charset="0"/>
                <a:ea typeface="Calibri" panose="020F0502020204030204" pitchFamily="34" charset="0"/>
              </a:rPr>
              <a:t>, глубокий, открытый и перекрестный прикус.</a:t>
            </a:r>
            <a:endParaRPr lang="ru-RU" sz="2800" dirty="0">
              <a:solidFill>
                <a:srgbClr val="FF0000"/>
              </a:solidFill>
            </a:endParaRPr>
          </a:p>
        </p:txBody>
      </p:sp>
    </p:spTree>
    <p:extLst>
      <p:ext uri="{BB962C8B-B14F-4D97-AF65-F5344CB8AC3E}">
        <p14:creationId xmlns:p14="http://schemas.microsoft.com/office/powerpoint/2010/main" val="107218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a:p>
        </p:txBody>
      </p:sp>
      <p:sp>
        <p:nvSpPr>
          <p:cNvPr id="6" name="TextBox 5"/>
          <p:cNvSpPr txBox="1"/>
          <p:nvPr/>
        </p:nvSpPr>
        <p:spPr>
          <a:xfrm>
            <a:off x="2843808" y="116632"/>
            <a:ext cx="5616624" cy="523220"/>
          </a:xfrm>
          <a:prstGeom prst="rect">
            <a:avLst/>
          </a:prstGeom>
          <a:noFill/>
        </p:spPr>
        <p:txBody>
          <a:bodyPr wrap="square" rtlCol="0">
            <a:spAutoFit/>
          </a:bodyPr>
          <a:lstStyle/>
          <a:p>
            <a:r>
              <a:rPr lang="ru-RU" sz="2800" b="1" dirty="0" smtClean="0">
                <a:solidFill>
                  <a:srgbClr val="0000FF"/>
                </a:solidFill>
              </a:rPr>
              <a:t>Патологические виды прикуса</a:t>
            </a:r>
            <a:endParaRPr lang="ru-RU" sz="2800" b="1" dirty="0">
              <a:solidFill>
                <a:srgbClr val="0000FF"/>
              </a:solidFill>
            </a:endParaRPr>
          </a:p>
        </p:txBody>
      </p:sp>
      <p:pic>
        <p:nvPicPr>
          <p:cNvPr id="3074" name="Picture 2" descr="1.12.5. Патологически» прикусы"/>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814819"/>
            <a:ext cx="3672408" cy="51708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68144" y="1340768"/>
            <a:ext cx="2592288" cy="4524315"/>
          </a:xfrm>
          <a:prstGeom prst="rect">
            <a:avLst/>
          </a:prstGeom>
          <a:noFill/>
        </p:spPr>
        <p:txBody>
          <a:bodyPr wrap="square" rtlCol="0">
            <a:spAutoFit/>
          </a:bodyPr>
          <a:lstStyle/>
          <a:p>
            <a:r>
              <a:rPr lang="ru-RU" dirty="0" smtClean="0"/>
              <a:t>А) </a:t>
            </a:r>
            <a:r>
              <a:rPr lang="ru-RU" dirty="0" err="1" smtClean="0"/>
              <a:t>Прогнатия</a:t>
            </a:r>
            <a:endParaRPr lang="ru-RU" dirty="0" smtClean="0"/>
          </a:p>
          <a:p>
            <a:endParaRPr lang="ru-RU" dirty="0" smtClean="0"/>
          </a:p>
          <a:p>
            <a:endParaRPr lang="ru-RU" dirty="0"/>
          </a:p>
          <a:p>
            <a:r>
              <a:rPr lang="ru-RU" dirty="0" smtClean="0"/>
              <a:t>Б) </a:t>
            </a:r>
            <a:r>
              <a:rPr lang="ru-RU" dirty="0" err="1" smtClean="0"/>
              <a:t>Прогения</a:t>
            </a:r>
            <a:endParaRPr lang="ru-RU" dirty="0" smtClean="0"/>
          </a:p>
          <a:p>
            <a:endParaRPr lang="ru-RU" dirty="0" smtClean="0"/>
          </a:p>
          <a:p>
            <a:endParaRPr lang="ru-RU" dirty="0"/>
          </a:p>
          <a:p>
            <a:endParaRPr lang="ru-RU" dirty="0"/>
          </a:p>
          <a:p>
            <a:r>
              <a:rPr lang="ru-RU" dirty="0" smtClean="0"/>
              <a:t>В)Глубокий прикус</a:t>
            </a:r>
          </a:p>
          <a:p>
            <a:endParaRPr lang="ru-RU" dirty="0" smtClean="0"/>
          </a:p>
          <a:p>
            <a:endParaRPr lang="ru-RU" dirty="0"/>
          </a:p>
          <a:p>
            <a:endParaRPr lang="ru-RU" dirty="0"/>
          </a:p>
          <a:p>
            <a:r>
              <a:rPr lang="ru-RU" dirty="0" smtClean="0"/>
              <a:t>Г)Открытый прикус</a:t>
            </a:r>
          </a:p>
          <a:p>
            <a:endParaRPr lang="ru-RU" dirty="0" smtClean="0"/>
          </a:p>
          <a:p>
            <a:endParaRPr lang="ru-RU" dirty="0"/>
          </a:p>
          <a:p>
            <a:endParaRPr lang="ru-RU" dirty="0"/>
          </a:p>
          <a:p>
            <a:r>
              <a:rPr lang="ru-RU" dirty="0" smtClean="0"/>
              <a:t>Д)Перекрестный</a:t>
            </a:r>
            <a:endParaRPr lang="ru-RU" dirty="0"/>
          </a:p>
        </p:txBody>
      </p:sp>
    </p:spTree>
    <p:extLst>
      <p:ext uri="{BB962C8B-B14F-4D97-AF65-F5344CB8AC3E}">
        <p14:creationId xmlns:p14="http://schemas.microsoft.com/office/powerpoint/2010/main" val="159358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p:cNvPicPr>
            <a:picLocks noChangeAspect="1" noChangeArrowheads="1"/>
          </p:cNvPicPr>
          <p:nvPr/>
        </p:nvPicPr>
        <p:blipFill>
          <a:blip r:embed="rId2" cstate="print">
            <a:clrChange>
              <a:clrFrom>
                <a:srgbClr val="FFFFFF"/>
              </a:clrFrom>
              <a:clrTo>
                <a:srgbClr val="FFFFFF">
                  <a:alpha val="0"/>
                </a:srgbClr>
              </a:clrTo>
            </a:clrChange>
          </a:blip>
          <a:srcRect r="11440" b="81538"/>
          <a:stretch>
            <a:fillRect/>
          </a:stretch>
        </p:blipFill>
        <p:spPr bwMode="auto">
          <a:xfrm>
            <a:off x="1835696" y="541708"/>
            <a:ext cx="6656230" cy="1996869"/>
          </a:xfrm>
          <a:prstGeom prst="rect">
            <a:avLst/>
          </a:prstGeom>
          <a:noFill/>
          <a:ln w="9525">
            <a:noFill/>
            <a:miter lim="800000"/>
            <a:headEnd/>
            <a:tailEnd/>
          </a:ln>
        </p:spPr>
      </p:pic>
      <p:sp>
        <p:nvSpPr>
          <p:cNvPr id="11" name="TextBox 10"/>
          <p:cNvSpPr txBox="1"/>
          <p:nvPr/>
        </p:nvSpPr>
        <p:spPr>
          <a:xfrm>
            <a:off x="1691680" y="2502638"/>
            <a:ext cx="7452320" cy="4247317"/>
          </a:xfrm>
          <a:prstGeom prst="rect">
            <a:avLst/>
          </a:prstGeom>
          <a:noFill/>
        </p:spPr>
        <p:txBody>
          <a:bodyPr wrap="square" rtlCol="0">
            <a:spAutoFit/>
          </a:bodyPr>
          <a:lstStyle/>
          <a:p>
            <a:pPr algn="ctr"/>
            <a:r>
              <a:rPr lang="ru-RU" sz="3200" b="1" dirty="0" smtClean="0">
                <a:solidFill>
                  <a:srgbClr val="FF0000"/>
                </a:solidFill>
              </a:rPr>
              <a:t>ПРОГНАТИЯ</a:t>
            </a:r>
          </a:p>
          <a:p>
            <a:r>
              <a:rPr lang="ru-RU" sz="2000" dirty="0" err="1" smtClean="0"/>
              <a:t>Прогнатия</a:t>
            </a:r>
            <a:r>
              <a:rPr lang="ru-RU" sz="2000" dirty="0" smtClean="0"/>
              <a:t> характеризуется выдвинутым положением верхней челюсти. Вследствие дистального сдвига нижней челюсти или выдвижения верхней челюсти вперед нарушается смыкание как передних, так и боковых зубов. При </a:t>
            </a:r>
            <a:r>
              <a:rPr lang="ru-RU" sz="2000" dirty="0" err="1" smtClean="0"/>
              <a:t>прогнатии</a:t>
            </a:r>
            <a:r>
              <a:rPr lang="ru-RU" sz="2000" dirty="0" smtClean="0"/>
              <a:t> верхние зубы выдвинуты вперед и между ними и нижними зубами имеется щель. </a:t>
            </a:r>
          </a:p>
          <a:p>
            <a:r>
              <a:rPr lang="ru-RU" sz="2000" dirty="0" smtClean="0"/>
              <a:t>При </a:t>
            </a:r>
            <a:r>
              <a:rPr lang="ru-RU" sz="2000" dirty="0" err="1" smtClean="0"/>
              <a:t>прогнатии</a:t>
            </a:r>
            <a:r>
              <a:rPr lang="ru-RU" sz="2000" dirty="0" smtClean="0"/>
              <a:t> нарушения соотношений в области коренных зубов сводятся к следующему: передний щечный бугор верхнего первого моляра попадает на одноименные бугры нижнего первого моляра, а иногда в бороздку, образованную вторым </a:t>
            </a:r>
            <a:r>
              <a:rPr lang="ru-RU" sz="2000" dirty="0" err="1" smtClean="0"/>
              <a:t>премоляром</a:t>
            </a:r>
            <a:r>
              <a:rPr lang="ru-RU" sz="2000" dirty="0" smtClean="0"/>
              <a:t> и </a:t>
            </a:r>
            <a:r>
              <a:rPr lang="ru-RU" sz="2000" dirty="0" err="1" smtClean="0"/>
              <a:t>переднещечным</a:t>
            </a:r>
            <a:r>
              <a:rPr lang="ru-RU" sz="2000" dirty="0" smtClean="0"/>
              <a:t> бугром первого нижнего моляра.</a:t>
            </a:r>
          </a:p>
          <a:p>
            <a:endParaRPr lang="ru-RU" dirty="0"/>
          </a:p>
        </p:txBody>
      </p:sp>
      <p:pic>
        <p:nvPicPr>
          <p:cNvPr id="4" name="Рисунок 3"/>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a:p>
        </p:txBody>
      </p:sp>
      <p:sp>
        <p:nvSpPr>
          <p:cNvPr id="3" name="TextBox 2"/>
          <p:cNvSpPr txBox="1"/>
          <p:nvPr/>
        </p:nvSpPr>
        <p:spPr>
          <a:xfrm>
            <a:off x="2843808" y="70532"/>
            <a:ext cx="5616624" cy="523220"/>
          </a:xfrm>
          <a:prstGeom prst="rect">
            <a:avLst/>
          </a:prstGeom>
          <a:noFill/>
        </p:spPr>
        <p:txBody>
          <a:bodyPr wrap="square" rtlCol="0">
            <a:spAutoFit/>
          </a:bodyPr>
          <a:lstStyle/>
          <a:p>
            <a:r>
              <a:rPr lang="ru-RU" sz="2800" b="1" dirty="0">
                <a:solidFill>
                  <a:srgbClr val="0000FF"/>
                </a:solidFill>
              </a:rPr>
              <a:t>Патологические виды прикуса</a:t>
            </a:r>
          </a:p>
        </p:txBody>
      </p:sp>
    </p:spTree>
    <p:extLst>
      <p:ext uri="{BB962C8B-B14F-4D97-AF65-F5344CB8AC3E}">
        <p14:creationId xmlns:p14="http://schemas.microsoft.com/office/powerpoint/2010/main" val="2766652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cstate="print">
            <a:clrChange>
              <a:clrFrom>
                <a:srgbClr val="FFFFFF"/>
              </a:clrFrom>
              <a:clrTo>
                <a:srgbClr val="FFFFFF">
                  <a:alpha val="0"/>
                </a:srgbClr>
              </a:clrTo>
            </a:clrChange>
          </a:blip>
          <a:srcRect t="18705" r="10414" b="62449"/>
          <a:stretch>
            <a:fillRect/>
          </a:stretch>
        </p:blipFill>
        <p:spPr bwMode="auto">
          <a:xfrm>
            <a:off x="1979712" y="908720"/>
            <a:ext cx="6184317" cy="1872208"/>
          </a:xfrm>
          <a:prstGeom prst="rect">
            <a:avLst/>
          </a:prstGeom>
          <a:noFill/>
          <a:ln w="9525">
            <a:noFill/>
            <a:miter lim="800000"/>
            <a:headEnd/>
            <a:tailEnd/>
          </a:ln>
        </p:spPr>
      </p:pic>
      <p:sp>
        <p:nvSpPr>
          <p:cNvPr id="10" name="TextBox 9"/>
          <p:cNvSpPr txBox="1"/>
          <p:nvPr/>
        </p:nvSpPr>
        <p:spPr>
          <a:xfrm>
            <a:off x="1763688" y="3068960"/>
            <a:ext cx="7200800" cy="3046988"/>
          </a:xfrm>
          <a:prstGeom prst="rect">
            <a:avLst/>
          </a:prstGeom>
          <a:noFill/>
        </p:spPr>
        <p:txBody>
          <a:bodyPr wrap="square" rtlCol="0">
            <a:spAutoFit/>
          </a:bodyPr>
          <a:lstStyle/>
          <a:p>
            <a:pPr algn="ctr"/>
            <a:r>
              <a:rPr lang="ru-RU" sz="3200" b="1" dirty="0" smtClean="0">
                <a:solidFill>
                  <a:srgbClr val="FF0000"/>
                </a:solidFill>
              </a:rPr>
              <a:t>ПРОГЕНИЯ</a:t>
            </a:r>
          </a:p>
          <a:p>
            <a:r>
              <a:rPr lang="ru-RU" sz="2000" dirty="0" smtClean="0"/>
              <a:t>При </a:t>
            </a:r>
            <a:r>
              <a:rPr lang="ru-RU" sz="2000" dirty="0" err="1" smtClean="0"/>
              <a:t>прогеническом</a:t>
            </a:r>
            <a:r>
              <a:rPr lang="ru-RU" sz="2000" dirty="0" smtClean="0"/>
              <a:t> соотношении зубных рядов имеет место выдвижение нижней челюсти вперед, вследствие чего нижние передние зубы перекрывают одноименные верхние. </a:t>
            </a:r>
          </a:p>
          <a:p>
            <a:r>
              <a:rPr lang="ru-RU" sz="2000" dirty="0" smtClean="0"/>
              <a:t>Поскольку имеется </a:t>
            </a:r>
            <a:r>
              <a:rPr lang="ru-RU" sz="2000" dirty="0" err="1" smtClean="0"/>
              <a:t>мезиальный</a:t>
            </a:r>
            <a:r>
              <a:rPr lang="ru-RU" sz="2000" dirty="0" smtClean="0"/>
              <a:t> сдвиг нижней челюсти, бугры 1-х верхних моляров вступают в контакт с буграми 2-х нижних моляров. Зубная дуга нижней челюсти при </a:t>
            </a:r>
            <a:r>
              <a:rPr lang="ru-RU" sz="2000" dirty="0" err="1" smtClean="0"/>
              <a:t>прогении</a:t>
            </a:r>
            <a:r>
              <a:rPr lang="ru-RU" sz="2000" dirty="0" smtClean="0"/>
              <a:t> часто бывает шире верхней, вследствие чего щечные бугры нижних жевательных зубов лежат кна­ружи от одноименных верхних. </a:t>
            </a:r>
            <a:endParaRPr lang="ru-RU" sz="2000" dirty="0"/>
          </a:p>
        </p:txBody>
      </p:sp>
      <p:pic>
        <p:nvPicPr>
          <p:cNvPr id="4" name="Рисунок 3"/>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24</a:t>
            </a:fld>
            <a:endParaRPr lang="ru-RU"/>
          </a:p>
        </p:txBody>
      </p:sp>
      <p:sp>
        <p:nvSpPr>
          <p:cNvPr id="7" name="TextBox 6"/>
          <p:cNvSpPr txBox="1"/>
          <p:nvPr/>
        </p:nvSpPr>
        <p:spPr>
          <a:xfrm>
            <a:off x="2843808" y="70532"/>
            <a:ext cx="5616624" cy="523220"/>
          </a:xfrm>
          <a:prstGeom prst="rect">
            <a:avLst/>
          </a:prstGeom>
          <a:noFill/>
        </p:spPr>
        <p:txBody>
          <a:bodyPr wrap="square" rtlCol="0">
            <a:spAutoFit/>
          </a:bodyPr>
          <a:lstStyle/>
          <a:p>
            <a:r>
              <a:rPr lang="ru-RU" sz="2800" b="1" dirty="0">
                <a:solidFill>
                  <a:srgbClr val="0000FF"/>
                </a:solidFill>
              </a:rPr>
              <a:t>Патологические виды прикуса</a:t>
            </a:r>
          </a:p>
        </p:txBody>
      </p:sp>
    </p:spTree>
    <p:extLst>
      <p:ext uri="{BB962C8B-B14F-4D97-AF65-F5344CB8AC3E}">
        <p14:creationId xmlns:p14="http://schemas.microsoft.com/office/powerpoint/2010/main" val="129794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clrChange>
              <a:clrFrom>
                <a:srgbClr val="FFFFFF"/>
              </a:clrFrom>
              <a:clrTo>
                <a:srgbClr val="FFFFFF">
                  <a:alpha val="0"/>
                </a:srgbClr>
              </a:clrTo>
            </a:clrChange>
          </a:blip>
          <a:srcRect t="37551" r="10414" b="45959"/>
          <a:stretch>
            <a:fillRect/>
          </a:stretch>
        </p:blipFill>
        <p:spPr bwMode="auto">
          <a:xfrm>
            <a:off x="1475656" y="442848"/>
            <a:ext cx="5406818" cy="1432228"/>
          </a:xfrm>
          <a:prstGeom prst="rect">
            <a:avLst/>
          </a:prstGeom>
          <a:noFill/>
          <a:ln w="9525">
            <a:noFill/>
            <a:miter lim="800000"/>
            <a:headEnd/>
            <a:tailEnd/>
          </a:ln>
        </p:spPr>
      </p:pic>
      <p:sp>
        <p:nvSpPr>
          <p:cNvPr id="4" name="TextBox 3"/>
          <p:cNvSpPr txBox="1"/>
          <p:nvPr/>
        </p:nvSpPr>
        <p:spPr>
          <a:xfrm>
            <a:off x="1691680" y="1995130"/>
            <a:ext cx="7452320" cy="4585871"/>
          </a:xfrm>
          <a:prstGeom prst="rect">
            <a:avLst/>
          </a:prstGeom>
          <a:noFill/>
        </p:spPr>
        <p:txBody>
          <a:bodyPr wrap="square" rtlCol="0">
            <a:spAutoFit/>
          </a:bodyPr>
          <a:lstStyle/>
          <a:p>
            <a:pPr algn="ctr"/>
            <a:r>
              <a:rPr lang="ru-RU" sz="3200" b="1" cap="all" dirty="0" smtClean="0">
                <a:solidFill>
                  <a:srgbClr val="FF0000"/>
                </a:solidFill>
              </a:rPr>
              <a:t>Глубокий прикус</a:t>
            </a:r>
          </a:p>
          <a:p>
            <a:r>
              <a:rPr lang="ru-RU" sz="2000" dirty="0" smtClean="0"/>
              <a:t>Глубокий прикус характеризуется большим перекрытием верхними передними зубами нижних при отсутствии </a:t>
            </a:r>
            <a:r>
              <a:rPr lang="ru-RU" sz="2000" dirty="0" err="1" smtClean="0"/>
              <a:t>режущебугоркового</a:t>
            </a:r>
            <a:r>
              <a:rPr lang="ru-RU" sz="2000" dirty="0" smtClean="0"/>
              <a:t> контакта. Режущие края нижних зубов могут касаться шейки верхних зубов.</a:t>
            </a:r>
          </a:p>
          <a:p>
            <a:r>
              <a:rPr lang="ru-RU" sz="2000" dirty="0" smtClean="0"/>
              <a:t>Иногда контакт отсутствует, и зубы касаются десны, повреждая ее. Боковые зубы смыкаются, как при </a:t>
            </a:r>
            <a:r>
              <a:rPr lang="ru-RU" sz="2000" dirty="0" err="1" smtClean="0"/>
              <a:t>ортогнатическом</a:t>
            </a:r>
            <a:r>
              <a:rPr lang="ru-RU" sz="2000" dirty="0" smtClean="0"/>
              <a:t> прикусе.</a:t>
            </a:r>
          </a:p>
          <a:p>
            <a:r>
              <a:rPr lang="ru-RU" sz="2000" dirty="0" smtClean="0"/>
              <a:t>Следует различать глубокий прикус и глубокое перекрытие. При глубоком перекрытии верхние передние зубы перекрывают нижние больше чем на 1/3 высоты своих коронок, но </a:t>
            </a:r>
            <a:r>
              <a:rPr lang="ru-RU" sz="2000" dirty="0" err="1" smtClean="0"/>
              <a:t>режущебугорковый</a:t>
            </a:r>
            <a:r>
              <a:rPr lang="ru-RU" sz="2000" dirty="0" smtClean="0"/>
              <a:t> контакт сохраняется. При глубоком прикусе он, как правило, отсутствует. Глубокое перекрытие является анатомическим вариантом </a:t>
            </a:r>
            <a:r>
              <a:rPr lang="ru-RU" sz="2000" dirty="0" err="1" smtClean="0"/>
              <a:t>ортогнатического</a:t>
            </a:r>
            <a:r>
              <a:rPr lang="ru-RU" sz="2000" dirty="0" smtClean="0"/>
              <a:t> прикуса. Глубокий прикус, наоборот, относится к аномалиям.</a:t>
            </a:r>
            <a:endParaRPr lang="ru-RU" dirty="0"/>
          </a:p>
        </p:txBody>
      </p:sp>
      <p:pic>
        <p:nvPicPr>
          <p:cNvPr id="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142571"/>
            <a:ext cx="1728192" cy="173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p:nvPr/>
        </p:nvPicPr>
        <p:blipFill rotWithShape="1">
          <a:blip r:embed="rId4"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5"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a:p>
        </p:txBody>
      </p:sp>
      <p:sp>
        <p:nvSpPr>
          <p:cNvPr id="8" name="TextBox 7"/>
          <p:cNvSpPr txBox="1"/>
          <p:nvPr/>
        </p:nvSpPr>
        <p:spPr>
          <a:xfrm>
            <a:off x="2609528" y="61184"/>
            <a:ext cx="5616624" cy="523220"/>
          </a:xfrm>
          <a:prstGeom prst="rect">
            <a:avLst/>
          </a:prstGeom>
          <a:noFill/>
        </p:spPr>
        <p:txBody>
          <a:bodyPr wrap="square" rtlCol="0">
            <a:spAutoFit/>
          </a:bodyPr>
          <a:lstStyle/>
          <a:p>
            <a:r>
              <a:rPr lang="ru-RU" sz="2800" b="1" dirty="0">
                <a:solidFill>
                  <a:srgbClr val="0000FF"/>
                </a:solidFill>
              </a:rPr>
              <a:t>Патологические виды прикуса</a:t>
            </a:r>
          </a:p>
        </p:txBody>
      </p:sp>
    </p:spTree>
    <p:extLst>
      <p:ext uri="{BB962C8B-B14F-4D97-AF65-F5344CB8AC3E}">
        <p14:creationId xmlns:p14="http://schemas.microsoft.com/office/powerpoint/2010/main" val="104887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clrChange>
              <a:clrFrom>
                <a:srgbClr val="FFFFFF"/>
              </a:clrFrom>
              <a:clrTo>
                <a:srgbClr val="FFFFFF">
                  <a:alpha val="0"/>
                </a:srgbClr>
              </a:clrTo>
            </a:clrChange>
          </a:blip>
          <a:srcRect t="54041" r="13804" b="27114"/>
          <a:stretch>
            <a:fillRect/>
          </a:stretch>
        </p:blipFill>
        <p:spPr bwMode="auto">
          <a:xfrm>
            <a:off x="5508104" y="692696"/>
            <a:ext cx="3603021" cy="1224136"/>
          </a:xfrm>
          <a:prstGeom prst="rect">
            <a:avLst/>
          </a:prstGeom>
          <a:noFill/>
          <a:ln w="9525">
            <a:noFill/>
            <a:miter lim="800000"/>
            <a:headEnd/>
            <a:tailEnd/>
          </a:ln>
        </p:spPr>
      </p:pic>
      <p:sp>
        <p:nvSpPr>
          <p:cNvPr id="4" name="TextBox 3"/>
          <p:cNvSpPr txBox="1"/>
          <p:nvPr/>
        </p:nvSpPr>
        <p:spPr>
          <a:xfrm>
            <a:off x="1501108" y="281399"/>
            <a:ext cx="4006996" cy="6124754"/>
          </a:xfrm>
          <a:prstGeom prst="rect">
            <a:avLst/>
          </a:prstGeom>
          <a:noFill/>
        </p:spPr>
        <p:txBody>
          <a:bodyPr wrap="square" rtlCol="0">
            <a:spAutoFit/>
          </a:bodyPr>
          <a:lstStyle/>
          <a:p>
            <a:pPr algn="ctr"/>
            <a:r>
              <a:rPr lang="ru-RU" sz="3200" b="1" cap="all" dirty="0" smtClean="0">
                <a:solidFill>
                  <a:srgbClr val="C00000"/>
                </a:solidFill>
              </a:rPr>
              <a:t>Открытый прикус</a:t>
            </a:r>
          </a:p>
          <a:p>
            <a:r>
              <a:rPr lang="ru-RU" sz="2000" dirty="0" smtClean="0"/>
              <a:t>При этом виде прикуса отсутствует смыкание передних зубов, а иногда и </a:t>
            </a:r>
            <a:r>
              <a:rPr lang="ru-RU" sz="2000" dirty="0" err="1" smtClean="0"/>
              <a:t>премоляров</a:t>
            </a:r>
            <a:r>
              <a:rPr lang="ru-RU" sz="2000" dirty="0" smtClean="0"/>
              <a:t>  </a:t>
            </a:r>
            <a:r>
              <a:rPr lang="ru-RU" sz="2000" dirty="0" err="1" smtClean="0"/>
              <a:t>и</a:t>
            </a:r>
            <a:r>
              <a:rPr lang="ru-RU" sz="2000" dirty="0" smtClean="0"/>
              <a:t> в контакт вступают лишь моляры. Одновременно имеются глубокие функциональные нарушения. Отсутствие контактов между передними зубами заставляет больного откусывать пищу коренными зубами. Сокращение полезной жевательной площади (</a:t>
            </a:r>
            <a:r>
              <a:rPr lang="ru-RU" sz="2000" dirty="0" err="1" smtClean="0"/>
              <a:t>окклюзионное</a:t>
            </a:r>
            <a:r>
              <a:rPr lang="ru-RU" sz="2000" dirty="0" smtClean="0"/>
              <a:t> поле) затрудняет и разжевывание пищи. В растирании пищи значительное участие принимает язык, который увеличивается в размерах. Речь больного нарушается, как и его внешний вид.</a:t>
            </a:r>
            <a:endParaRPr lang="ru-RU" dirty="0"/>
          </a:p>
        </p:txBody>
      </p:sp>
      <p:pic>
        <p:nvPicPr>
          <p:cNvPr id="5"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2091"/>
          <a:stretch/>
        </p:blipFill>
        <p:spPr bwMode="auto">
          <a:xfrm>
            <a:off x="5652120" y="2204864"/>
            <a:ext cx="3250601" cy="365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p:nvPr/>
        </p:nvPicPr>
        <p:blipFill rotWithShape="1">
          <a:blip r:embed="rId4"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5"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26</a:t>
            </a:fld>
            <a:endParaRPr lang="ru-RU"/>
          </a:p>
        </p:txBody>
      </p:sp>
      <p:sp>
        <p:nvSpPr>
          <p:cNvPr id="8" name="TextBox 7"/>
          <p:cNvSpPr txBox="1"/>
          <p:nvPr/>
        </p:nvSpPr>
        <p:spPr>
          <a:xfrm>
            <a:off x="6456689" y="-58200"/>
            <a:ext cx="2664296" cy="954107"/>
          </a:xfrm>
          <a:prstGeom prst="rect">
            <a:avLst/>
          </a:prstGeom>
          <a:noFill/>
        </p:spPr>
        <p:txBody>
          <a:bodyPr wrap="square" rtlCol="0">
            <a:spAutoFit/>
          </a:bodyPr>
          <a:lstStyle/>
          <a:p>
            <a:r>
              <a:rPr lang="ru-RU" sz="2800" b="1" dirty="0">
                <a:solidFill>
                  <a:srgbClr val="0000FF"/>
                </a:solidFill>
              </a:rPr>
              <a:t>Патологические виды прикуса</a:t>
            </a:r>
          </a:p>
        </p:txBody>
      </p:sp>
    </p:spTree>
    <p:extLst>
      <p:ext uri="{BB962C8B-B14F-4D97-AF65-F5344CB8AC3E}">
        <p14:creationId xmlns:p14="http://schemas.microsoft.com/office/powerpoint/2010/main" val="3980506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clrChange>
              <a:clrFrom>
                <a:srgbClr val="FFFFFF"/>
              </a:clrFrom>
              <a:clrTo>
                <a:srgbClr val="FFFFFF">
                  <a:alpha val="0"/>
                </a:srgbClr>
              </a:clrTo>
            </a:clrChange>
          </a:blip>
          <a:srcRect t="72886" r="10414" b="5912"/>
          <a:stretch>
            <a:fillRect/>
          </a:stretch>
        </p:blipFill>
        <p:spPr bwMode="auto">
          <a:xfrm>
            <a:off x="1619672" y="548680"/>
            <a:ext cx="6765750" cy="2304256"/>
          </a:xfrm>
          <a:prstGeom prst="rect">
            <a:avLst/>
          </a:prstGeom>
          <a:noFill/>
          <a:ln w="9525">
            <a:noFill/>
            <a:miter lim="800000"/>
            <a:headEnd/>
            <a:tailEnd/>
          </a:ln>
        </p:spPr>
      </p:pic>
      <p:sp>
        <p:nvSpPr>
          <p:cNvPr id="4" name="TextBox 3"/>
          <p:cNvSpPr txBox="1"/>
          <p:nvPr/>
        </p:nvSpPr>
        <p:spPr>
          <a:xfrm>
            <a:off x="2051720" y="3212976"/>
            <a:ext cx="6120680" cy="3016210"/>
          </a:xfrm>
          <a:prstGeom prst="rect">
            <a:avLst/>
          </a:prstGeom>
          <a:noFill/>
        </p:spPr>
        <p:txBody>
          <a:bodyPr wrap="square" rtlCol="0">
            <a:spAutoFit/>
          </a:bodyPr>
          <a:lstStyle/>
          <a:p>
            <a:pPr algn="ctr"/>
            <a:r>
              <a:rPr lang="ru-RU" sz="3200" b="1" cap="all" dirty="0" smtClean="0">
                <a:solidFill>
                  <a:srgbClr val="FF0000"/>
                </a:solidFill>
              </a:rPr>
              <a:t>Перекрестный прикус</a:t>
            </a:r>
          </a:p>
          <a:p>
            <a:r>
              <a:rPr lang="ru-RU" sz="2000" dirty="0" smtClean="0"/>
              <a:t>Под перекрестным прикусом понимают такое соотношение зубных рядов, при котором щечные бугры нижних боковых жевательных зубов расположены кнаружи от верхних одноименных. Передние зубы смы­каются правильно. Этот прикус возникает на основе сужения верхнего зубного ряда; он может быть односторонним и двусторонним.</a:t>
            </a:r>
          </a:p>
          <a:p>
            <a:endParaRPr lang="ru-RU" dirty="0"/>
          </a:p>
        </p:txBody>
      </p:sp>
      <p:pic>
        <p:nvPicPr>
          <p:cNvPr id="5" name="Рисунок 4"/>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6"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27</a:t>
            </a:fld>
            <a:endParaRPr lang="ru-RU"/>
          </a:p>
        </p:txBody>
      </p:sp>
      <p:sp>
        <p:nvSpPr>
          <p:cNvPr id="7" name="TextBox 6"/>
          <p:cNvSpPr txBox="1"/>
          <p:nvPr/>
        </p:nvSpPr>
        <p:spPr>
          <a:xfrm>
            <a:off x="2843808" y="70532"/>
            <a:ext cx="5616624" cy="523220"/>
          </a:xfrm>
          <a:prstGeom prst="rect">
            <a:avLst/>
          </a:prstGeom>
          <a:noFill/>
        </p:spPr>
        <p:txBody>
          <a:bodyPr wrap="square" rtlCol="0">
            <a:spAutoFit/>
          </a:bodyPr>
          <a:lstStyle/>
          <a:p>
            <a:r>
              <a:rPr lang="ru-RU" sz="2800" b="1" dirty="0">
                <a:solidFill>
                  <a:srgbClr val="0000FF"/>
                </a:solidFill>
              </a:rPr>
              <a:t>Патологические виды прикуса</a:t>
            </a:r>
          </a:p>
        </p:txBody>
      </p:sp>
    </p:spTree>
    <p:extLst>
      <p:ext uri="{BB962C8B-B14F-4D97-AF65-F5344CB8AC3E}">
        <p14:creationId xmlns:p14="http://schemas.microsoft.com/office/powerpoint/2010/main" val="1788211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9157" t="4239" b="5628"/>
          <a:stretch/>
        </p:blipFill>
        <p:spPr bwMode="auto">
          <a:xfrm>
            <a:off x="5796136" y="3186352"/>
            <a:ext cx="3096344" cy="332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19672" y="216704"/>
            <a:ext cx="7344816" cy="1446550"/>
          </a:xfrm>
          <a:prstGeom prst="rect">
            <a:avLst/>
          </a:prstGeom>
          <a:noFill/>
        </p:spPr>
        <p:txBody>
          <a:bodyPr wrap="square" rtlCol="0">
            <a:spAutoFit/>
          </a:bodyPr>
          <a:lstStyle/>
          <a:p>
            <a:r>
              <a:rPr lang="ru-RU" sz="2200" b="1" dirty="0">
                <a:solidFill>
                  <a:srgbClr val="FF0000"/>
                </a:solidFill>
              </a:rPr>
              <a:t>Биомеханика - </a:t>
            </a:r>
            <a:r>
              <a:rPr lang="ru-RU" sz="2200" dirty="0"/>
              <a:t>наука о движениях человека и животных. Она изуча­ет движения с точки зрения законов механики, свойственных всем без исключения механическим движениям материальных тел. </a:t>
            </a:r>
          </a:p>
        </p:txBody>
      </p:sp>
      <p:sp>
        <p:nvSpPr>
          <p:cNvPr id="14" name="Прямоугольник 13"/>
          <p:cNvSpPr/>
          <p:nvPr/>
        </p:nvSpPr>
        <p:spPr>
          <a:xfrm>
            <a:off x="1619672" y="1700808"/>
            <a:ext cx="7524328" cy="1477328"/>
          </a:xfrm>
          <a:prstGeom prst="rect">
            <a:avLst/>
          </a:prstGeom>
        </p:spPr>
        <p:txBody>
          <a:bodyPr wrap="square">
            <a:spAutoFit/>
          </a:bodyPr>
          <a:lstStyle/>
          <a:p>
            <a:r>
              <a:rPr lang="ru-RU" b="1" dirty="0">
                <a:solidFill>
                  <a:srgbClr val="FF0000"/>
                </a:solidFill>
              </a:rPr>
              <a:t>Вертикальные движения </a:t>
            </a:r>
            <a:r>
              <a:rPr lang="ru-RU" dirty="0"/>
              <a:t>соответствуют открыванию и закрыванию рта. Опускание нижней челюсти осуществляется в силу тяжести самой челюсти и при активном двустороннем сокращении мышц, идущих от нижней челюсти к  подъязычной. В опускании нижней челюсти различают 3 фазы:  незначительное, значительное, максимальное опускание. </a:t>
            </a:r>
          </a:p>
        </p:txBody>
      </p:sp>
      <p:pic>
        <p:nvPicPr>
          <p:cNvPr id="5" name="Рисунок 4"/>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6"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TextBox 1"/>
          <p:cNvSpPr txBox="1"/>
          <p:nvPr/>
        </p:nvSpPr>
        <p:spPr>
          <a:xfrm>
            <a:off x="1637420" y="3215690"/>
            <a:ext cx="3744416" cy="3416320"/>
          </a:xfrm>
          <a:prstGeom prst="rect">
            <a:avLst/>
          </a:prstGeom>
          <a:noFill/>
        </p:spPr>
        <p:txBody>
          <a:bodyPr wrap="square" rtlCol="0">
            <a:spAutoFit/>
          </a:bodyPr>
          <a:lstStyle/>
          <a:p>
            <a:r>
              <a:rPr lang="ru-RU" dirty="0"/>
              <a:t>Этому соответствуют 3 фазы движения суставных головок: головки вращаются в диске вокруг собственной оси, проходящей во фронтальной плоскости (по типу шарнирного движения),  скольжение вместе с дисками вниз и вперёд по скату суставных бугорков до вершины и вновь вращение. Амплитуда движений нижней челюсти составляет 4-5 см.</a:t>
            </a:r>
          </a:p>
          <a:p>
            <a:endParaRPr lang="ru-RU"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28</a:t>
            </a:fld>
            <a:endParaRPr lang="ru-RU"/>
          </a:p>
        </p:txBody>
      </p:sp>
    </p:spTree>
    <p:extLst>
      <p:ext uri="{BB962C8B-B14F-4D97-AF65-F5344CB8AC3E}">
        <p14:creationId xmlns:p14="http://schemas.microsoft.com/office/powerpoint/2010/main" val="2278366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1628800"/>
            <a:ext cx="6120680" cy="369332"/>
          </a:xfrm>
          <a:prstGeom prst="rect">
            <a:avLst/>
          </a:prstGeom>
          <a:noFill/>
        </p:spPr>
        <p:txBody>
          <a:bodyPr wrap="square" rtlCol="0">
            <a:spAutoFit/>
          </a:bodyPr>
          <a:lstStyle/>
          <a:p>
            <a:endParaRPr lang="ru-RU" dirty="0"/>
          </a:p>
        </p:txBody>
      </p:sp>
      <p:sp>
        <p:nvSpPr>
          <p:cNvPr id="8" name="TextBox 7"/>
          <p:cNvSpPr txBox="1"/>
          <p:nvPr/>
        </p:nvSpPr>
        <p:spPr>
          <a:xfrm>
            <a:off x="1508083" y="3425851"/>
            <a:ext cx="7560839" cy="2862322"/>
          </a:xfrm>
          <a:prstGeom prst="rect">
            <a:avLst/>
          </a:prstGeom>
          <a:noFill/>
        </p:spPr>
        <p:txBody>
          <a:bodyPr wrap="square" rtlCol="0">
            <a:spAutoFit/>
          </a:bodyPr>
          <a:lstStyle/>
          <a:p>
            <a:r>
              <a:rPr lang="ru-RU" sz="2000" dirty="0" smtClean="0">
                <a:solidFill>
                  <a:srgbClr val="0000FF"/>
                </a:solidFill>
              </a:rPr>
              <a:t>В </a:t>
            </a:r>
            <a:r>
              <a:rPr lang="ru-RU" sz="2000" dirty="0">
                <a:solidFill>
                  <a:srgbClr val="0000FF"/>
                </a:solidFill>
              </a:rPr>
              <a:t>первой фазе </a:t>
            </a:r>
            <a:r>
              <a:rPr lang="ru-RU" sz="2000" dirty="0"/>
              <a:t>диск скользит вместе с головкой нижней челюсти по суставной поверхности бугорка. </a:t>
            </a:r>
            <a:r>
              <a:rPr lang="ru-RU" sz="2000" dirty="0">
                <a:solidFill>
                  <a:srgbClr val="0000FF"/>
                </a:solidFill>
              </a:rPr>
              <a:t>Во второй фазе </a:t>
            </a:r>
            <a:r>
              <a:rPr lang="ru-RU" sz="2000" dirty="0"/>
              <a:t>к скольжению добавляется шарнирное движение её вокруг собственной поперечной оси, проходящей   через самые головки. Путь, который проходит суставная головка при движении нижней челюсти вперёд и вниз, носит название сагиттального суставного пути. Угол, образованный пересечением </a:t>
            </a:r>
            <a:r>
              <a:rPr lang="ru-RU" sz="2000" dirty="0" err="1"/>
              <a:t>окклюзионной</a:t>
            </a:r>
            <a:r>
              <a:rPr lang="ru-RU" sz="2000" dirty="0"/>
              <a:t> плоскости с линией продолжения движения суставной головки называется углом сагиттального суставного пути и по данным </a:t>
            </a:r>
            <a:r>
              <a:rPr lang="ru-RU" sz="2000" dirty="0" err="1"/>
              <a:t>Гизи</a:t>
            </a:r>
            <a:r>
              <a:rPr lang="ru-RU" sz="2000" dirty="0"/>
              <a:t> равен 33 </a:t>
            </a:r>
            <a:r>
              <a:rPr lang="ru-RU" sz="2000" dirty="0">
                <a:sym typeface="Symbol"/>
              </a:rPr>
              <a:t></a:t>
            </a:r>
            <a:r>
              <a:rPr lang="ru-RU" sz="2000" dirty="0"/>
              <a:t>. </a:t>
            </a:r>
          </a:p>
        </p:txBody>
      </p:sp>
      <p:pic>
        <p:nvPicPr>
          <p:cNvPr id="11"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863" t="5600" r="15451" b="5532"/>
          <a:stretch/>
        </p:blipFill>
        <p:spPr bwMode="auto">
          <a:xfrm>
            <a:off x="5531415" y="594299"/>
            <a:ext cx="3537507" cy="243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19672" y="228416"/>
            <a:ext cx="3816424" cy="3170099"/>
          </a:xfrm>
          <a:prstGeom prst="rect">
            <a:avLst/>
          </a:prstGeom>
          <a:noFill/>
        </p:spPr>
        <p:txBody>
          <a:bodyPr wrap="square" rtlCol="0">
            <a:spAutoFit/>
          </a:bodyPr>
          <a:lstStyle/>
          <a:p>
            <a:r>
              <a:rPr lang="ru-RU" sz="2000" b="1" dirty="0">
                <a:solidFill>
                  <a:srgbClr val="FF0000"/>
                </a:solidFill>
              </a:rPr>
              <a:t>Сагиттальные движения – </a:t>
            </a:r>
            <a:r>
              <a:rPr lang="ru-RU" sz="2000" dirty="0"/>
              <a:t>выдвижение нижней челюсти вперёд осуществляется двусторонним сокращением латеральных крыловидных мышц, частично височных и медиальных крыловидных. Движение нижней челюсти может быть разделено на две фазы.</a:t>
            </a:r>
          </a:p>
        </p:txBody>
      </p:sp>
      <p:pic>
        <p:nvPicPr>
          <p:cNvPr id="6" name="Рисунок 5"/>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29</a:t>
            </a:fld>
            <a:endParaRPr lang="ru-RU"/>
          </a:p>
        </p:txBody>
      </p:sp>
    </p:spTree>
    <p:extLst>
      <p:ext uri="{BB962C8B-B14F-4D97-AF65-F5344CB8AC3E}">
        <p14:creationId xmlns:p14="http://schemas.microsoft.com/office/powerpoint/2010/main" val="55807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619672" y="548681"/>
            <a:ext cx="6764288" cy="1440160"/>
          </a:xfrm>
        </p:spPr>
        <p:txBody>
          <a:bodyPr/>
          <a:lstStyle/>
          <a:p>
            <a:r>
              <a:rPr lang="ru-RU" dirty="0" smtClean="0"/>
              <a:t>Окклюзия и артикуляция</a:t>
            </a:r>
            <a:endParaRPr lang="ru-RU" dirty="0"/>
          </a:p>
        </p:txBody>
      </p:sp>
      <p:sp>
        <p:nvSpPr>
          <p:cNvPr id="4" name="Подзаголовок 3"/>
          <p:cNvSpPr>
            <a:spLocks noGrp="1"/>
          </p:cNvSpPr>
          <p:nvPr>
            <p:ph type="subTitle" idx="1"/>
          </p:nvPr>
        </p:nvSpPr>
        <p:spPr>
          <a:xfrm>
            <a:off x="1691680" y="2420888"/>
            <a:ext cx="6400800" cy="2880320"/>
          </a:xfrm>
        </p:spPr>
        <p:txBody>
          <a:bodyPr>
            <a:normAutofit fontScale="70000" lnSpcReduction="20000"/>
          </a:bodyPr>
          <a:lstStyle/>
          <a:p>
            <a:r>
              <a:rPr lang="ru-RU" dirty="0">
                <a:solidFill>
                  <a:schemeClr val="tx1">
                    <a:lumMod val="95000"/>
                    <a:lumOff val="5000"/>
                  </a:schemeClr>
                </a:solidFill>
              </a:rPr>
              <a:t>Артикуляция – всевозможные движения и положения нижней челюсти по отношению к верхней, посредством жевательной мускулатуры</a:t>
            </a:r>
            <a:r>
              <a:rPr lang="ru-RU" dirty="0" smtClean="0">
                <a:solidFill>
                  <a:schemeClr val="tx1">
                    <a:lumMod val="95000"/>
                    <a:lumOff val="5000"/>
                  </a:schemeClr>
                </a:solidFill>
              </a:rPr>
              <a:t>.</a:t>
            </a:r>
          </a:p>
          <a:p>
            <a:endParaRPr lang="ru-RU" dirty="0">
              <a:solidFill>
                <a:schemeClr val="tx1">
                  <a:lumMod val="95000"/>
                  <a:lumOff val="5000"/>
                </a:schemeClr>
              </a:solidFill>
            </a:endParaRPr>
          </a:p>
          <a:p>
            <a:endParaRPr lang="ru-RU" dirty="0" smtClean="0">
              <a:solidFill>
                <a:schemeClr val="tx1">
                  <a:lumMod val="95000"/>
                  <a:lumOff val="5000"/>
                </a:schemeClr>
              </a:solidFill>
            </a:endParaRPr>
          </a:p>
          <a:p>
            <a:r>
              <a:rPr lang="ru-RU" dirty="0" smtClean="0">
                <a:solidFill>
                  <a:schemeClr val="tx1">
                    <a:lumMod val="95000"/>
                    <a:lumOff val="5000"/>
                  </a:schemeClr>
                </a:solidFill>
              </a:rPr>
              <a:t>Окклюзия – частный вид артикуляции, это смыкание зубных рядов в какой-то промежуток времени.</a:t>
            </a:r>
            <a:endParaRPr lang="ru-RU" dirty="0">
              <a:solidFill>
                <a:schemeClr val="tx1">
                  <a:lumMod val="95000"/>
                  <a:lumOff val="5000"/>
                </a:schemeClr>
              </a:solidFill>
            </a:endParaRPr>
          </a:p>
        </p:txBody>
      </p:sp>
      <p:sp>
        <p:nvSpPr>
          <p:cNvPr id="2" name="Номер слайда 1"/>
          <p:cNvSpPr>
            <a:spLocks noGrp="1"/>
          </p:cNvSpPr>
          <p:nvPr>
            <p:ph type="sldNum" sz="quarter" idx="12"/>
          </p:nvPr>
        </p:nvSpPr>
        <p:spPr/>
        <p:txBody>
          <a:bodyPr/>
          <a:lstStyle/>
          <a:p>
            <a:fld id="{725C68B6-61C2-468F-89AB-4B9F7531AA68}" type="slidenum">
              <a:rPr lang="ru-RU" smtClean="0"/>
              <a:pPr/>
              <a:t>3</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4987"/>
            <a:ext cx="1365391" cy="6628026"/>
          </a:xfrm>
          <a:prstGeom prst="rect">
            <a:avLst/>
          </a:prstGeom>
        </p:spPr>
      </p:pic>
    </p:spTree>
    <p:extLst>
      <p:ext uri="{BB962C8B-B14F-4D97-AF65-F5344CB8AC3E}">
        <p14:creationId xmlns:p14="http://schemas.microsoft.com/office/powerpoint/2010/main" val="1697724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371" t="7437" r="15363" b="5814"/>
          <a:stretch/>
        </p:blipFill>
        <p:spPr bwMode="auto">
          <a:xfrm>
            <a:off x="5652120" y="1052736"/>
            <a:ext cx="3308919"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91680" y="302359"/>
            <a:ext cx="4107385" cy="6555641"/>
          </a:xfrm>
          <a:prstGeom prst="rect">
            <a:avLst/>
          </a:prstGeom>
          <a:noFill/>
        </p:spPr>
        <p:txBody>
          <a:bodyPr wrap="square" rtlCol="0">
            <a:spAutoFit/>
          </a:bodyPr>
          <a:lstStyle/>
          <a:p>
            <a:r>
              <a:rPr lang="ru-RU" sz="2000" dirty="0"/>
              <a:t>Выдвижение нижней челюсти при </a:t>
            </a:r>
            <a:r>
              <a:rPr lang="ru-RU" sz="2000" dirty="0" err="1"/>
              <a:t>ортогнатическом</a:t>
            </a:r>
            <a:r>
              <a:rPr lang="ru-RU" sz="2000" dirty="0"/>
              <a:t> прикусе сопровождается скольжением нижних резцов по небной поверхности верхних до соприкосновения режущими краями передних зубов (передняя окклюзия). Путь, совершаемый нижними резцами при выдвижении нижней челюсти вперед называется сагиттальным резцовым путём. </a:t>
            </a:r>
            <a:r>
              <a:rPr lang="ru-RU" sz="2000" dirty="0">
                <a:solidFill>
                  <a:srgbClr val="FF0000"/>
                </a:solidFill>
              </a:rPr>
              <a:t>При пересечении линии сагиттального резцового пути  с </a:t>
            </a:r>
            <a:r>
              <a:rPr lang="ru-RU" sz="2000" dirty="0" err="1">
                <a:solidFill>
                  <a:srgbClr val="FF0000"/>
                </a:solidFill>
              </a:rPr>
              <a:t>окклюзионной</a:t>
            </a:r>
            <a:r>
              <a:rPr lang="ru-RU" sz="2000" dirty="0">
                <a:solidFill>
                  <a:srgbClr val="FF0000"/>
                </a:solidFill>
              </a:rPr>
              <a:t> плоскостью образуется угол сагиттального резцового пути и по данным </a:t>
            </a:r>
            <a:r>
              <a:rPr lang="ru-RU" sz="2000" dirty="0" err="1">
                <a:solidFill>
                  <a:srgbClr val="FF0000"/>
                </a:solidFill>
              </a:rPr>
              <a:t>Гизи</a:t>
            </a:r>
            <a:r>
              <a:rPr lang="ru-RU" sz="2000" dirty="0">
                <a:solidFill>
                  <a:srgbClr val="FF0000"/>
                </a:solidFill>
              </a:rPr>
              <a:t> равен 40-50</a:t>
            </a:r>
            <a:r>
              <a:rPr lang="ru-RU" sz="2000" dirty="0">
                <a:solidFill>
                  <a:srgbClr val="FF0000"/>
                </a:solidFill>
                <a:sym typeface="Symbol"/>
              </a:rPr>
              <a:t></a:t>
            </a:r>
            <a:r>
              <a:rPr lang="ru-RU" sz="2000" dirty="0">
                <a:solidFill>
                  <a:srgbClr val="FF0000"/>
                </a:solidFill>
              </a:rPr>
              <a:t> . </a:t>
            </a:r>
            <a:r>
              <a:rPr lang="ru-RU" sz="2000" dirty="0"/>
              <a:t>Зависит от характера резцового перекрытия и наклона небной поверхности верхних фронтальных зубов </a:t>
            </a:r>
          </a:p>
          <a:p>
            <a:endParaRPr lang="ru-RU" sz="2000" dirty="0"/>
          </a:p>
        </p:txBody>
      </p:sp>
      <p:pic>
        <p:nvPicPr>
          <p:cNvPr id="4" name="Рисунок 3"/>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30</a:t>
            </a:fld>
            <a:endParaRPr lang="ru-RU"/>
          </a:p>
        </p:txBody>
      </p:sp>
    </p:spTree>
    <p:extLst>
      <p:ext uri="{BB962C8B-B14F-4D97-AF65-F5344CB8AC3E}">
        <p14:creationId xmlns:p14="http://schemas.microsoft.com/office/powerpoint/2010/main" val="2516196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835696" y="404664"/>
            <a:ext cx="6264696" cy="3024336"/>
            <a:chOff x="1881" y="6452"/>
            <a:chExt cx="5220" cy="2460"/>
          </a:xfrm>
        </p:grpSpPr>
        <p:pic>
          <p:nvPicPr>
            <p:cNvPr id="6147"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1" y="6452"/>
              <a:ext cx="2370" cy="24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0" y="6452"/>
              <a:ext cx="2361" cy="24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5481" y="8641"/>
              <a:ext cx="900" cy="183"/>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1" u="none" strike="noStrike" cap="none" normalizeH="0" baseline="0" dirty="0" smtClean="0">
                  <a:ln>
                    <a:noFill/>
                  </a:ln>
                  <a:solidFill>
                    <a:schemeClr val="tx1"/>
                  </a:solidFill>
                  <a:effectLst/>
                  <a:latin typeface="Calibri" pitchFamily="34" charset="0"/>
                </a:rPr>
                <a:t>110</a:t>
              </a:r>
              <a:r>
                <a:rPr kumimoji="0" lang="ru-RU" sz="1100" b="1" i="1" u="none" strike="noStrike" cap="none" normalizeH="0" baseline="30000" dirty="0" smtClean="0">
                  <a:ln>
                    <a:noFill/>
                  </a:ln>
                  <a:solidFill>
                    <a:schemeClr val="tx1"/>
                  </a:solidFill>
                  <a:effectLst/>
                  <a:latin typeface="Times New Roman" pitchFamily="18" charset="0"/>
                </a:rPr>
                <a:t>0</a:t>
              </a:r>
              <a:r>
                <a:rPr kumimoji="0" lang="ru-RU" sz="1100" b="1" i="1" u="none" strike="noStrike" cap="none" normalizeH="0" baseline="0" dirty="0" smtClean="0">
                  <a:ln>
                    <a:noFill/>
                  </a:ln>
                  <a:solidFill>
                    <a:schemeClr val="tx1"/>
                  </a:solidFill>
                  <a:effectLst/>
                  <a:latin typeface="Calibri" pitchFamily="34" charset="0"/>
                </a:rPr>
                <a:t>-120</a:t>
              </a:r>
              <a:r>
                <a:rPr kumimoji="0" lang="ru-RU" sz="1100" b="1" i="1" u="none" strike="noStrike" cap="none" normalizeH="0" baseline="30000" dirty="0" smtClean="0">
                  <a:ln>
                    <a:noFill/>
                  </a:ln>
                  <a:solidFill>
                    <a:schemeClr val="tx1"/>
                  </a:solidFill>
                  <a:effectLst/>
                  <a:latin typeface="Times New Roman" pitchFamily="18" charset="0"/>
                </a:rPr>
                <a:t>0</a:t>
              </a:r>
              <a:endParaRPr kumimoji="0" lang="ru-RU" sz="1800" b="0" i="0" u="none" strike="noStrike" cap="none" normalizeH="0" baseline="0" dirty="0" smtClean="0">
                <a:ln>
                  <a:noFill/>
                </a:ln>
                <a:solidFill>
                  <a:schemeClr val="tx1"/>
                </a:solidFill>
                <a:effectLst/>
                <a:latin typeface="Arial" pitchFamily="34" charset="0"/>
              </a:endParaRPr>
            </a:p>
          </p:txBody>
        </p:sp>
      </p:grpSp>
      <p:sp>
        <p:nvSpPr>
          <p:cNvPr id="5" name="TextBox 4"/>
          <p:cNvSpPr txBox="1"/>
          <p:nvPr/>
        </p:nvSpPr>
        <p:spPr>
          <a:xfrm>
            <a:off x="1691680" y="3429000"/>
            <a:ext cx="7272808" cy="3170099"/>
          </a:xfrm>
          <a:prstGeom prst="rect">
            <a:avLst/>
          </a:prstGeom>
          <a:noFill/>
        </p:spPr>
        <p:txBody>
          <a:bodyPr wrap="square" rtlCol="0">
            <a:spAutoFit/>
          </a:bodyPr>
          <a:lstStyle/>
          <a:p>
            <a:r>
              <a:rPr lang="ru-RU" sz="2000" b="1" dirty="0" err="1">
                <a:solidFill>
                  <a:srgbClr val="FF0000"/>
                </a:solidFill>
              </a:rPr>
              <a:t>Трансверзальные</a:t>
            </a:r>
            <a:r>
              <a:rPr lang="ru-RU" sz="2000" b="1" dirty="0">
                <a:solidFill>
                  <a:srgbClr val="FF0000"/>
                </a:solidFill>
              </a:rPr>
              <a:t> движения </a:t>
            </a:r>
            <a:r>
              <a:rPr lang="ru-RU" sz="2000" dirty="0"/>
              <a:t>– боковые движения нижней челюсти осуществляются в результате одностороннего сокращения латеральной крыловидной мышцы. При движении нижней челюсти вправо сокращается левая латеральной крыловидной мышца и наоборот. При этом суставная головка на рабочей стороне (той, куда сместилась нижней челюсти) вращается вокруг вертикальной </a:t>
            </a:r>
            <a:r>
              <a:rPr lang="ru-RU" sz="2000" dirty="0" smtClean="0"/>
              <a:t>оси. </a:t>
            </a:r>
            <a:r>
              <a:rPr lang="ru-RU" sz="2000" dirty="0"/>
              <a:t>На стороне сократившейся мышцы (балансирующая сторона) головка скользит вместе с диском по суставной поверхности бугорка вниз, вперёд и несколько </a:t>
            </a:r>
            <a:r>
              <a:rPr lang="ru-RU" sz="2000" dirty="0" err="1"/>
              <a:t>кнутри</a:t>
            </a:r>
            <a:r>
              <a:rPr lang="ru-RU" sz="2000" dirty="0"/>
              <a:t>, совершая боковой суставной путь. </a:t>
            </a:r>
          </a:p>
        </p:txBody>
      </p:sp>
      <p:pic>
        <p:nvPicPr>
          <p:cNvPr id="7" name="Рисунок 6"/>
          <p:cNvPicPr/>
          <p:nvPr/>
        </p:nvPicPr>
        <p:blipFill rotWithShape="1">
          <a:blip r:embed="rId4"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5"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31</a:t>
            </a:fld>
            <a:endParaRPr lang="ru-RU"/>
          </a:p>
        </p:txBody>
      </p:sp>
    </p:spTree>
    <p:extLst>
      <p:ext uri="{BB962C8B-B14F-4D97-AF65-F5344CB8AC3E}">
        <p14:creationId xmlns:p14="http://schemas.microsoft.com/office/powerpoint/2010/main" val="1874924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7552" y="116632"/>
            <a:ext cx="5308703" cy="6247864"/>
          </a:xfrm>
          <a:prstGeom prst="rect">
            <a:avLst/>
          </a:prstGeom>
          <a:noFill/>
        </p:spPr>
        <p:txBody>
          <a:bodyPr wrap="square" rtlCol="0">
            <a:spAutoFit/>
          </a:bodyPr>
          <a:lstStyle/>
          <a:p>
            <a:pPr algn="ctr"/>
            <a:r>
              <a:rPr lang="ru-RU" sz="2000" b="1" dirty="0">
                <a:solidFill>
                  <a:srgbClr val="FF0000"/>
                </a:solidFill>
              </a:rPr>
              <a:t>Угол, образованный пересечением плоскости проходящей через среднюю линию лица с линией продолжения бокового движения суставной головки называется </a:t>
            </a:r>
            <a:r>
              <a:rPr lang="ru-RU" sz="2000" b="1" dirty="0" smtClean="0">
                <a:solidFill>
                  <a:srgbClr val="FF0000"/>
                </a:solidFill>
              </a:rPr>
              <a:t/>
            </a:r>
            <a:br>
              <a:rPr lang="ru-RU" sz="2000" b="1" dirty="0" smtClean="0">
                <a:solidFill>
                  <a:srgbClr val="FF0000"/>
                </a:solidFill>
              </a:rPr>
            </a:br>
            <a:r>
              <a:rPr lang="ru-RU" sz="2000" b="1" dirty="0" smtClean="0">
                <a:solidFill>
                  <a:srgbClr val="FF0000"/>
                </a:solidFill>
              </a:rPr>
              <a:t>углом </a:t>
            </a:r>
            <a:r>
              <a:rPr lang="ru-RU" sz="2000" b="1" dirty="0" err="1">
                <a:solidFill>
                  <a:srgbClr val="FF0000"/>
                </a:solidFill>
              </a:rPr>
              <a:t>Беннета</a:t>
            </a:r>
            <a:r>
              <a:rPr lang="ru-RU" sz="2000" b="1" dirty="0">
                <a:solidFill>
                  <a:srgbClr val="FF0000"/>
                </a:solidFill>
              </a:rPr>
              <a:t> и равен 17</a:t>
            </a:r>
            <a:r>
              <a:rPr lang="ru-RU" sz="2000" b="1" dirty="0">
                <a:solidFill>
                  <a:srgbClr val="FF0000"/>
                </a:solidFill>
                <a:sym typeface="Symbol"/>
              </a:rPr>
              <a:t></a:t>
            </a:r>
            <a:r>
              <a:rPr lang="ru-RU" sz="2000" b="1" dirty="0">
                <a:solidFill>
                  <a:srgbClr val="FF0000"/>
                </a:solidFill>
              </a:rPr>
              <a:t>. </a:t>
            </a:r>
            <a:endParaRPr lang="ru-RU" sz="2000" b="1" dirty="0" smtClean="0">
              <a:solidFill>
                <a:srgbClr val="FF0000"/>
              </a:solidFill>
            </a:endParaRPr>
          </a:p>
          <a:p>
            <a:r>
              <a:rPr lang="ru-RU" sz="2000" dirty="0" err="1" smtClean="0"/>
              <a:t>Трансверзальные</a:t>
            </a:r>
            <a:r>
              <a:rPr lang="ru-RU" sz="2000" dirty="0" smtClean="0"/>
              <a:t> </a:t>
            </a:r>
            <a:r>
              <a:rPr lang="ru-RU" sz="2000" dirty="0"/>
              <a:t>движения характеризуются определёнными изменениями </a:t>
            </a:r>
            <a:r>
              <a:rPr lang="ru-RU" sz="2000" dirty="0" err="1"/>
              <a:t>окклюзионных</a:t>
            </a:r>
            <a:r>
              <a:rPr lang="ru-RU" sz="2000" dirty="0"/>
              <a:t> контактов зубов.  Нижняя челюсть смещается то вправо, то влево, зубы описывают кривые.  Точка между нижними центральными резцами у режущего края смещается по небной поверхности верхних резцов вниз и в сторону смещения, совершая боковой резцовый путь. Между правым и левым боковыми резцовыми  путями образуется угол </a:t>
            </a:r>
            <a:r>
              <a:rPr lang="ru-RU" sz="2000" dirty="0" err="1"/>
              <a:t>трансверзального</a:t>
            </a:r>
            <a:r>
              <a:rPr lang="ru-RU" sz="2000" dirty="0"/>
              <a:t> резцового пути или готический </a:t>
            </a:r>
            <a:r>
              <a:rPr lang="ru-RU" sz="2000" dirty="0" err="1"/>
              <a:t>угл</a:t>
            </a:r>
            <a:r>
              <a:rPr lang="ru-RU" sz="2000" dirty="0"/>
              <a:t>, он равен 100-110</a:t>
            </a:r>
            <a:r>
              <a:rPr lang="ru-RU" sz="2000" dirty="0">
                <a:sym typeface="Symbol"/>
              </a:rPr>
              <a:t></a:t>
            </a:r>
            <a:r>
              <a:rPr lang="ru-RU" sz="2000" dirty="0"/>
              <a:t>.  Также можно сказать, что углом </a:t>
            </a:r>
            <a:r>
              <a:rPr lang="ru-RU" sz="2000" dirty="0" err="1"/>
              <a:t>трансверзального</a:t>
            </a:r>
            <a:r>
              <a:rPr lang="ru-RU" sz="2000" dirty="0"/>
              <a:t> резцового пути называется угол, образованный правыми и левыми движениями </a:t>
            </a:r>
            <a:r>
              <a:rPr lang="ru-RU" sz="2000" dirty="0" err="1"/>
              <a:t>трансверзально</a:t>
            </a:r>
            <a:r>
              <a:rPr lang="ru-RU" sz="2000" dirty="0"/>
              <a:t> пути</a:t>
            </a:r>
          </a:p>
        </p:txBody>
      </p:sp>
      <p:pic>
        <p:nvPicPr>
          <p:cNvPr id="5"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7390" y="404664"/>
            <a:ext cx="2386610" cy="20490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3442" y="2996952"/>
            <a:ext cx="3194506" cy="27363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7655931" y="5468712"/>
            <a:ext cx="906308" cy="152427"/>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1" u="none" strike="noStrike" cap="none" normalizeH="0" baseline="0" dirty="0" smtClean="0">
                <a:ln>
                  <a:noFill/>
                </a:ln>
                <a:solidFill>
                  <a:schemeClr val="tx1"/>
                </a:solidFill>
                <a:effectLst/>
                <a:latin typeface="Calibri" pitchFamily="34" charset="0"/>
              </a:rPr>
              <a:t>110</a:t>
            </a:r>
            <a:r>
              <a:rPr kumimoji="0" lang="ru-RU" sz="1100" b="1" i="1" u="none" strike="noStrike" cap="none" normalizeH="0" baseline="30000" dirty="0" smtClean="0">
                <a:ln>
                  <a:noFill/>
                </a:ln>
                <a:solidFill>
                  <a:schemeClr val="tx1"/>
                </a:solidFill>
                <a:effectLst/>
                <a:latin typeface="Times New Roman" pitchFamily="18" charset="0"/>
              </a:rPr>
              <a:t>0</a:t>
            </a:r>
            <a:r>
              <a:rPr kumimoji="0" lang="ru-RU" sz="1100" b="1" i="1" u="none" strike="noStrike" cap="none" normalizeH="0" baseline="0" dirty="0" smtClean="0">
                <a:ln>
                  <a:noFill/>
                </a:ln>
                <a:solidFill>
                  <a:schemeClr val="tx1"/>
                </a:solidFill>
                <a:effectLst/>
                <a:latin typeface="Calibri" pitchFamily="34" charset="0"/>
              </a:rPr>
              <a:t>-120</a:t>
            </a:r>
            <a:r>
              <a:rPr kumimoji="0" lang="ru-RU" sz="1100" b="1" i="1" u="none" strike="noStrike" cap="none" normalizeH="0" baseline="30000" dirty="0" smtClean="0">
                <a:ln>
                  <a:noFill/>
                </a:ln>
                <a:solidFill>
                  <a:schemeClr val="tx1"/>
                </a:solidFill>
                <a:effectLst/>
                <a:latin typeface="Times New Roman" pitchFamily="18" charset="0"/>
              </a:rPr>
              <a:t>0</a:t>
            </a:r>
            <a:endParaRPr kumimoji="0" lang="ru-RU" sz="1800" b="0" i="0" u="none" strike="noStrike" cap="none" normalizeH="0" baseline="0" dirty="0" smtClean="0">
              <a:ln>
                <a:noFill/>
              </a:ln>
              <a:solidFill>
                <a:schemeClr val="tx1"/>
              </a:solidFill>
              <a:effectLst/>
              <a:latin typeface="Arial" pitchFamily="34" charset="0"/>
            </a:endParaRPr>
          </a:p>
        </p:txBody>
      </p:sp>
      <p:pic>
        <p:nvPicPr>
          <p:cNvPr id="8" name="Рисунок 7"/>
          <p:cNvPicPr/>
          <p:nvPr/>
        </p:nvPicPr>
        <p:blipFill rotWithShape="1">
          <a:blip r:embed="rId4"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9" name="Picture 2" descr="C:\Users\1\Desktop\логотип.png"/>
          <p:cNvPicPr>
            <a:picLocks noChangeAspect="1" noChangeArrowheads="1"/>
          </p:cNvPicPr>
          <p:nvPr/>
        </p:nvPicPr>
        <p:blipFill>
          <a:blip r:embed="rId5"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32</a:t>
            </a:fld>
            <a:endParaRPr lang="ru-RU"/>
          </a:p>
        </p:txBody>
      </p:sp>
    </p:spTree>
    <p:extLst>
      <p:ext uri="{BB962C8B-B14F-4D97-AF65-F5344CB8AC3E}">
        <p14:creationId xmlns:p14="http://schemas.microsoft.com/office/powerpoint/2010/main" val="1195084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a:p>
        </p:txBody>
      </p:sp>
      <p:sp>
        <p:nvSpPr>
          <p:cNvPr id="8" name="Прямоугольник 7"/>
          <p:cNvSpPr/>
          <p:nvPr/>
        </p:nvSpPr>
        <p:spPr>
          <a:xfrm>
            <a:off x="1919289" y="476672"/>
            <a:ext cx="6750496" cy="5732467"/>
          </a:xfrm>
          <a:prstGeom prst="rect">
            <a:avLst/>
          </a:prstGeom>
        </p:spPr>
        <p:txBody>
          <a:bodyPr wrap="square">
            <a:spAutoFit/>
          </a:bodyPr>
          <a:lstStyle/>
          <a:p>
            <a:pPr indent="450215" algn="just">
              <a:lnSpc>
                <a:spcPct val="115000"/>
              </a:lnSpc>
              <a:spcAft>
                <a:spcPts val="0"/>
              </a:spcAft>
            </a:pPr>
            <a:r>
              <a:rPr lang="ru-RU" sz="1600">
                <a:latin typeface="Arial" panose="020B0604020202020204" pitchFamily="34" charset="0"/>
                <a:ea typeface="Times New Roman" panose="02020603050405020304" pitchFamily="18" charset="0"/>
              </a:rPr>
              <a:t>При разжевывании пищи нижняя челюсть совершает цикл движений. </a:t>
            </a:r>
            <a:r>
              <a:rPr lang="ru-RU" sz="1600" dirty="0" err="1">
                <a:latin typeface="Arial" panose="020B0604020202020204" pitchFamily="34" charset="0"/>
                <a:ea typeface="Times New Roman" panose="02020603050405020304" pitchFamily="18" charset="0"/>
              </a:rPr>
              <a:t>Гизи</a:t>
            </a:r>
            <a:r>
              <a:rPr lang="ru-RU" sz="1600" dirty="0">
                <a:latin typeface="Arial" panose="020B0604020202020204" pitchFamily="34" charset="0"/>
                <a:ea typeface="Times New Roman" panose="02020603050405020304" pitchFamily="18" charset="0"/>
              </a:rPr>
              <a:t> представил цикличность движений нижней челюсти в виде приведенной  схемы. Начальным моментом движения является положение центральной окклюзии. Затем непрерывно следуют одна за другой  четыре фазы. В первой фазе челюсть опускается и выдвигается вперед. Во второй фазе происходит смещение челюсти в сторону (боковое движение). В третьей фазе зубы смыкаются на рабочей стороне одноименными буграми, а на балансирующей разноименными. В четвертой фазе зубы возвращаются в положение центральной окклюзии, и жевательный цикл повторяется. После окончания жевания челюсть устанавливается в положение физиологического покоя.</a:t>
            </a:r>
            <a:endParaRPr lang="ru-RU" sz="1600" dirty="0">
              <a:latin typeface="Times New Roman" panose="02020603050405020304" pitchFamily="18" charset="0"/>
              <a:ea typeface="Times New Roman" panose="02020603050405020304" pitchFamily="18" charset="0"/>
            </a:endParaRPr>
          </a:p>
          <a:p>
            <a:pPr indent="450215" algn="just">
              <a:lnSpc>
                <a:spcPct val="115000"/>
              </a:lnSpc>
              <a:spcAft>
                <a:spcPts val="0"/>
              </a:spcAft>
            </a:pPr>
            <a:r>
              <a:rPr lang="ru-RU" sz="1600" dirty="0">
                <a:latin typeface="Arial" panose="020B0604020202020204" pitchFamily="34" charset="0"/>
                <a:ea typeface="Times New Roman" panose="02020603050405020304" pitchFamily="18" charset="0"/>
              </a:rPr>
              <a:t>Не вызывает сомнения утверждение, что на рабочей стороне имеет место смыкание одноименными буграми. Иное взаимоотношение боковых зубов не обеспечивало бы растирание пищи. Что касается балансирующей стороны, то здесь возможно как образование контакта между разноименными буграми, так и отсутствие его. Последнее подтверждено исследователями А. Я. </a:t>
            </a:r>
            <a:r>
              <a:rPr lang="ru-RU" sz="1600" dirty="0" err="1">
                <a:latin typeface="Arial" panose="020B0604020202020204" pitchFamily="34" charset="0"/>
                <a:ea typeface="Times New Roman" panose="02020603050405020304" pitchFamily="18" charset="0"/>
              </a:rPr>
              <a:t>Катца</a:t>
            </a:r>
            <a:r>
              <a:rPr lang="ru-RU" sz="1600" dirty="0">
                <a:latin typeface="Arial" panose="020B0604020202020204" pitchFamily="34" charset="0"/>
                <a:ea typeface="Times New Roman" panose="02020603050405020304" pitchFamily="18" charset="0"/>
              </a:rPr>
              <a:t> и А. К. </a:t>
            </a:r>
            <a:r>
              <a:rPr lang="ru-RU" sz="1600" dirty="0" err="1">
                <a:latin typeface="Arial" panose="020B0604020202020204" pitchFamily="34" charset="0"/>
                <a:ea typeface="Times New Roman" panose="02020603050405020304" pitchFamily="18" charset="0"/>
              </a:rPr>
              <a:t>Недергина</a:t>
            </a:r>
            <a:r>
              <a:rPr lang="ru-RU" sz="1600" dirty="0">
                <a:latin typeface="Arial" panose="020B0604020202020204" pitchFamily="34" charset="0"/>
                <a:ea typeface="Times New Roman" panose="02020603050405020304" pitchFamily="18" charset="0"/>
              </a:rPr>
              <a:t>. Это, по-видимому зависит от выраженности </a:t>
            </a:r>
            <a:r>
              <a:rPr lang="ru-RU" sz="1600" dirty="0" err="1">
                <a:latin typeface="Arial" panose="020B0604020202020204" pitchFamily="34" charset="0"/>
                <a:ea typeface="Times New Roman" panose="02020603050405020304" pitchFamily="18" charset="0"/>
              </a:rPr>
              <a:t>трансверзальных</a:t>
            </a:r>
            <a:r>
              <a:rPr lang="ru-RU" sz="1600" dirty="0">
                <a:latin typeface="Arial" panose="020B0604020202020204" pitchFamily="34" charset="0"/>
                <a:ea typeface="Times New Roman" panose="02020603050405020304" pitchFamily="18" charset="0"/>
              </a:rPr>
              <a:t> </a:t>
            </a:r>
            <a:r>
              <a:rPr lang="ru-RU" sz="1600" dirty="0" err="1">
                <a:latin typeface="Arial" panose="020B0604020202020204" pitchFamily="34" charset="0"/>
                <a:ea typeface="Times New Roman" panose="02020603050405020304" pitchFamily="18" charset="0"/>
              </a:rPr>
              <a:t>окклюзионных</a:t>
            </a:r>
            <a:r>
              <a:rPr lang="ru-RU" sz="1600" dirty="0">
                <a:latin typeface="Arial" panose="020B0604020202020204" pitchFamily="34" charset="0"/>
                <a:ea typeface="Times New Roman" panose="02020603050405020304" pitchFamily="18" charset="0"/>
              </a:rPr>
              <a:t> кривых.</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2823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694364" y="3573016"/>
            <a:ext cx="2733620" cy="237626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600" b="0" u="none" strike="noStrike" cap="none" normalizeH="0" baseline="0" dirty="0" smtClean="0">
                <a:ln>
                  <a:noFill/>
                </a:ln>
                <a:solidFill>
                  <a:schemeClr val="tx1"/>
                </a:solidFill>
                <a:effectLst/>
                <a:latin typeface="+mj-lt"/>
              </a:rPr>
              <a:t>Перемещение нижней челюсти при разжевывании пищи.</a:t>
            </a:r>
          </a:p>
          <a:p>
            <a:pPr marL="0" marR="0" lvl="0" indent="0" algn="ctr" defTabSz="914400" rtl="0" eaLnBrk="1" fontAlgn="base" latinLnBrk="0" hangingPunct="1">
              <a:lnSpc>
                <a:spcPct val="100000"/>
              </a:lnSpc>
              <a:spcBef>
                <a:spcPct val="0"/>
              </a:spcBef>
              <a:buClrTx/>
              <a:buSzTx/>
              <a:buFontTx/>
              <a:buNone/>
              <a:tabLst/>
            </a:pPr>
            <a:endParaRPr lang="ru-RU" sz="1600" dirty="0">
              <a:latin typeface="+mj-lt"/>
            </a:endParaRPr>
          </a:p>
          <a:p>
            <a:pPr marL="0" marR="0" lvl="0" indent="0" algn="ctr" defTabSz="914400" rtl="0" eaLnBrk="1" fontAlgn="base" latinLnBrk="0" hangingPunct="1">
              <a:lnSpc>
                <a:spcPct val="100000"/>
              </a:lnSpc>
              <a:spcBef>
                <a:spcPct val="0"/>
              </a:spcBef>
              <a:buClrTx/>
              <a:buSzTx/>
              <a:buFontTx/>
              <a:buNone/>
              <a:tabLst/>
            </a:pPr>
            <a:r>
              <a:rPr kumimoji="0" lang="ru-RU" sz="1600" b="0" u="none" strike="noStrike" cap="none" normalizeH="0" baseline="0" dirty="0" smtClean="0">
                <a:ln>
                  <a:noFill/>
                </a:ln>
                <a:solidFill>
                  <a:schemeClr val="tx1"/>
                </a:solidFill>
                <a:effectLst/>
                <a:latin typeface="+mj-lt"/>
              </a:rPr>
              <a:t> Поперечный срез, вид спереди (схема по </a:t>
            </a:r>
            <a:r>
              <a:rPr kumimoji="0" lang="ru-RU" sz="1600" b="0" u="none" strike="noStrike" cap="none" normalizeH="0" baseline="0" dirty="0" err="1" smtClean="0">
                <a:ln>
                  <a:noFill/>
                </a:ln>
                <a:solidFill>
                  <a:schemeClr val="tx1"/>
                </a:solidFill>
                <a:effectLst/>
                <a:latin typeface="+mj-lt"/>
              </a:rPr>
              <a:t>Гизи</a:t>
            </a:r>
            <a:r>
              <a:rPr kumimoji="0" lang="ru-RU" sz="1600" b="0" u="none" strike="noStrike" cap="none" normalizeH="0" baseline="0" dirty="0" smtClean="0">
                <a:ln>
                  <a:noFill/>
                </a:ln>
                <a:solidFill>
                  <a:schemeClr val="tx1"/>
                </a:solidFill>
                <a:effectLst/>
                <a:latin typeface="+mj-lt"/>
              </a:rPr>
              <a:t>).</a:t>
            </a:r>
          </a:p>
          <a:p>
            <a:pPr marL="0" marR="0" lvl="0" indent="0" algn="ctr" defTabSz="914400" rtl="0" eaLnBrk="1" fontAlgn="base" latinLnBrk="0" hangingPunct="1">
              <a:lnSpc>
                <a:spcPct val="100000"/>
              </a:lnSpc>
              <a:spcBef>
                <a:spcPct val="0"/>
              </a:spcBef>
              <a:buClrTx/>
              <a:buSzTx/>
              <a:buFontTx/>
              <a:buNone/>
              <a:tabLst/>
            </a:pPr>
            <a:endParaRPr kumimoji="0" lang="ru-RU" sz="1600" b="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0"/>
              </a:spcBef>
              <a:buClrTx/>
              <a:buSzTx/>
              <a:buFontTx/>
              <a:buNone/>
              <a:tabLst/>
            </a:pPr>
            <a:r>
              <a:rPr kumimoji="0" lang="ru-RU" sz="1600" b="0" u="none" strike="noStrike" cap="none" normalizeH="0" baseline="0" dirty="0" smtClean="0">
                <a:ln>
                  <a:noFill/>
                </a:ln>
                <a:solidFill>
                  <a:schemeClr val="tx1"/>
                </a:solidFill>
                <a:effectLst/>
                <a:latin typeface="+mj-lt"/>
              </a:rPr>
              <a:t>а, г - центральная окклюзия; </a:t>
            </a:r>
          </a:p>
          <a:p>
            <a:pPr marL="0" marR="0" lvl="0" indent="0" algn="ctr" defTabSz="914400" rtl="0" eaLnBrk="1" fontAlgn="base" latinLnBrk="0" hangingPunct="1">
              <a:lnSpc>
                <a:spcPct val="100000"/>
              </a:lnSpc>
              <a:spcBef>
                <a:spcPct val="0"/>
              </a:spcBef>
              <a:buClrTx/>
              <a:buSzTx/>
              <a:buFontTx/>
              <a:buNone/>
              <a:tabLst/>
            </a:pPr>
            <a:r>
              <a:rPr kumimoji="0" lang="ru-RU" sz="1600" b="0" u="none" strike="noStrike" cap="none" normalizeH="0" baseline="0" dirty="0" smtClean="0">
                <a:ln>
                  <a:noFill/>
                </a:ln>
                <a:solidFill>
                  <a:schemeClr val="tx1"/>
                </a:solidFill>
                <a:effectLst/>
                <a:latin typeface="+mj-lt"/>
              </a:rPr>
              <a:t>б - смещение вниз и влево;</a:t>
            </a:r>
          </a:p>
          <a:p>
            <a:pPr marL="0" marR="0" lvl="0" indent="0" algn="ctr" defTabSz="914400" rtl="0" eaLnBrk="1" fontAlgn="base" latinLnBrk="0" hangingPunct="1">
              <a:lnSpc>
                <a:spcPct val="100000"/>
              </a:lnSpc>
              <a:spcBef>
                <a:spcPct val="0"/>
              </a:spcBef>
              <a:buClrTx/>
              <a:buSzTx/>
              <a:buFontTx/>
              <a:buNone/>
              <a:tabLst/>
            </a:pPr>
            <a:r>
              <a:rPr kumimoji="0" lang="ru-RU" sz="1600" b="0" u="none" strike="noStrike" cap="none" normalizeH="0" baseline="0" dirty="0" smtClean="0">
                <a:ln>
                  <a:noFill/>
                </a:ln>
                <a:solidFill>
                  <a:schemeClr val="tx1"/>
                </a:solidFill>
                <a:effectLst/>
                <a:latin typeface="+mj-lt"/>
              </a:rPr>
              <a:t>в - левая боковая окклюзия.</a:t>
            </a:r>
          </a:p>
        </p:txBody>
      </p:sp>
      <p:pic>
        <p:nvPicPr>
          <p:cNvPr id="7172" name="Picture 4"/>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4358"/>
          <a:stretch/>
        </p:blipFill>
        <p:spPr bwMode="auto">
          <a:xfrm>
            <a:off x="4499992" y="3573016"/>
            <a:ext cx="4464496" cy="274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63688" y="260648"/>
            <a:ext cx="7200800" cy="3185487"/>
          </a:xfrm>
          <a:prstGeom prst="rect">
            <a:avLst/>
          </a:prstGeom>
          <a:noFill/>
        </p:spPr>
        <p:txBody>
          <a:bodyPr wrap="square" rtlCol="0">
            <a:spAutoFit/>
          </a:bodyPr>
          <a:lstStyle/>
          <a:p>
            <a:pPr algn="ctr"/>
            <a:r>
              <a:rPr lang="ru-RU" sz="2800" b="1" dirty="0" smtClean="0">
                <a:solidFill>
                  <a:srgbClr val="FF0000"/>
                </a:solidFill>
              </a:rPr>
              <a:t>ЖЕВАТЕЛЬНЫЕ ФАЗЫ</a:t>
            </a:r>
          </a:p>
          <a:p>
            <a:pPr algn="ctr"/>
            <a:endParaRPr lang="ru-RU" sz="1100" b="1" dirty="0">
              <a:solidFill>
                <a:srgbClr val="FF0000"/>
              </a:solidFill>
            </a:endParaRPr>
          </a:p>
          <a:p>
            <a:r>
              <a:rPr lang="ru-RU" dirty="0">
                <a:solidFill>
                  <a:srgbClr val="0000FF"/>
                </a:solidFill>
              </a:rPr>
              <a:t>1 фаза. </a:t>
            </a:r>
            <a:r>
              <a:rPr lang="ru-RU" dirty="0"/>
              <a:t>Челюсть опускается и выдвигается вперед.</a:t>
            </a:r>
          </a:p>
          <a:p>
            <a:r>
              <a:rPr lang="ru-RU" dirty="0">
                <a:solidFill>
                  <a:srgbClr val="0000FF"/>
                </a:solidFill>
              </a:rPr>
              <a:t>2 фаза. </a:t>
            </a:r>
            <a:r>
              <a:rPr lang="ru-RU" dirty="0"/>
              <a:t>Смещение нижней челюсти в сторону (боковое движение).</a:t>
            </a:r>
          </a:p>
          <a:p>
            <a:r>
              <a:rPr lang="ru-RU" dirty="0">
                <a:solidFill>
                  <a:srgbClr val="0000FF"/>
                </a:solidFill>
              </a:rPr>
              <a:t>3 фаза. </a:t>
            </a:r>
            <a:r>
              <a:rPr lang="ru-RU" dirty="0"/>
              <a:t>Зубы смыкаются на рабочей стороне одноименными буграми, а на балансирующей – разноименными.</a:t>
            </a:r>
          </a:p>
          <a:p>
            <a:r>
              <a:rPr lang="ru-RU" dirty="0">
                <a:solidFill>
                  <a:srgbClr val="0000FF"/>
                </a:solidFill>
              </a:rPr>
              <a:t>4 фаза. </a:t>
            </a:r>
            <a:r>
              <a:rPr lang="ru-RU" dirty="0"/>
              <a:t>Возвращение в положение центральной окклюзии и повторение жевательного цикла.</a:t>
            </a:r>
          </a:p>
          <a:p>
            <a:r>
              <a:rPr lang="ru-RU" dirty="0"/>
              <a:t>После окончания жевания нижняя челюсть устанавливается в положение физиологического покоя.</a:t>
            </a:r>
          </a:p>
          <a:p>
            <a:endParaRPr lang="ru-RU" dirty="0"/>
          </a:p>
        </p:txBody>
      </p:sp>
      <p:pic>
        <p:nvPicPr>
          <p:cNvPr id="6" name="Рисунок 5"/>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34</a:t>
            </a:fld>
            <a:endParaRPr lang="ru-RU"/>
          </a:p>
        </p:txBody>
      </p:sp>
    </p:spTree>
    <p:extLst>
      <p:ext uri="{BB962C8B-B14F-4D97-AF65-F5344CB8AC3E}">
        <p14:creationId xmlns:p14="http://schemas.microsoft.com/office/powerpoint/2010/main" val="2762650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a:p>
        </p:txBody>
      </p:sp>
      <p:sp>
        <p:nvSpPr>
          <p:cNvPr id="3" name="Прямоугольник 2"/>
          <p:cNvSpPr/>
          <p:nvPr/>
        </p:nvSpPr>
        <p:spPr>
          <a:xfrm>
            <a:off x="1696968" y="228222"/>
            <a:ext cx="7267519" cy="646331"/>
          </a:xfrm>
          <a:prstGeom prst="rect">
            <a:avLst/>
          </a:prstGeom>
        </p:spPr>
        <p:txBody>
          <a:bodyPr wrap="square">
            <a:spAutoFit/>
          </a:bodyPr>
          <a:lstStyle/>
          <a:p>
            <a:pPr algn="ctr"/>
            <a:r>
              <a:rPr lang="ru-RU" b="1" spc="50" dirty="0" smtClean="0">
                <a:solidFill>
                  <a:srgbClr val="FF0000"/>
                </a:solidFill>
                <a:latin typeface="Arial" panose="020B0604020202020204" pitchFamily="34" charset="0"/>
                <a:ea typeface="Calibri" panose="020F0502020204030204" pitchFamily="34" charset="0"/>
              </a:rPr>
              <a:t>Анатомические особенности слизистой оболочки полости рта, имеющие значение для протезирования</a:t>
            </a:r>
            <a:endParaRPr lang="ru-RU" dirty="0">
              <a:solidFill>
                <a:srgbClr val="FF0000"/>
              </a:solidFill>
            </a:endParaRPr>
          </a:p>
        </p:txBody>
      </p:sp>
      <p:sp>
        <p:nvSpPr>
          <p:cNvPr id="4" name="Прямоугольник 3"/>
          <p:cNvSpPr/>
          <p:nvPr/>
        </p:nvSpPr>
        <p:spPr>
          <a:xfrm>
            <a:off x="1680468" y="856773"/>
            <a:ext cx="6864991" cy="5507662"/>
          </a:xfrm>
          <a:prstGeom prst="rect">
            <a:avLst/>
          </a:prstGeom>
        </p:spPr>
        <p:txBody>
          <a:bodyPr wrap="square">
            <a:spAutoFit/>
          </a:bodyPr>
          <a:lstStyle/>
          <a:p>
            <a:pPr marL="25400" marR="25400" indent="450215">
              <a:lnSpc>
                <a:spcPct val="115000"/>
              </a:lnSpc>
              <a:spcAft>
                <a:spcPts val="0"/>
              </a:spcAft>
            </a:pPr>
            <a:r>
              <a:rPr lang="ru-RU" spc="50" dirty="0">
                <a:solidFill>
                  <a:srgbClr val="000000"/>
                </a:solidFill>
                <a:latin typeface="Arial" panose="020B0604020202020204" pitchFamily="34" charset="0"/>
              </a:rPr>
              <a:t>Анатомические и гистологические особенности строения слизистой оболочки, покрывающей альвеолярные отростки челюстей, твердое, мягкое небо и другие участки полости рта, имеют определенное значение в выборе метода протезирования больного и в успехе его.</a:t>
            </a:r>
            <a:endParaRPr lang="ru-RU" dirty="0"/>
          </a:p>
          <a:p>
            <a:pPr marL="25400" marR="25400" indent="450215">
              <a:lnSpc>
                <a:spcPct val="115000"/>
              </a:lnSpc>
              <a:spcAft>
                <a:spcPts val="0"/>
              </a:spcAft>
            </a:pPr>
            <a:r>
              <a:rPr lang="ru-RU" spc="50" dirty="0">
                <a:solidFill>
                  <a:srgbClr val="000000"/>
                </a:solidFill>
                <a:latin typeface="Arial" panose="020B0604020202020204" pitchFamily="34" charset="0"/>
              </a:rPr>
              <a:t>При протезировании съемными протезами слизистая оболочка подвергается необычным раздражениям, поскольку становится опорной тканью для базиса протеза. Это коренным образом изменяет ее состояние (нарушается кровоснабжение, тактильная и другие виды чувствительности</a:t>
            </a:r>
            <a:r>
              <a:rPr lang="ru-RU" spc="50" dirty="0" smtClean="0">
                <a:solidFill>
                  <a:srgbClr val="000000"/>
                </a:solidFill>
                <a:latin typeface="Arial" panose="020B0604020202020204" pitchFamily="34" charset="0"/>
              </a:rPr>
              <a:t>).</a:t>
            </a:r>
          </a:p>
          <a:p>
            <a:pPr marL="25400" marR="25400" indent="450215">
              <a:lnSpc>
                <a:spcPct val="115000"/>
              </a:lnSpc>
              <a:spcAft>
                <a:spcPts val="0"/>
              </a:spcAft>
            </a:pPr>
            <a:r>
              <a:rPr lang="ru-RU" spc="50" dirty="0">
                <a:solidFill>
                  <a:srgbClr val="000000"/>
                </a:solidFill>
                <a:latin typeface="Arial" panose="020B0604020202020204" pitchFamily="34" charset="0"/>
                <a:ea typeface="Calibri" panose="020F0502020204030204" pitchFamily="34" charset="0"/>
              </a:rPr>
              <a:t>В клинике ортопедической стоматологии различают подвижную и неподвижную слизистую оболочку. Подвижная слизистая оболочка совершает экскурсии при сокращении мимической мускулатуры. Неподвижная оболочка этой способностью не обладает.</a:t>
            </a:r>
            <a:endParaRPr lang="ru-RU" dirty="0">
              <a:effectLst/>
            </a:endParaRPr>
          </a:p>
        </p:txBody>
      </p:sp>
    </p:spTree>
    <p:extLst>
      <p:ext uri="{BB962C8B-B14F-4D97-AF65-F5344CB8AC3E}">
        <p14:creationId xmlns:p14="http://schemas.microsoft.com/office/powerpoint/2010/main" val="1662488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a:p>
        </p:txBody>
      </p:sp>
      <p:sp>
        <p:nvSpPr>
          <p:cNvPr id="5" name="Прямоугольник 4"/>
          <p:cNvSpPr/>
          <p:nvPr/>
        </p:nvSpPr>
        <p:spPr>
          <a:xfrm>
            <a:off x="1696968" y="228222"/>
            <a:ext cx="7267519" cy="646331"/>
          </a:xfrm>
          <a:prstGeom prst="rect">
            <a:avLst/>
          </a:prstGeom>
        </p:spPr>
        <p:txBody>
          <a:bodyPr wrap="square">
            <a:spAutoFit/>
          </a:bodyPr>
          <a:lstStyle/>
          <a:p>
            <a:pPr algn="ctr"/>
            <a:r>
              <a:rPr lang="ru-RU" b="1" spc="50" dirty="0" smtClean="0">
                <a:solidFill>
                  <a:srgbClr val="FF0000"/>
                </a:solidFill>
                <a:latin typeface="Arial" panose="020B0604020202020204" pitchFamily="34" charset="0"/>
                <a:ea typeface="Calibri" panose="020F0502020204030204" pitchFamily="34" charset="0"/>
              </a:rPr>
              <a:t>Анатомические особенности слизистой оболочки полости рта, имеющие значение для протезирования</a:t>
            </a:r>
            <a:endParaRPr lang="ru-RU" dirty="0">
              <a:solidFill>
                <a:srgbClr val="FF0000"/>
              </a:solidFill>
            </a:endParaRPr>
          </a:p>
        </p:txBody>
      </p:sp>
      <p:sp>
        <p:nvSpPr>
          <p:cNvPr id="3" name="Прямоугольник 2"/>
          <p:cNvSpPr/>
          <p:nvPr/>
        </p:nvSpPr>
        <p:spPr>
          <a:xfrm>
            <a:off x="1619672" y="1412776"/>
            <a:ext cx="7267518" cy="5112810"/>
          </a:xfrm>
          <a:prstGeom prst="rect">
            <a:avLst/>
          </a:prstGeom>
        </p:spPr>
        <p:txBody>
          <a:bodyPr wrap="square">
            <a:spAutoFit/>
          </a:bodyPr>
          <a:lstStyle/>
          <a:p>
            <a:pPr marL="25400" marR="25400" indent="450215" algn="just">
              <a:lnSpc>
                <a:spcPct val="115000"/>
              </a:lnSpc>
              <a:spcBef>
                <a:spcPts val="2100"/>
              </a:spcBef>
              <a:spcAft>
                <a:spcPts val="0"/>
              </a:spcAft>
            </a:pPr>
            <a:r>
              <a:rPr lang="ru-RU" spc="50" dirty="0" smtClean="0">
                <a:solidFill>
                  <a:srgbClr val="000000"/>
                </a:solidFill>
                <a:latin typeface="Arial" panose="020B0604020202020204" pitchFamily="34" charset="0"/>
                <a:ea typeface="Calibri" panose="020F0502020204030204" pitchFamily="34" charset="0"/>
              </a:rPr>
              <a:t>Однако </a:t>
            </a:r>
            <a:r>
              <a:rPr lang="ru-RU" spc="50" dirty="0">
                <a:solidFill>
                  <a:srgbClr val="000000"/>
                </a:solidFill>
                <a:latin typeface="Arial" panose="020B0604020202020204" pitchFamily="34" charset="0"/>
                <a:ea typeface="Calibri" panose="020F0502020204030204" pitchFamily="34" charset="0"/>
              </a:rPr>
              <a:t>понятие «неподвижная слизистая оболочка» относительно. При надавливании она может смещаться по направлению к кости, которую покрывает. Эту пассивную подвижность в клинике ортопедической стоматологии называют податливостью. Например, слизистая оболочка, покрывающая твердое небо, не обладая активной подвижностью, в то же время характеризуется вертикальной податливостью, неодинаково выраженной на различных участках</a:t>
            </a:r>
            <a:r>
              <a:rPr lang="ru-RU" spc="50" dirty="0" smtClean="0">
                <a:solidFill>
                  <a:srgbClr val="000000"/>
                </a:solidFill>
                <a:latin typeface="Arial" panose="020B0604020202020204" pitchFamily="34" charset="0"/>
                <a:ea typeface="Calibri" panose="020F0502020204030204" pitchFamily="34" charset="0"/>
              </a:rPr>
              <a:t>.</a:t>
            </a:r>
          </a:p>
          <a:p>
            <a:pPr marL="25400" marR="25400" indent="450215" algn="just">
              <a:lnSpc>
                <a:spcPct val="115000"/>
              </a:lnSpc>
              <a:spcBef>
                <a:spcPts val="2100"/>
              </a:spcBef>
              <a:spcAft>
                <a:spcPts val="0"/>
              </a:spcAft>
            </a:pPr>
            <a:r>
              <a:rPr lang="ru-RU" spc="50" dirty="0">
                <a:solidFill>
                  <a:srgbClr val="000000"/>
                </a:solidFill>
                <a:latin typeface="Arial" panose="020B0604020202020204" pitchFamily="34" charset="0"/>
                <a:ea typeface="Calibri" panose="020F0502020204030204" pitchFamily="34" charset="0"/>
              </a:rPr>
              <a:t>При переходе слизистой оболочки с альвеолярного отростка на губу и щеки образуется свод, называемый переходной складкой. По переходной складке располагаются анатомические образования, положение и выраженность которых имеют большое практическое значение в протезировании.</a:t>
            </a:r>
          </a:p>
        </p:txBody>
      </p:sp>
    </p:spTree>
    <p:extLst>
      <p:ext uri="{BB962C8B-B14F-4D97-AF65-F5344CB8AC3E}">
        <p14:creationId xmlns:p14="http://schemas.microsoft.com/office/powerpoint/2010/main" val="2810966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37</a:t>
            </a:fld>
            <a:endParaRPr lang="ru-RU"/>
          </a:p>
        </p:txBody>
      </p:sp>
      <p:sp>
        <p:nvSpPr>
          <p:cNvPr id="5" name="Прямоугольник 4"/>
          <p:cNvSpPr/>
          <p:nvPr/>
        </p:nvSpPr>
        <p:spPr>
          <a:xfrm>
            <a:off x="1696968" y="228222"/>
            <a:ext cx="7267519" cy="646331"/>
          </a:xfrm>
          <a:prstGeom prst="rect">
            <a:avLst/>
          </a:prstGeom>
        </p:spPr>
        <p:txBody>
          <a:bodyPr wrap="square">
            <a:spAutoFit/>
          </a:bodyPr>
          <a:lstStyle/>
          <a:p>
            <a:pPr algn="ctr"/>
            <a:r>
              <a:rPr lang="ru-RU" b="1" spc="50" dirty="0" smtClean="0">
                <a:solidFill>
                  <a:srgbClr val="FF0000"/>
                </a:solidFill>
                <a:latin typeface="Arial" panose="020B0604020202020204" pitchFamily="34" charset="0"/>
                <a:ea typeface="Calibri" panose="020F0502020204030204" pitchFamily="34" charset="0"/>
              </a:rPr>
              <a:t>Анатомические особенности слизистой оболочки полости рта, имеющие значение для протезирования</a:t>
            </a:r>
            <a:endParaRPr lang="ru-RU" dirty="0">
              <a:solidFill>
                <a:srgbClr val="FF0000"/>
              </a:solidFill>
            </a:endParaRPr>
          </a:p>
        </p:txBody>
      </p:sp>
      <p:sp>
        <p:nvSpPr>
          <p:cNvPr id="3" name="Прямоугольник 2"/>
          <p:cNvSpPr/>
          <p:nvPr/>
        </p:nvSpPr>
        <p:spPr>
          <a:xfrm>
            <a:off x="1485261" y="1152992"/>
            <a:ext cx="7488830" cy="5139869"/>
          </a:xfrm>
          <a:prstGeom prst="rect">
            <a:avLst/>
          </a:prstGeom>
        </p:spPr>
        <p:txBody>
          <a:bodyPr wrap="square">
            <a:spAutoFit/>
          </a:bodyPr>
          <a:lstStyle/>
          <a:p>
            <a:pPr marL="25400" marR="25400" indent="450215" algn="just">
              <a:lnSpc>
                <a:spcPct val="115000"/>
              </a:lnSpc>
              <a:spcBef>
                <a:spcPts val="2100"/>
              </a:spcBef>
              <a:spcAft>
                <a:spcPts val="0"/>
              </a:spcAft>
            </a:pPr>
            <a:r>
              <a:rPr lang="ru-RU" spc="50" dirty="0" smtClean="0">
                <a:solidFill>
                  <a:srgbClr val="000000"/>
                </a:solidFill>
                <a:latin typeface="Arial" panose="020B0604020202020204" pitchFamily="34" charset="0"/>
                <a:ea typeface="Calibri" panose="020F0502020204030204" pitchFamily="34" charset="0"/>
              </a:rPr>
              <a:t>На </a:t>
            </a:r>
            <a:r>
              <a:rPr lang="ru-RU" spc="50" dirty="0">
                <a:solidFill>
                  <a:srgbClr val="000000"/>
                </a:solidFill>
                <a:latin typeface="Arial" panose="020B0604020202020204" pitchFamily="34" charset="0"/>
                <a:ea typeface="Calibri" panose="020F0502020204030204" pitchFamily="34" charset="0"/>
              </a:rPr>
              <a:t>верхней челюсти в преддверии полости рта, по средней линии расположена уздечка верхней губы (</a:t>
            </a:r>
            <a:r>
              <a:rPr lang="en-US" spc="50" dirty="0">
                <a:solidFill>
                  <a:srgbClr val="000000"/>
                </a:solidFill>
                <a:latin typeface="Arial" panose="020B0604020202020204" pitchFamily="34" charset="0"/>
                <a:ea typeface="Calibri" panose="020F0502020204030204" pitchFamily="34" charset="0"/>
              </a:rPr>
              <a:t>frenulum </a:t>
            </a:r>
            <a:r>
              <a:rPr lang="en-US" spc="50" dirty="0" err="1">
                <a:solidFill>
                  <a:srgbClr val="000000"/>
                </a:solidFill>
                <a:latin typeface="Arial" panose="020B0604020202020204" pitchFamily="34" charset="0"/>
                <a:ea typeface="Calibri" panose="020F0502020204030204" pitchFamily="34" charset="0"/>
              </a:rPr>
              <a:t>labii</a:t>
            </a:r>
            <a:r>
              <a:rPr lang="en-US" spc="50" dirty="0">
                <a:solidFill>
                  <a:srgbClr val="000000"/>
                </a:solidFill>
                <a:latin typeface="Arial" panose="020B0604020202020204" pitchFamily="34" charset="0"/>
                <a:ea typeface="Calibri" panose="020F0502020204030204" pitchFamily="34" charset="0"/>
              </a:rPr>
              <a:t> </a:t>
            </a:r>
            <a:r>
              <a:rPr lang="en-US" spc="50" dirty="0" err="1">
                <a:solidFill>
                  <a:srgbClr val="000000"/>
                </a:solidFill>
                <a:latin typeface="Arial" panose="020B0604020202020204" pitchFamily="34" charset="0"/>
                <a:ea typeface="Calibri" panose="020F0502020204030204" pitchFamily="34" charset="0"/>
              </a:rPr>
              <a:t>superioris</a:t>
            </a:r>
            <a:r>
              <a:rPr lang="ru-RU" spc="50" dirty="0">
                <a:solidFill>
                  <a:srgbClr val="000000"/>
                </a:solidFill>
                <a:latin typeface="Arial" panose="020B0604020202020204" pitchFamily="34" charset="0"/>
                <a:ea typeface="Calibri" panose="020F0502020204030204" pitchFamily="34" charset="0"/>
              </a:rPr>
              <a:t>). Один конец ее сливается с переходной складкой, другой прикрепляется к слизистой оболочке альвеолярного отростка несколько выше </a:t>
            </a:r>
            <a:r>
              <a:rPr lang="ru-RU" spc="50" dirty="0" err="1">
                <a:solidFill>
                  <a:srgbClr val="000000"/>
                </a:solidFill>
                <a:latin typeface="Arial" panose="020B0604020202020204" pitchFamily="34" charset="0"/>
                <a:ea typeface="Calibri" panose="020F0502020204030204" pitchFamily="34" charset="0"/>
              </a:rPr>
              <a:t>десневого</a:t>
            </a:r>
            <a:r>
              <a:rPr lang="ru-RU" spc="50" dirty="0">
                <a:solidFill>
                  <a:srgbClr val="000000"/>
                </a:solidFill>
                <a:latin typeface="Arial" panose="020B0604020202020204" pitchFamily="34" charset="0"/>
                <a:ea typeface="Calibri" panose="020F0502020204030204" pitchFamily="34" charset="0"/>
              </a:rPr>
              <a:t> края. Иногда уздечка имеет низкое прикрепление, располагаясь нижним концом между резцами, которые при этом могут быть раздвинуты. Губные уздечки служат неподвижной точкой для губ, благодаря чему ограничивается размах их движений</a:t>
            </a:r>
            <a:r>
              <a:rPr lang="ru-RU" spc="50" dirty="0" smtClean="0">
                <a:solidFill>
                  <a:srgbClr val="000000"/>
                </a:solidFill>
                <a:latin typeface="Arial" panose="020B0604020202020204" pitchFamily="34" charset="0"/>
                <a:ea typeface="Calibri" panose="020F0502020204030204" pitchFamily="34" charset="0"/>
              </a:rPr>
              <a:t>.</a:t>
            </a:r>
          </a:p>
          <a:p>
            <a:pPr marL="25400" marR="25400" indent="450215" algn="just">
              <a:lnSpc>
                <a:spcPct val="115000"/>
              </a:lnSpc>
              <a:spcBef>
                <a:spcPts val="2100"/>
              </a:spcBef>
              <a:spcAft>
                <a:spcPts val="0"/>
              </a:spcAft>
            </a:pPr>
            <a:r>
              <a:rPr lang="ru-RU" spc="50" dirty="0">
                <a:solidFill>
                  <a:srgbClr val="000000"/>
                </a:solidFill>
                <a:latin typeface="Arial" panose="020B0604020202020204" pitchFamily="34" charset="0"/>
                <a:ea typeface="Calibri" panose="020F0502020204030204" pitchFamily="34" charset="0"/>
              </a:rPr>
              <a:t>Боковая складка (</a:t>
            </a:r>
            <a:r>
              <a:rPr lang="en-US" spc="50" dirty="0">
                <a:solidFill>
                  <a:srgbClr val="000000"/>
                </a:solidFill>
                <a:latin typeface="Arial" panose="020B0604020202020204" pitchFamily="34" charset="0"/>
                <a:ea typeface="Calibri" panose="020F0502020204030204" pitchFamily="34" charset="0"/>
              </a:rPr>
              <a:t>frenulum </a:t>
            </a:r>
            <a:r>
              <a:rPr lang="en-US" spc="50" dirty="0" err="1">
                <a:solidFill>
                  <a:srgbClr val="000000"/>
                </a:solidFill>
                <a:latin typeface="Arial" panose="020B0604020202020204" pitchFamily="34" charset="0"/>
                <a:ea typeface="Calibri" panose="020F0502020204030204" pitchFamily="34" charset="0"/>
              </a:rPr>
              <a:t>laterale</a:t>
            </a:r>
            <a:r>
              <a:rPr lang="ru-RU" spc="50" dirty="0">
                <a:solidFill>
                  <a:srgbClr val="000000"/>
                </a:solidFill>
                <a:latin typeface="Arial" panose="020B0604020202020204" pitchFamily="34" charset="0"/>
                <a:ea typeface="Calibri" panose="020F0502020204030204" pitchFamily="34" charset="0"/>
              </a:rPr>
              <a:t>), расположенная на верхней челюсти в области </a:t>
            </a:r>
            <a:r>
              <a:rPr lang="ru-RU" spc="50" dirty="0" err="1">
                <a:solidFill>
                  <a:srgbClr val="000000"/>
                </a:solidFill>
                <a:latin typeface="Arial" panose="020B0604020202020204" pitchFamily="34" charset="0"/>
                <a:ea typeface="Calibri" panose="020F0502020204030204" pitchFamily="34" charset="0"/>
              </a:rPr>
              <a:t>премоляров</a:t>
            </a:r>
            <a:r>
              <a:rPr lang="ru-RU" spc="50" dirty="0">
                <a:solidFill>
                  <a:srgbClr val="000000"/>
                </a:solidFill>
                <a:latin typeface="Arial" panose="020B0604020202020204" pitchFamily="34" charset="0"/>
                <a:ea typeface="Calibri" panose="020F0502020204030204" pitchFamily="34" charset="0"/>
              </a:rPr>
              <a:t>, ограничивает переднюю часть преддверия от боковой части. Функция этих складок аналогична только что описанной. Различают также </a:t>
            </a:r>
            <a:r>
              <a:rPr lang="ru-RU" spc="50" dirty="0" err="1">
                <a:solidFill>
                  <a:srgbClr val="000000"/>
                </a:solidFill>
                <a:latin typeface="Arial" panose="020B0604020202020204" pitchFamily="34" charset="0"/>
                <a:ea typeface="Calibri" panose="020F0502020204030204" pitchFamily="34" charset="0"/>
              </a:rPr>
              <a:t>крылочелюстнуго</a:t>
            </a:r>
            <a:r>
              <a:rPr lang="ru-RU" spc="50" dirty="0">
                <a:solidFill>
                  <a:srgbClr val="000000"/>
                </a:solidFill>
                <a:latin typeface="Arial" panose="020B0604020202020204" pitchFamily="34" charset="0"/>
                <a:ea typeface="Calibri" panose="020F0502020204030204" pitchFamily="34" charset="0"/>
              </a:rPr>
              <a:t> складку, идущую от крючка крыловидного отростка до гребешка щечной мышцы на нижней челюсти.</a:t>
            </a:r>
          </a:p>
        </p:txBody>
      </p:sp>
    </p:spTree>
    <p:extLst>
      <p:ext uri="{BB962C8B-B14F-4D97-AF65-F5344CB8AC3E}">
        <p14:creationId xmlns:p14="http://schemas.microsoft.com/office/powerpoint/2010/main" val="2894700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38</a:t>
            </a:fld>
            <a:endParaRPr lang="ru-RU"/>
          </a:p>
        </p:txBody>
      </p:sp>
      <p:sp>
        <p:nvSpPr>
          <p:cNvPr id="5" name="Прямоугольник 4"/>
          <p:cNvSpPr/>
          <p:nvPr/>
        </p:nvSpPr>
        <p:spPr>
          <a:xfrm>
            <a:off x="1696968" y="871882"/>
            <a:ext cx="7267519" cy="369332"/>
          </a:xfrm>
          <a:prstGeom prst="rect">
            <a:avLst/>
          </a:prstGeom>
        </p:spPr>
        <p:txBody>
          <a:bodyPr wrap="square">
            <a:spAutoFit/>
          </a:bodyPr>
          <a:lstStyle/>
          <a:p>
            <a:pPr algn="ctr"/>
            <a:r>
              <a:rPr lang="ru-RU" b="1" spc="50" dirty="0" smtClean="0">
                <a:solidFill>
                  <a:srgbClr val="FF0000"/>
                </a:solidFill>
                <a:latin typeface="Arial" panose="020B0604020202020204" pitchFamily="34" charset="0"/>
                <a:ea typeface="Calibri" panose="020F0502020204030204" pitchFamily="34" charset="0"/>
              </a:rPr>
              <a:t>Уздечка верхней губы</a:t>
            </a:r>
            <a:endParaRPr lang="ru-RU" dirty="0">
              <a:solidFill>
                <a:srgbClr val="FF0000"/>
              </a:solidFill>
            </a:endParaRPr>
          </a:p>
        </p:txBody>
      </p:sp>
      <p:pic>
        <p:nvPicPr>
          <p:cNvPr id="5122" name="Picture 2" descr="Пластика уздечки верхней губы - все про данную процедур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628800"/>
            <a:ext cx="6264696" cy="403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39</a:t>
            </a:fld>
            <a:endParaRPr lang="ru-RU"/>
          </a:p>
        </p:txBody>
      </p:sp>
      <p:sp>
        <p:nvSpPr>
          <p:cNvPr id="5" name="Прямоугольник 4"/>
          <p:cNvSpPr/>
          <p:nvPr/>
        </p:nvSpPr>
        <p:spPr>
          <a:xfrm>
            <a:off x="1696968" y="228222"/>
            <a:ext cx="7267519" cy="646331"/>
          </a:xfrm>
          <a:prstGeom prst="rect">
            <a:avLst/>
          </a:prstGeom>
        </p:spPr>
        <p:txBody>
          <a:bodyPr wrap="square">
            <a:spAutoFit/>
          </a:bodyPr>
          <a:lstStyle/>
          <a:p>
            <a:pPr algn="ctr"/>
            <a:r>
              <a:rPr lang="ru-RU" b="1" spc="50" dirty="0" smtClean="0">
                <a:solidFill>
                  <a:srgbClr val="FF0000"/>
                </a:solidFill>
                <a:latin typeface="Arial" panose="020B0604020202020204" pitchFamily="34" charset="0"/>
                <a:ea typeface="Calibri" panose="020F0502020204030204" pitchFamily="34" charset="0"/>
              </a:rPr>
              <a:t>Анатомические особенности слизистой оболочки полости рта, имеющие значение для протезирования</a:t>
            </a:r>
            <a:endParaRPr lang="ru-RU" dirty="0">
              <a:solidFill>
                <a:srgbClr val="FF0000"/>
              </a:solidFill>
            </a:endParaRPr>
          </a:p>
        </p:txBody>
      </p:sp>
      <p:sp>
        <p:nvSpPr>
          <p:cNvPr id="3" name="Прямоугольник 2"/>
          <p:cNvSpPr/>
          <p:nvPr/>
        </p:nvSpPr>
        <p:spPr>
          <a:xfrm>
            <a:off x="1988365" y="1166842"/>
            <a:ext cx="6678487" cy="2308324"/>
          </a:xfrm>
          <a:prstGeom prst="rect">
            <a:avLst/>
          </a:prstGeom>
        </p:spPr>
        <p:txBody>
          <a:bodyPr wrap="square">
            <a:spAutoFit/>
          </a:bodyPr>
          <a:lstStyle/>
          <a:p>
            <a:r>
              <a:rPr lang="ru-RU" spc="50" dirty="0">
                <a:solidFill>
                  <a:srgbClr val="000000"/>
                </a:solidFill>
                <a:latin typeface="Arial" panose="020B0604020202020204" pitchFamily="34" charset="0"/>
                <a:ea typeface="Calibri" panose="020F0502020204030204" pitchFamily="34" charset="0"/>
              </a:rPr>
              <a:t>На нижней челюсти с вестибулярной стороны имеются уздечка нижней губы (</a:t>
            </a:r>
            <a:r>
              <a:rPr lang="en-US" spc="50" dirty="0">
                <a:solidFill>
                  <a:srgbClr val="000000"/>
                </a:solidFill>
                <a:latin typeface="Arial" panose="020B0604020202020204" pitchFamily="34" charset="0"/>
                <a:ea typeface="Calibri" panose="020F0502020204030204" pitchFamily="34" charset="0"/>
              </a:rPr>
              <a:t>frenulum </a:t>
            </a:r>
            <a:r>
              <a:rPr lang="en-US" spc="50" dirty="0" err="1">
                <a:solidFill>
                  <a:srgbClr val="000000"/>
                </a:solidFill>
                <a:latin typeface="Arial" panose="020B0604020202020204" pitchFamily="34" charset="0"/>
                <a:ea typeface="Calibri" panose="020F0502020204030204" pitchFamily="34" charset="0"/>
              </a:rPr>
              <a:t>labii</a:t>
            </a:r>
            <a:r>
              <a:rPr lang="en-US" spc="50" dirty="0">
                <a:solidFill>
                  <a:srgbClr val="000000"/>
                </a:solidFill>
                <a:latin typeface="Arial" panose="020B0604020202020204" pitchFamily="34" charset="0"/>
                <a:ea typeface="Calibri" panose="020F0502020204030204" pitchFamily="34" charset="0"/>
              </a:rPr>
              <a:t> </a:t>
            </a:r>
            <a:r>
              <a:rPr lang="en-US" spc="50" dirty="0" err="1">
                <a:solidFill>
                  <a:srgbClr val="000000"/>
                </a:solidFill>
                <a:latin typeface="Arial" panose="020B0604020202020204" pitchFamily="34" charset="0"/>
                <a:ea typeface="Calibri" panose="020F0502020204030204" pitchFamily="34" charset="0"/>
              </a:rPr>
              <a:t>inferioris</a:t>
            </a:r>
            <a:r>
              <a:rPr lang="ru-RU" spc="50" dirty="0">
                <a:solidFill>
                  <a:srgbClr val="000000"/>
                </a:solidFill>
                <a:latin typeface="Arial" panose="020B0604020202020204" pitchFamily="34" charset="0"/>
                <a:ea typeface="Calibri" panose="020F0502020204030204" pitchFamily="34" charset="0"/>
              </a:rPr>
              <a:t>) и складка в области </a:t>
            </a:r>
            <a:r>
              <a:rPr lang="ru-RU" spc="50" dirty="0" err="1">
                <a:solidFill>
                  <a:srgbClr val="000000"/>
                </a:solidFill>
                <a:latin typeface="Arial" panose="020B0604020202020204" pitchFamily="34" charset="0"/>
                <a:ea typeface="Calibri" panose="020F0502020204030204" pitchFamily="34" charset="0"/>
              </a:rPr>
              <a:t>премоляров</a:t>
            </a:r>
            <a:r>
              <a:rPr lang="ru-RU" spc="50" dirty="0">
                <a:solidFill>
                  <a:srgbClr val="000000"/>
                </a:solidFill>
                <a:latin typeface="Arial" panose="020B0604020202020204" pitchFamily="34" charset="0"/>
                <a:ea typeface="Calibri" panose="020F0502020204030204" pitchFamily="34" charset="0"/>
              </a:rPr>
              <a:t> (</a:t>
            </a:r>
            <a:r>
              <a:rPr lang="en-US" spc="50" dirty="0">
                <a:solidFill>
                  <a:srgbClr val="000000"/>
                </a:solidFill>
                <a:latin typeface="Arial" panose="020B0604020202020204" pitchFamily="34" charset="0"/>
                <a:ea typeface="Calibri" panose="020F0502020204030204" pitchFamily="34" charset="0"/>
              </a:rPr>
              <a:t>plicae </a:t>
            </a:r>
            <a:r>
              <a:rPr lang="en-US" spc="50" dirty="0" err="1">
                <a:solidFill>
                  <a:srgbClr val="000000"/>
                </a:solidFill>
                <a:latin typeface="Arial" panose="020B0604020202020204" pitchFamily="34" charset="0"/>
                <a:ea typeface="Calibri" panose="020F0502020204030204" pitchFamily="34" charset="0"/>
              </a:rPr>
              <a:t>buccales</a:t>
            </a:r>
            <a:r>
              <a:rPr lang="en-US" spc="50" dirty="0">
                <a:solidFill>
                  <a:srgbClr val="000000"/>
                </a:solidFill>
                <a:latin typeface="Arial" panose="020B0604020202020204" pitchFamily="34" charset="0"/>
                <a:ea typeface="Calibri" panose="020F0502020204030204" pitchFamily="34" charset="0"/>
              </a:rPr>
              <a:t> </a:t>
            </a:r>
            <a:r>
              <a:rPr lang="en-US" spc="50" dirty="0" err="1">
                <a:solidFill>
                  <a:srgbClr val="000000"/>
                </a:solidFill>
                <a:latin typeface="Arial" panose="020B0604020202020204" pitchFamily="34" charset="0"/>
                <a:ea typeface="Calibri" panose="020F0502020204030204" pitchFamily="34" charset="0"/>
              </a:rPr>
              <a:t>inferioris</a:t>
            </a:r>
            <a:r>
              <a:rPr lang="ru-RU" spc="50" dirty="0">
                <a:solidFill>
                  <a:srgbClr val="000000"/>
                </a:solidFill>
                <a:latin typeface="Arial" panose="020B0604020202020204" pitchFamily="34" charset="0"/>
                <a:ea typeface="Calibri" panose="020F0502020204030204" pitchFamily="34" charset="0"/>
              </a:rPr>
              <a:t>). С язычной стороны к альвеолярному отростку прикрепляется язычная уздечка. Высота ее прикрепления имеет большое значение для функции языка, а также при определении границ съемного протеза с язычной стороны. </a:t>
            </a:r>
            <a:endParaRPr lang="ru-RU" dirty="0"/>
          </a:p>
        </p:txBody>
      </p:sp>
      <p:pic>
        <p:nvPicPr>
          <p:cNvPr id="8" name="Picture 2" descr="Пластика уздечек ротовой полости - верхней и нижней губы, языка, десн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789040"/>
            <a:ext cx="3209749" cy="2144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Пластика уздечки языка у детей цена лазером доступная в стоматологической  клинике Vit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783" y="3789040"/>
            <a:ext cx="3499946" cy="21441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88365" y="6021288"/>
            <a:ext cx="2749383"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Уздечка нижней губы</a:t>
            </a:r>
            <a:endParaRPr lang="ru-RU" b="1" dirty="0">
              <a:solidFill>
                <a:srgbClr val="FF0000"/>
              </a:solidFill>
              <a:latin typeface="Times New Roman" pitchFamily="18" charset="0"/>
              <a:cs typeface="Times New Roman" pitchFamily="18" charset="0"/>
            </a:endParaRPr>
          </a:p>
        </p:txBody>
      </p:sp>
      <p:sp>
        <p:nvSpPr>
          <p:cNvPr id="11" name="TextBox 10"/>
          <p:cNvSpPr txBox="1"/>
          <p:nvPr/>
        </p:nvSpPr>
        <p:spPr>
          <a:xfrm>
            <a:off x="4860032" y="6060486"/>
            <a:ext cx="3960440"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Уздечка языка</a:t>
            </a:r>
            <a:endParaRPr lang="ru-RU"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1661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a:t>
            </a:fld>
            <a:endParaRPr lang="ru-RU"/>
          </a:p>
        </p:txBody>
      </p:sp>
      <p:graphicFrame>
        <p:nvGraphicFramePr>
          <p:cNvPr id="3" name="Таблица 2"/>
          <p:cNvGraphicFramePr>
            <a:graphicFrameLocks noGrp="1"/>
          </p:cNvGraphicFramePr>
          <p:nvPr/>
        </p:nvGraphicFramePr>
        <p:xfrm>
          <a:off x="1763688" y="764704"/>
          <a:ext cx="6768751" cy="5243378"/>
        </p:xfrm>
        <a:graphic>
          <a:graphicData uri="http://schemas.openxmlformats.org/drawingml/2006/table">
            <a:tbl>
              <a:tblPr/>
              <a:tblGrid>
                <a:gridCol w="1800200">
                  <a:extLst>
                    <a:ext uri="{9D8B030D-6E8A-4147-A177-3AD203B41FA5}">
                      <a16:colId xmlns:a16="http://schemas.microsoft.com/office/drawing/2014/main" val="20000"/>
                    </a:ext>
                  </a:extLst>
                </a:gridCol>
                <a:gridCol w="4968551">
                  <a:extLst>
                    <a:ext uri="{9D8B030D-6E8A-4147-A177-3AD203B41FA5}">
                      <a16:colId xmlns:a16="http://schemas.microsoft.com/office/drawing/2014/main" val="20001"/>
                    </a:ext>
                  </a:extLst>
                </a:gridCol>
              </a:tblGrid>
              <a:tr h="663848">
                <a:tc>
                  <a:txBody>
                    <a:bodyPr/>
                    <a:lstStyle/>
                    <a:p>
                      <a:pPr algn="ctr"/>
                      <a:r>
                        <a:rPr lang="ru-RU" sz="1800" b="1" dirty="0"/>
                        <a:t>Движение нижней челюсти</a:t>
                      </a:r>
                      <a:endParaRPr lang="ru-RU"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ru-RU" sz="1800" b="1" dirty="0"/>
                        <a:t>Сокращение мышц</a:t>
                      </a:r>
                      <a:endParaRPr lang="ru-RU"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641893">
                <a:tc>
                  <a:txBody>
                    <a:bodyPr/>
                    <a:lstStyle/>
                    <a:p>
                      <a:pPr algn="ctr"/>
                      <a:r>
                        <a:rPr lang="ru-RU" sz="1800" dirty="0"/>
                        <a:t>Вниз (открывание рта</a:t>
                      </a:r>
                      <a:r>
                        <a:rPr lang="ru-RU" sz="1800" dirty="0" smtClean="0"/>
                        <a:t>)</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ru-RU" sz="1800" b="1" dirty="0" err="1"/>
                        <a:t>Двусторонее</a:t>
                      </a:r>
                      <a:r>
                        <a:rPr lang="ru-RU" sz="1800" b="1" dirty="0"/>
                        <a:t> сокращение</a:t>
                      </a:r>
                      <a:r>
                        <a:rPr lang="ru-RU" sz="1800" dirty="0"/>
                        <a:t> </a:t>
                      </a:r>
                      <a:r>
                        <a:rPr lang="en-US" sz="1800" i="1" dirty="0"/>
                        <a:t>m. </a:t>
                      </a:r>
                      <a:r>
                        <a:rPr lang="en-US" sz="1800" i="1" dirty="0" err="1"/>
                        <a:t>mylohyoideus</a:t>
                      </a:r>
                      <a:r>
                        <a:rPr lang="en-US" sz="1800" i="1" dirty="0"/>
                        <a:t>, m. </a:t>
                      </a:r>
                      <a:r>
                        <a:rPr lang="en-US" sz="1800" i="1" dirty="0" err="1"/>
                        <a:t>geniohyoideus</a:t>
                      </a:r>
                      <a:r>
                        <a:rPr lang="en-US" sz="1800" i="1" dirty="0"/>
                        <a:t>, </a:t>
                      </a:r>
                      <a:r>
                        <a:rPr lang="en-US" sz="1800" i="1" dirty="0" err="1"/>
                        <a:t>venter</a:t>
                      </a:r>
                      <a:r>
                        <a:rPr lang="en-US" sz="1800" i="1" dirty="0"/>
                        <a:t> anterior m. </a:t>
                      </a:r>
                      <a:r>
                        <a:rPr lang="en-US" sz="1800" i="1" dirty="0" err="1"/>
                        <a:t>digastrici</a:t>
                      </a:r>
                      <a:r>
                        <a:rPr lang="en-US" sz="1800" i="1" dirty="0"/>
                        <a:t>.</a:t>
                      </a:r>
                      <a:endParaRPr lang="en-US"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41893">
                <a:tc>
                  <a:txBody>
                    <a:bodyPr/>
                    <a:lstStyle/>
                    <a:p>
                      <a:pPr algn="ctr"/>
                      <a:r>
                        <a:rPr lang="ru-RU" sz="1800" dirty="0"/>
                        <a:t>Вверх </a:t>
                      </a:r>
                      <a:r>
                        <a:rPr lang="ru-RU" sz="1800" dirty="0" smtClean="0"/>
                        <a:t/>
                      </a:r>
                      <a:br>
                        <a:rPr lang="ru-RU" sz="1800" dirty="0" smtClean="0"/>
                      </a:br>
                      <a:r>
                        <a:rPr lang="ru-RU" sz="1800" dirty="0" smtClean="0"/>
                        <a:t>(</a:t>
                      </a:r>
                      <a:r>
                        <a:rPr lang="ru-RU" sz="1800" dirty="0"/>
                        <a:t>смыкание зубов</a:t>
                      </a:r>
                      <a:r>
                        <a:rPr lang="ru-RU" sz="1800" dirty="0" smtClean="0"/>
                        <a:t>)</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ru-RU" sz="1800" b="1" dirty="0"/>
                        <a:t>Двустороннее сокращение</a:t>
                      </a:r>
                      <a:r>
                        <a:rPr lang="ru-RU" sz="1800" dirty="0"/>
                        <a:t> </a:t>
                      </a:r>
                      <a:r>
                        <a:rPr lang="en-US" sz="1800" i="1" dirty="0"/>
                        <a:t>m. </a:t>
                      </a:r>
                      <a:r>
                        <a:rPr lang="en-US" sz="1800" i="1" dirty="0" err="1"/>
                        <a:t>masseter</a:t>
                      </a:r>
                      <a:r>
                        <a:rPr lang="en-US" sz="1800" i="1" dirty="0"/>
                        <a:t>, m. </a:t>
                      </a:r>
                      <a:r>
                        <a:rPr lang="en-US" sz="1800" i="1" dirty="0" err="1"/>
                        <a:t>temporalis</a:t>
                      </a:r>
                      <a:r>
                        <a:rPr lang="en-US" sz="1800" i="1" dirty="0"/>
                        <a:t>, m. </a:t>
                      </a:r>
                      <a:r>
                        <a:rPr lang="en-US" sz="1800" i="1" dirty="0" err="1"/>
                        <a:t>pterygoideus</a:t>
                      </a:r>
                      <a:r>
                        <a:rPr lang="en-US" sz="1800" i="1" dirty="0"/>
                        <a:t> </a:t>
                      </a:r>
                      <a:r>
                        <a:rPr lang="en-US" sz="1800" i="1" dirty="0" err="1"/>
                        <a:t>medialis</a:t>
                      </a:r>
                      <a:r>
                        <a:rPr lang="en-US" sz="1800" i="1" dirty="0"/>
                        <a:t>.</a:t>
                      </a:r>
                      <a:endParaRPr lang="en-US"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98809">
                <a:tc>
                  <a:txBody>
                    <a:bodyPr/>
                    <a:lstStyle/>
                    <a:p>
                      <a:pPr algn="ctr"/>
                      <a:r>
                        <a:rPr lang="ru-RU" sz="1800" dirty="0" smtClean="0"/>
                        <a:t>Вперед</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ru-RU" sz="1800" b="1" dirty="0"/>
                        <a:t>Двустороннее </a:t>
                      </a:r>
                      <a:r>
                        <a:rPr lang="ru-RU" sz="1800" dirty="0"/>
                        <a:t>сокращение </a:t>
                      </a:r>
                      <a:r>
                        <a:rPr lang="en-US" sz="1800" i="1" dirty="0"/>
                        <a:t>m. </a:t>
                      </a:r>
                      <a:r>
                        <a:rPr lang="en-US" sz="1800" i="1" dirty="0" err="1"/>
                        <a:t>pterygoideus</a:t>
                      </a:r>
                      <a:r>
                        <a:rPr lang="en-US" sz="1800" i="1" dirty="0"/>
                        <a:t> </a:t>
                      </a:r>
                      <a:r>
                        <a:rPr lang="en-US" sz="1800" i="1" dirty="0" err="1"/>
                        <a:t>medialis</a:t>
                      </a:r>
                      <a:r>
                        <a:rPr lang="en-US" sz="1800" i="1" dirty="0"/>
                        <a:t>, </a:t>
                      </a:r>
                      <a:r>
                        <a:rPr lang="en-US" sz="1800" i="1" dirty="0" err="1"/>
                        <a:t>m.pterygoideus</a:t>
                      </a:r>
                      <a:r>
                        <a:rPr lang="en-US" sz="1800" i="1" dirty="0"/>
                        <a:t> </a:t>
                      </a:r>
                      <a:r>
                        <a:rPr lang="en-US" sz="1800" i="1" dirty="0" err="1"/>
                        <a:t>lateralis</a:t>
                      </a:r>
                      <a:r>
                        <a:rPr lang="en-US" sz="1800" i="1" dirty="0"/>
                        <a:t>, </a:t>
                      </a:r>
                      <a:r>
                        <a:rPr lang="ru-RU" sz="1800" dirty="0"/>
                        <a:t>поверхностный слой </a:t>
                      </a:r>
                      <a:r>
                        <a:rPr lang="en-US" sz="1800" i="1" dirty="0"/>
                        <a:t>m. </a:t>
                      </a:r>
                      <a:r>
                        <a:rPr lang="en-US" sz="1800" i="1" dirty="0" err="1"/>
                        <a:t>masseter</a:t>
                      </a:r>
                      <a:r>
                        <a:rPr lang="en-US" sz="1800" i="1" dirty="0"/>
                        <a:t>.</a:t>
                      </a:r>
                      <a:endParaRPr lang="en-US"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55724">
                <a:tc>
                  <a:txBody>
                    <a:bodyPr/>
                    <a:lstStyle/>
                    <a:p>
                      <a:pPr algn="ctr"/>
                      <a:r>
                        <a:rPr lang="ru-RU" sz="1800" dirty="0" smtClean="0"/>
                        <a:t>Назад</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ru-RU" sz="1800" b="1" dirty="0"/>
                        <a:t>Двустороннее</a:t>
                      </a:r>
                      <a:r>
                        <a:rPr lang="ru-RU" sz="1800" dirty="0"/>
                        <a:t> сокращение задних пучков </a:t>
                      </a:r>
                      <a:r>
                        <a:rPr lang="ru-RU" sz="1800" i="1" dirty="0" err="1"/>
                        <a:t>m</a:t>
                      </a:r>
                      <a:r>
                        <a:rPr lang="ru-RU" sz="1800" i="1" dirty="0"/>
                        <a:t>. </a:t>
                      </a:r>
                      <a:r>
                        <a:rPr lang="ru-RU" sz="1800" i="1" dirty="0" err="1"/>
                        <a:t>temporalis</a:t>
                      </a:r>
                      <a:r>
                        <a:rPr lang="ru-RU" sz="1800" i="1" dirty="0"/>
                        <a:t>.</a:t>
                      </a:r>
                      <a:endParaRPr lang="ru-RU" sz="1800" dirty="0"/>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498809">
                <a:tc>
                  <a:txBody>
                    <a:bodyPr/>
                    <a:lstStyle/>
                    <a:p>
                      <a:pPr algn="ctr"/>
                      <a:r>
                        <a:rPr lang="ru-RU" sz="1800" dirty="0" smtClean="0"/>
                        <a:t>Вправо</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800" dirty="0"/>
                        <a:t>Сокращение</a:t>
                      </a:r>
                      <a:r>
                        <a:rPr lang="ru-RU" sz="1800" i="1" dirty="0"/>
                        <a:t> </a:t>
                      </a:r>
                      <a:r>
                        <a:rPr lang="ru-RU" sz="1800" i="1" dirty="0" err="1"/>
                        <a:t>m</a:t>
                      </a:r>
                      <a:r>
                        <a:rPr lang="ru-RU" sz="1800" i="1" dirty="0"/>
                        <a:t>. </a:t>
                      </a:r>
                      <a:r>
                        <a:rPr lang="ru-RU" sz="1800" i="1" dirty="0" err="1"/>
                        <a:t>pterygoideus</a:t>
                      </a:r>
                      <a:r>
                        <a:rPr lang="ru-RU" sz="1800" i="1" dirty="0"/>
                        <a:t> </a:t>
                      </a:r>
                      <a:r>
                        <a:rPr lang="ru-RU" sz="1800" i="1" dirty="0" err="1"/>
                        <a:t>lateralis</a:t>
                      </a:r>
                      <a:r>
                        <a:rPr lang="ru-RU" sz="1800" i="1" dirty="0"/>
                        <a:t> </a:t>
                      </a:r>
                      <a:r>
                        <a:rPr lang="ru-RU" sz="1800" dirty="0"/>
                        <a:t>левой стороны и задних пучков </a:t>
                      </a:r>
                      <a:r>
                        <a:rPr lang="ru-RU" sz="1800" i="1" dirty="0" err="1"/>
                        <a:t>m</a:t>
                      </a:r>
                      <a:r>
                        <a:rPr lang="ru-RU" sz="1800" i="1" dirty="0"/>
                        <a:t>. </a:t>
                      </a:r>
                      <a:r>
                        <a:rPr lang="ru-RU" sz="1800" i="1" dirty="0" err="1"/>
                        <a:t>temporalis</a:t>
                      </a:r>
                      <a:r>
                        <a:rPr lang="ru-RU" sz="1800" i="1" dirty="0"/>
                        <a:t> </a:t>
                      </a:r>
                      <a:r>
                        <a:rPr lang="ru-RU" sz="1800" dirty="0"/>
                        <a:t>правой стороны.</a:t>
                      </a:r>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8809">
                <a:tc>
                  <a:txBody>
                    <a:bodyPr/>
                    <a:lstStyle/>
                    <a:p>
                      <a:pPr algn="ctr"/>
                      <a:r>
                        <a:rPr lang="ru-RU" sz="1800" dirty="0" smtClean="0"/>
                        <a:t>Влево</a:t>
                      </a:r>
                      <a:endParaRPr lang="ru-RU" sz="1800" dirty="0"/>
                    </a:p>
                  </a:txBody>
                  <a:tcPr marL="34778" marR="34778" marT="34778" marB="347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ru-RU" sz="1800" dirty="0"/>
                        <a:t>Сокращение</a:t>
                      </a:r>
                      <a:r>
                        <a:rPr lang="ru-RU" sz="1800" i="1" dirty="0"/>
                        <a:t> </a:t>
                      </a:r>
                      <a:r>
                        <a:rPr lang="ru-RU" sz="1800" i="1" dirty="0" err="1"/>
                        <a:t>m</a:t>
                      </a:r>
                      <a:r>
                        <a:rPr lang="ru-RU" sz="1800" i="1" dirty="0"/>
                        <a:t>. </a:t>
                      </a:r>
                      <a:r>
                        <a:rPr lang="ru-RU" sz="1800" i="1" dirty="0" err="1"/>
                        <a:t>pterygoideus</a:t>
                      </a:r>
                      <a:r>
                        <a:rPr lang="ru-RU" sz="1800" i="1" dirty="0"/>
                        <a:t> </a:t>
                      </a:r>
                      <a:r>
                        <a:rPr lang="ru-RU" sz="1800" i="1" dirty="0" err="1"/>
                        <a:t>lateralis</a:t>
                      </a:r>
                      <a:r>
                        <a:rPr lang="ru-RU" sz="1800" i="1" dirty="0"/>
                        <a:t> </a:t>
                      </a:r>
                      <a:r>
                        <a:rPr lang="ru-RU" sz="1800" dirty="0"/>
                        <a:t>правой стороны и задних пучков </a:t>
                      </a:r>
                      <a:r>
                        <a:rPr lang="ru-RU" sz="1800" i="1" dirty="0" err="1"/>
                        <a:t>m</a:t>
                      </a:r>
                      <a:r>
                        <a:rPr lang="ru-RU" sz="1800" i="1" dirty="0"/>
                        <a:t>. </a:t>
                      </a:r>
                      <a:r>
                        <a:rPr lang="ru-RU" sz="1800" i="1" dirty="0" err="1"/>
                        <a:t>temporalis</a:t>
                      </a:r>
                      <a:r>
                        <a:rPr lang="ru-RU" sz="1800" i="1" dirty="0"/>
                        <a:t> </a:t>
                      </a:r>
                      <a:r>
                        <a:rPr lang="ru-RU" sz="1800" dirty="0"/>
                        <a:t>левой стороны.</a:t>
                      </a:r>
                    </a:p>
                  </a:txBody>
                  <a:tcPr marL="34778" marR="34778" marT="34778" marB="347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4" name="Рисунок 3"/>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6" name="Рисунок 5"/>
          <p:cNvPicPr/>
          <p:nvPr/>
        </p:nvPicPr>
        <p:blipFill rotWithShape="1">
          <a:blip r:embed="rId2" cstate="print"/>
          <a:srcRect l="41900" t="62005" r="53766" b="7839"/>
          <a:stretch/>
        </p:blipFill>
        <p:spPr bwMode="auto">
          <a:xfrm>
            <a:off x="107504" y="123420"/>
            <a:ext cx="1368152" cy="662473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40</a:t>
            </a:fld>
            <a:endParaRPr lang="ru-RU"/>
          </a:p>
        </p:txBody>
      </p:sp>
      <p:sp>
        <p:nvSpPr>
          <p:cNvPr id="8" name="TextBox 7"/>
          <p:cNvSpPr txBox="1"/>
          <p:nvPr/>
        </p:nvSpPr>
        <p:spPr>
          <a:xfrm>
            <a:off x="3001008" y="6027003"/>
            <a:ext cx="3960440" cy="369332"/>
          </a:xfrm>
          <a:prstGeom prst="rect">
            <a:avLst/>
          </a:prstGeom>
          <a:noFill/>
        </p:spPr>
        <p:txBody>
          <a:bodyPr wrap="square" rtlCol="0">
            <a:spAutoFit/>
          </a:bodyPr>
          <a:lstStyle/>
          <a:p>
            <a:pPr algn="ctr"/>
            <a:r>
              <a:rPr lang="ru-RU" b="1" dirty="0" smtClean="0">
                <a:solidFill>
                  <a:srgbClr val="FF0000"/>
                </a:solidFill>
                <a:latin typeface="Times New Roman" pitchFamily="18" charset="0"/>
                <a:cs typeface="Times New Roman" pitchFamily="18" charset="0"/>
              </a:rPr>
              <a:t>Резцовый сосочек</a:t>
            </a:r>
            <a:endParaRPr lang="ru-RU" b="1" dirty="0">
              <a:solidFill>
                <a:srgbClr val="FF0000"/>
              </a:solidFill>
              <a:latin typeface="Times New Roman" pitchFamily="18" charset="0"/>
              <a:cs typeface="Times New Roman" pitchFamily="18" charset="0"/>
            </a:endParaRPr>
          </a:p>
        </p:txBody>
      </p:sp>
      <p:pic>
        <p:nvPicPr>
          <p:cNvPr id="8194" name="Picture 2" descr="Резцовая анестезия: техника проведения, зона обезболиван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614921"/>
            <a:ext cx="5715000" cy="33432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91711" y="247481"/>
            <a:ext cx="7488832" cy="2308324"/>
          </a:xfrm>
          <a:prstGeom prst="rect">
            <a:avLst/>
          </a:prstGeom>
        </p:spPr>
        <p:txBody>
          <a:bodyPr wrap="square">
            <a:spAutoFit/>
          </a:bodyPr>
          <a:lstStyle/>
          <a:p>
            <a:r>
              <a:rPr lang="ru-RU" spc="50" dirty="0">
                <a:solidFill>
                  <a:srgbClr val="000000"/>
                </a:solidFill>
                <a:latin typeface="Arial" panose="020B0604020202020204" pitchFamily="34" charset="0"/>
                <a:ea typeface="Calibri" panose="020F0502020204030204" pitchFamily="34" charset="0"/>
              </a:rPr>
              <a:t>На твердом небе в передней трети его имеются поперечные складки слизистой оболочки (</a:t>
            </a:r>
            <a:r>
              <a:rPr lang="en-US" spc="50" dirty="0" err="1">
                <a:solidFill>
                  <a:srgbClr val="000000"/>
                </a:solidFill>
                <a:latin typeface="Arial" panose="020B0604020202020204" pitchFamily="34" charset="0"/>
                <a:ea typeface="Calibri" panose="020F0502020204030204" pitchFamily="34" charset="0"/>
              </a:rPr>
              <a:t>plicae</a:t>
            </a:r>
            <a:r>
              <a:rPr lang="en-US" spc="50" dirty="0">
                <a:solidFill>
                  <a:srgbClr val="000000"/>
                </a:solidFill>
                <a:latin typeface="Arial" panose="020B0604020202020204" pitchFamily="34" charset="0"/>
                <a:ea typeface="Calibri" panose="020F0502020204030204" pitchFamily="34" charset="0"/>
              </a:rPr>
              <a:t> </a:t>
            </a:r>
            <a:r>
              <a:rPr lang="en-US" spc="50" dirty="0" err="1">
                <a:solidFill>
                  <a:srgbClr val="000000"/>
                </a:solidFill>
                <a:latin typeface="Arial" panose="020B0604020202020204" pitchFamily="34" charset="0"/>
                <a:ea typeface="Calibri" panose="020F0502020204030204" pitchFamily="34" charset="0"/>
              </a:rPr>
              <a:t>palatinae</a:t>
            </a:r>
            <a:r>
              <a:rPr lang="en-US" spc="50" dirty="0">
                <a:solidFill>
                  <a:srgbClr val="000000"/>
                </a:solidFill>
                <a:latin typeface="Arial" panose="020B0604020202020204" pitchFamily="34" charset="0"/>
                <a:ea typeface="Calibri" panose="020F0502020204030204" pitchFamily="34" charset="0"/>
              </a:rPr>
              <a:t> </a:t>
            </a:r>
            <a:r>
              <a:rPr lang="en-US" spc="50" dirty="0" err="1">
                <a:solidFill>
                  <a:srgbClr val="000000"/>
                </a:solidFill>
                <a:latin typeface="Arial" panose="020B0604020202020204" pitchFamily="34" charset="0"/>
                <a:ea typeface="Calibri" panose="020F0502020204030204" pitchFamily="34" charset="0"/>
              </a:rPr>
              <a:t>transversalis</a:t>
            </a:r>
            <a:r>
              <a:rPr lang="ru-RU" spc="50" dirty="0">
                <a:solidFill>
                  <a:srgbClr val="000000"/>
                </a:solidFill>
                <a:latin typeface="Arial" panose="020B0604020202020204" pitchFamily="34" charset="0"/>
                <a:ea typeface="Calibri" panose="020F0502020204030204" pitchFamily="34" charset="0"/>
              </a:rPr>
              <a:t>), хорошо выраженные у молодых людей и менее у пожилых. С внутренней стороны альвеолярного отростка верхней челюсти по средней линии, позади центральных резцов, имеется резцовый сосочек. С потерей зубов он атрофируется, но иногда может оставаться, будучи чувствительным к давлению базиса протеза.</a:t>
            </a:r>
            <a:endParaRPr lang="ru-RU" dirty="0"/>
          </a:p>
        </p:txBody>
      </p:sp>
    </p:spTree>
    <p:extLst>
      <p:ext uri="{BB962C8B-B14F-4D97-AF65-F5344CB8AC3E}">
        <p14:creationId xmlns:p14="http://schemas.microsoft.com/office/powerpoint/2010/main" val="3740962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41</a:t>
            </a:fld>
            <a:endParaRPr lang="ru-RU"/>
          </a:p>
        </p:txBody>
      </p:sp>
      <p:sp>
        <p:nvSpPr>
          <p:cNvPr id="8" name="TextBox 7"/>
          <p:cNvSpPr txBox="1"/>
          <p:nvPr/>
        </p:nvSpPr>
        <p:spPr>
          <a:xfrm>
            <a:off x="2858702" y="4725144"/>
            <a:ext cx="3960440" cy="461665"/>
          </a:xfrm>
          <a:prstGeom prst="rect">
            <a:avLst/>
          </a:prstGeom>
          <a:noFill/>
        </p:spPr>
        <p:txBody>
          <a:bodyPr wrap="square" rtlCol="0">
            <a:spAutoFit/>
          </a:bodyPr>
          <a:lstStyle/>
          <a:p>
            <a:pPr algn="ctr"/>
            <a:r>
              <a:rPr lang="ru-RU" sz="2400" b="1" dirty="0" smtClean="0">
                <a:solidFill>
                  <a:srgbClr val="FF0000"/>
                </a:solidFill>
                <a:latin typeface="Times New Roman" pitchFamily="18" charset="0"/>
                <a:cs typeface="Times New Roman" pitchFamily="18" charset="0"/>
              </a:rPr>
              <a:t>Небные складки</a:t>
            </a:r>
            <a:endParaRPr lang="ru-RU" sz="2400" b="1" dirty="0">
              <a:solidFill>
                <a:srgbClr val="FF0000"/>
              </a:solidFill>
              <a:latin typeface="Times New Roman" pitchFamily="18" charset="0"/>
              <a:cs typeface="Times New Roman" pitchFamily="18" charset="0"/>
            </a:endParaRPr>
          </a:p>
        </p:txBody>
      </p:sp>
      <p:pic>
        <p:nvPicPr>
          <p:cNvPr id="9218" name="Picture 2" descr="Влияние грудного вскармливания на общее здоровь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951" y="1340768"/>
            <a:ext cx="4181943"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618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5" name="TextBox 4"/>
          <p:cNvSpPr txBox="1"/>
          <p:nvPr/>
        </p:nvSpPr>
        <p:spPr>
          <a:xfrm>
            <a:off x="3563888" y="1859925"/>
            <a:ext cx="5328592" cy="1938992"/>
          </a:xfrm>
          <a:prstGeom prst="rect">
            <a:avLst/>
          </a:prstGeom>
          <a:noFill/>
        </p:spPr>
        <p:txBody>
          <a:bodyPr wrap="square" rtlCol="0">
            <a:spAutoFit/>
          </a:bodyPr>
          <a:lstStyle/>
          <a:p>
            <a:pPr algn="ctr"/>
            <a:r>
              <a:rPr lang="ru-RU" sz="6000" b="1" dirty="0" smtClean="0">
                <a:solidFill>
                  <a:schemeClr val="bg1"/>
                </a:solidFill>
                <a:latin typeface="Cambria" panose="02040503050406030204" pitchFamily="18" charset="0"/>
              </a:rPr>
              <a:t>Благодарю за внимание!</a:t>
            </a:r>
            <a:endParaRPr lang="ru-RU" sz="3600" b="1" dirty="0" smtClean="0">
              <a:solidFill>
                <a:schemeClr val="bg1"/>
              </a:solidFill>
              <a:latin typeface="Cambria" panose="02040503050406030204"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42</a:t>
            </a:fld>
            <a:endParaRPr lang="ru-RU"/>
          </a:p>
        </p:txBody>
      </p:sp>
      <p:sp>
        <p:nvSpPr>
          <p:cNvPr id="8" name="Rectangle 3"/>
          <p:cNvSpPr>
            <a:spLocks noChangeArrowheads="1"/>
          </p:cNvSpPr>
          <p:nvPr/>
        </p:nvSpPr>
        <p:spPr bwMode="auto">
          <a:xfrm>
            <a:off x="2843808" y="63881"/>
            <a:ext cx="6192688" cy="1384995"/>
          </a:xfrm>
          <a:prstGeom prst="rect">
            <a:avLst/>
          </a:prstGeom>
          <a:noFill/>
          <a:ln w="9525">
            <a:noFill/>
            <a:miter lim="800000"/>
            <a:headEnd/>
            <a:tailEnd/>
          </a:ln>
        </p:spPr>
        <p:txBody>
          <a:bodyPr wrap="square" anchor="ctr">
            <a:spAutoFit/>
          </a:bodyPr>
          <a:lstStyle/>
          <a:p>
            <a:pPr algn="ctr"/>
            <a:r>
              <a:rPr lang="ru-RU" sz="1400" b="1" dirty="0" smtClean="0">
                <a:latin typeface="Cambria" panose="02040503050406030204" pitchFamily="18" charset="0"/>
                <a:cs typeface="Times New Roman" pitchFamily="18" charset="0"/>
              </a:rPr>
              <a:t>ФЕДЕРАЛЬНОЕ  ГОСУДАРСТВЕННОЕ БЮДЖЕТНОЕ ОБРАЗОВАТЕЛЬНОЕ </a:t>
            </a:r>
            <a:r>
              <a:rPr lang="ru-RU" sz="1400" b="1" dirty="0">
                <a:latin typeface="Cambria" panose="02040503050406030204" pitchFamily="18" charset="0"/>
                <a:cs typeface="Times New Roman" pitchFamily="18" charset="0"/>
              </a:rPr>
              <a:t>УЧРЕЖДЕНИЕ  </a:t>
            </a:r>
            <a:r>
              <a:rPr lang="ru-RU" sz="1400" b="1" dirty="0" smtClean="0">
                <a:latin typeface="Cambria" panose="02040503050406030204" pitchFamily="18" charset="0"/>
                <a:cs typeface="Times New Roman" pitchFamily="18" charset="0"/>
              </a:rPr>
              <a:t>ВЫСШЕГО ОБРАЗОВАНИЯ</a:t>
            </a:r>
          </a:p>
          <a:p>
            <a:pPr algn="ctr"/>
            <a:endParaRPr lang="ru-RU" sz="1400" b="1" dirty="0">
              <a:latin typeface="Cambria" panose="02040503050406030204" pitchFamily="18" charset="0"/>
            </a:endParaRPr>
          </a:p>
          <a:p>
            <a:pPr algn="ctr" eaLnBrk="0" hangingPunct="0"/>
            <a:r>
              <a:rPr lang="ru-RU" sz="1400" b="1" dirty="0">
                <a:solidFill>
                  <a:srgbClr val="C00000"/>
                </a:solidFill>
                <a:latin typeface="Cambria" panose="02040503050406030204" pitchFamily="18" charset="0"/>
                <a:cs typeface="Times New Roman" pitchFamily="18" charset="0"/>
              </a:rPr>
              <a:t>КУБАНСКИЙ ГОСУДАРСТВЕННЫЙ МЕДИЦИНСКИЙ </a:t>
            </a:r>
            <a:r>
              <a:rPr lang="ru-RU" sz="1400" b="1" dirty="0" smtClean="0">
                <a:solidFill>
                  <a:srgbClr val="C00000"/>
                </a:solidFill>
                <a:latin typeface="Cambria" panose="02040503050406030204" pitchFamily="18" charset="0"/>
                <a:cs typeface="Times New Roman" pitchFamily="18" charset="0"/>
              </a:rPr>
              <a:t>УНИВЕРСИТЕТ</a:t>
            </a:r>
          </a:p>
          <a:p>
            <a:pPr algn="ctr" eaLnBrk="0" hangingPunct="0"/>
            <a:endParaRPr lang="ru-RU" sz="1400" b="1" dirty="0">
              <a:solidFill>
                <a:srgbClr val="C00000"/>
              </a:solidFill>
              <a:latin typeface="Cambria" panose="02040503050406030204" pitchFamily="18" charset="0"/>
            </a:endParaRPr>
          </a:p>
          <a:p>
            <a:pPr algn="ctr" eaLnBrk="0" hangingPunct="0"/>
            <a:r>
              <a:rPr lang="ru-RU" sz="1400" b="1" dirty="0">
                <a:latin typeface="Cambria" panose="02040503050406030204" pitchFamily="18" charset="0"/>
                <a:cs typeface="Times New Roman" pitchFamily="18" charset="0"/>
              </a:rPr>
              <a:t>МИНИСТЕРСТВА ЗДРАВООХРАНЕНИЯ </a:t>
            </a:r>
            <a:r>
              <a:rPr lang="ru-RU" sz="1400" b="1" dirty="0" smtClean="0">
                <a:latin typeface="Cambria" panose="02040503050406030204" pitchFamily="18" charset="0"/>
                <a:cs typeface="Times New Roman" pitchFamily="18" charset="0"/>
              </a:rPr>
              <a:t>РОССИЙСКОЙ ФЕДЕРАЦИИ</a:t>
            </a:r>
            <a:endParaRPr lang="ru-RU" sz="1400" b="1" dirty="0">
              <a:latin typeface="Cambria" panose="02040503050406030204" pitchFamily="18"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006309"/>
            <a:ext cx="2573430" cy="1872208"/>
          </a:xfrm>
          <a:prstGeom prst="rect">
            <a:avLst/>
          </a:prstGeom>
        </p:spPr>
      </p:pic>
    </p:spTree>
    <p:extLst>
      <p:ext uri="{BB962C8B-B14F-4D97-AF65-F5344CB8AC3E}">
        <p14:creationId xmlns:p14="http://schemas.microsoft.com/office/powerpoint/2010/main" val="192243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gnathology.ru/img/all/occlusion.jpg"/>
          <p:cNvPicPr>
            <a:picLocks noChangeAspect="1" noChangeArrowheads="1"/>
          </p:cNvPicPr>
          <p:nvPr/>
        </p:nvPicPr>
        <p:blipFill>
          <a:blip r:embed="rId2" cstate="print">
            <a:clrChange>
              <a:clrFrom>
                <a:srgbClr val="FFFFFF"/>
              </a:clrFrom>
              <a:clrTo>
                <a:srgbClr val="FFFFFF">
                  <a:alpha val="0"/>
                </a:srgbClr>
              </a:clrTo>
            </a:clrChange>
          </a:blip>
          <a:srcRect l="4930" t="12600" r="4680" b="14321"/>
          <a:stretch>
            <a:fillRect/>
          </a:stretch>
        </p:blipFill>
        <p:spPr bwMode="auto">
          <a:xfrm>
            <a:off x="2556121" y="620689"/>
            <a:ext cx="4824191" cy="2543664"/>
          </a:xfrm>
          <a:prstGeom prst="rect">
            <a:avLst/>
          </a:prstGeom>
          <a:noFill/>
        </p:spPr>
      </p:pic>
      <p:sp>
        <p:nvSpPr>
          <p:cNvPr id="4" name="TextBox 3"/>
          <p:cNvSpPr txBox="1"/>
          <p:nvPr/>
        </p:nvSpPr>
        <p:spPr>
          <a:xfrm>
            <a:off x="3110727" y="44624"/>
            <a:ext cx="3960440" cy="646331"/>
          </a:xfrm>
          <a:prstGeom prst="rect">
            <a:avLst/>
          </a:prstGeom>
          <a:noFill/>
        </p:spPr>
        <p:txBody>
          <a:bodyPr wrap="square" rtlCol="0">
            <a:spAutoFit/>
          </a:bodyPr>
          <a:lstStyle/>
          <a:p>
            <a:pPr algn="ctr"/>
            <a:r>
              <a:rPr lang="ru-RU" sz="3600" b="1" dirty="0" smtClean="0">
                <a:solidFill>
                  <a:srgbClr val="FF0000"/>
                </a:solidFill>
              </a:rPr>
              <a:t>ОККЛЮЗИЯ</a:t>
            </a:r>
            <a:endParaRPr lang="ru-RU" sz="3600" b="1" dirty="0">
              <a:solidFill>
                <a:srgbClr val="FF0000"/>
              </a:solidFill>
            </a:endParaRPr>
          </a:p>
        </p:txBody>
      </p:sp>
      <p:sp>
        <p:nvSpPr>
          <p:cNvPr id="5" name="TextBox 4"/>
          <p:cNvSpPr txBox="1"/>
          <p:nvPr/>
        </p:nvSpPr>
        <p:spPr>
          <a:xfrm>
            <a:off x="1475656" y="3140968"/>
            <a:ext cx="7200800" cy="2677656"/>
          </a:xfrm>
          <a:prstGeom prst="rect">
            <a:avLst/>
          </a:prstGeom>
          <a:noFill/>
        </p:spPr>
        <p:txBody>
          <a:bodyPr wrap="square" rtlCol="0">
            <a:spAutoFit/>
          </a:bodyPr>
          <a:lstStyle/>
          <a:p>
            <a:pPr algn="ctr"/>
            <a:r>
              <a:rPr lang="ru-RU" sz="2400" dirty="0" smtClean="0"/>
              <a:t>Это динамическое взаимодействие компонентов жевательной системы, определяющее взаимное расположение зубов</a:t>
            </a:r>
          </a:p>
          <a:p>
            <a:pPr algn="ctr"/>
            <a:r>
              <a:rPr lang="ru-RU" sz="2400" dirty="0" smtClean="0"/>
              <a:t>Характеризуется по 3 признакам:</a:t>
            </a:r>
          </a:p>
          <a:p>
            <a:pPr lvl="6">
              <a:buClr>
                <a:srgbClr val="4F81BD"/>
              </a:buClr>
              <a:buFont typeface="Wingdings" pitchFamily="2" charset="2"/>
              <a:buChar char="Ø"/>
            </a:pPr>
            <a:r>
              <a:rPr lang="ru-RU" sz="2400" dirty="0" smtClean="0"/>
              <a:t>Мышечные</a:t>
            </a:r>
          </a:p>
          <a:p>
            <a:pPr lvl="6">
              <a:buClr>
                <a:srgbClr val="4F81BD"/>
              </a:buClr>
              <a:buFont typeface="Wingdings" pitchFamily="2" charset="2"/>
              <a:buChar char="Ø"/>
            </a:pPr>
            <a:r>
              <a:rPr lang="ru-RU" sz="2400" dirty="0" smtClean="0"/>
              <a:t>Зубные</a:t>
            </a:r>
          </a:p>
          <a:p>
            <a:pPr lvl="6">
              <a:buClr>
                <a:srgbClr val="4F81BD"/>
              </a:buClr>
              <a:buFont typeface="Wingdings" pitchFamily="2" charset="2"/>
              <a:buChar char="Ø"/>
            </a:pPr>
            <a:r>
              <a:rPr lang="ru-RU" sz="2400" dirty="0" smtClean="0"/>
              <a:t>суставные</a:t>
            </a:r>
            <a:endParaRPr lang="ru-RU" sz="2400" dirty="0"/>
          </a:p>
        </p:txBody>
      </p:sp>
      <p:pic>
        <p:nvPicPr>
          <p:cNvPr id="6" name="Рисунок 5"/>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5</a:t>
            </a:fld>
            <a:endParaRPr lang="ru-RU"/>
          </a:p>
        </p:txBody>
      </p:sp>
      <p:sp>
        <p:nvSpPr>
          <p:cNvPr id="3" name="Прямоугольник 2"/>
          <p:cNvSpPr/>
          <p:nvPr/>
        </p:nvSpPr>
        <p:spPr>
          <a:xfrm>
            <a:off x="1466600" y="5733256"/>
            <a:ext cx="7597726" cy="830997"/>
          </a:xfrm>
          <a:prstGeom prst="rect">
            <a:avLst/>
          </a:prstGeom>
        </p:spPr>
        <p:txBody>
          <a:bodyPr wrap="square">
            <a:spAutoFit/>
          </a:bodyPr>
          <a:lstStyle/>
          <a:p>
            <a:r>
              <a:rPr lang="ru-RU" sz="2400" dirty="0">
                <a:solidFill>
                  <a:srgbClr val="0000FF"/>
                </a:solidFill>
                <a:latin typeface="+mj-lt"/>
                <a:ea typeface="Calibri" panose="020F0502020204030204" pitchFamily="34" charset="0"/>
              </a:rPr>
              <a:t>Различают </a:t>
            </a:r>
            <a:r>
              <a:rPr lang="ru-RU" sz="2400" dirty="0" smtClean="0">
                <a:solidFill>
                  <a:srgbClr val="0000FF"/>
                </a:solidFill>
                <a:latin typeface="+mj-lt"/>
                <a:ea typeface="Calibri" panose="020F0502020204030204" pitchFamily="34" charset="0"/>
              </a:rPr>
              <a:t>четыре </a:t>
            </a:r>
            <a:r>
              <a:rPr lang="ru-RU" sz="2400" dirty="0">
                <a:solidFill>
                  <a:srgbClr val="0000FF"/>
                </a:solidFill>
                <a:latin typeface="+mj-lt"/>
                <a:ea typeface="Calibri" panose="020F0502020204030204" pitchFamily="34" charset="0"/>
              </a:rPr>
              <a:t>основных вида окклюзии: центральную, переднюю и боковые (правую и левую).</a:t>
            </a:r>
            <a:endParaRPr lang="ru-RU" sz="2400" dirty="0">
              <a:solidFill>
                <a:srgbClr val="0000FF"/>
              </a:solidFill>
              <a:latin typeface="+mj-lt"/>
            </a:endParaRPr>
          </a:p>
        </p:txBody>
      </p:sp>
    </p:spTree>
    <p:extLst>
      <p:ext uri="{BB962C8B-B14F-4D97-AF65-F5344CB8AC3E}">
        <p14:creationId xmlns:p14="http://schemas.microsoft.com/office/powerpoint/2010/main" val="1193691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grpSp>
        <p:nvGrpSpPr>
          <p:cNvPr id="3" name="Группа 2"/>
          <p:cNvGrpSpPr/>
          <p:nvPr/>
        </p:nvGrpSpPr>
        <p:grpSpPr>
          <a:xfrm>
            <a:off x="107504" y="116632"/>
            <a:ext cx="1368152" cy="6624736"/>
            <a:chOff x="107504" y="116632"/>
            <a:chExt cx="1368152" cy="6624736"/>
          </a:xfrm>
        </p:grpSpPr>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grpSp>
      <p:sp>
        <p:nvSpPr>
          <p:cNvPr id="10" name="TextBox 9"/>
          <p:cNvSpPr txBox="1"/>
          <p:nvPr/>
        </p:nvSpPr>
        <p:spPr>
          <a:xfrm>
            <a:off x="4139950" y="260648"/>
            <a:ext cx="4752529" cy="3139321"/>
          </a:xfrm>
          <a:prstGeom prst="rect">
            <a:avLst/>
          </a:prstGeom>
          <a:noFill/>
        </p:spPr>
        <p:txBody>
          <a:bodyPr wrap="square" rtlCol="0">
            <a:spAutoFit/>
          </a:bodyPr>
          <a:lstStyle/>
          <a:p>
            <a:r>
              <a:rPr lang="ru-RU" dirty="0"/>
              <a:t>Центральная окклюзия характеризуется смыканием зубов при максимальном количестве контактирующих точек. Средняя линия лица при этом совпадает с линией, проходящей между центральными резцами. Суставные головки располагаются на скате суставного бугорка у его основания. При этом отмечается одновременное и равномерное сокращение жевательных и височных мышц на обеих сторонах. Из этого положения еще возможны боковые сдвиги нижней челюсти</a:t>
            </a:r>
            <a:r>
              <a:rPr lang="ru-RU" dirty="0" smtClean="0"/>
              <a:t>.</a:t>
            </a:r>
            <a:endParaRPr lang="ru-RU" dirty="0"/>
          </a:p>
        </p:txBody>
      </p:sp>
      <p:pic>
        <p:nvPicPr>
          <p:cNvPr id="1026" name="Picture 2" descr="image1"/>
          <p:cNvPicPr>
            <a:picLocks noChangeAspect="1" noChangeArrowheads="1"/>
          </p:cNvPicPr>
          <p:nvPr/>
        </p:nvPicPr>
        <p:blipFill rotWithShape="1">
          <a:blip r:embed="rId4">
            <a:extLst>
              <a:ext uri="{28A0092B-C50C-407E-A947-70E740481C1C}">
                <a14:useLocalDpi xmlns:a14="http://schemas.microsoft.com/office/drawing/2010/main" val="0"/>
              </a:ext>
            </a:extLst>
          </a:blip>
          <a:srcRect r="76190"/>
          <a:stretch/>
        </p:blipFill>
        <p:spPr bwMode="auto">
          <a:xfrm>
            <a:off x="1475655" y="373618"/>
            <a:ext cx="2664295" cy="291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619672" y="3399969"/>
            <a:ext cx="7416824" cy="3139321"/>
          </a:xfrm>
          <a:prstGeom prst="rect">
            <a:avLst/>
          </a:prstGeom>
          <a:noFill/>
        </p:spPr>
        <p:txBody>
          <a:bodyPr wrap="square" rtlCol="0">
            <a:spAutoFit/>
          </a:bodyPr>
          <a:lstStyle/>
          <a:p>
            <a:r>
              <a:rPr lang="ru-RU" dirty="0"/>
              <a:t>При центральной окклюзии нижняя челюсть занимает центральное положение в черепе (в отличие от эксцентрических ее положений при других окклюзиях). Таким образом, центральное положение нижней челюсти определяется сомкнутыми в центральной окклюзии зубами, а при их отсутствии — нижнечелюстными головками, занимающими в сус­тавных ямках заднее непринужденное положение, когда еще возможны боковые движения нижней челюсти. При этом средняя точка подбородка и резцовая линия находятся в сагиттальной плоскости, а высота нижней части лица имеет нормальные размеры. Соотношение верхней и нижней челюсти, когда нижняя челюсть находится в центральном положении, также называется центральным.</a:t>
            </a:r>
          </a:p>
        </p:txBody>
      </p:sp>
    </p:spTree>
    <p:extLst>
      <p:ext uri="{BB962C8B-B14F-4D97-AF65-F5344CB8AC3E}">
        <p14:creationId xmlns:p14="http://schemas.microsoft.com/office/powerpoint/2010/main" val="1386438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a:t>
            </a:fld>
            <a:endParaRPr lang="ru-RU"/>
          </a:p>
        </p:txBody>
      </p:sp>
      <p:grpSp>
        <p:nvGrpSpPr>
          <p:cNvPr id="3" name="Группа 2"/>
          <p:cNvGrpSpPr/>
          <p:nvPr/>
        </p:nvGrpSpPr>
        <p:grpSpPr>
          <a:xfrm>
            <a:off x="107504" y="116632"/>
            <a:ext cx="1368152" cy="6624736"/>
            <a:chOff x="107504" y="116632"/>
            <a:chExt cx="1368152" cy="6624736"/>
          </a:xfrm>
        </p:grpSpPr>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grpSp>
      <p:pic>
        <p:nvPicPr>
          <p:cNvPr id="4" name="Picture 2" descr="Представленный человеческий череп с мышцами Иллюстрация штока - иллюстрации  насчитывающей человеческий, мышцами: 33739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16632"/>
            <a:ext cx="3960440"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1476" y="4293096"/>
            <a:ext cx="5332892" cy="2031325"/>
          </a:xfrm>
          <a:prstGeom prst="rect">
            <a:avLst/>
          </a:prstGeom>
          <a:noFill/>
        </p:spPr>
        <p:txBody>
          <a:bodyPr wrap="square" rtlCol="0">
            <a:spAutoFit/>
          </a:bodyPr>
          <a:lstStyle/>
          <a:p>
            <a:pPr algn="ctr"/>
            <a:r>
              <a:rPr lang="ru-RU" b="1" dirty="0" smtClean="0">
                <a:solidFill>
                  <a:srgbClr val="FF0000"/>
                </a:solidFill>
                <a:latin typeface="Cambria" pitchFamily="18" charset="0"/>
              </a:rPr>
              <a:t>Центральная окклюзия</a:t>
            </a:r>
          </a:p>
          <a:p>
            <a:pPr algn="ctr"/>
            <a:r>
              <a:rPr lang="ru-RU" b="1" dirty="0" smtClean="0">
                <a:solidFill>
                  <a:srgbClr val="FF0000"/>
                </a:solidFill>
                <a:latin typeface="Cambria" pitchFamily="18" charset="0"/>
              </a:rPr>
              <a:t>(ортогнатический прикус)</a:t>
            </a:r>
          </a:p>
          <a:p>
            <a:pPr algn="ctr"/>
            <a:r>
              <a:rPr lang="ru-RU" b="1" dirty="0" smtClean="0">
                <a:solidFill>
                  <a:srgbClr val="FF0000"/>
                </a:solidFill>
                <a:latin typeface="Cambria" pitchFamily="18" charset="0"/>
              </a:rPr>
              <a:t>Мышечные признаки</a:t>
            </a:r>
          </a:p>
          <a:p>
            <a:pPr marL="285750" indent="-285750">
              <a:buFont typeface="Arial" pitchFamily="34" charset="0"/>
              <a:buChar char="•"/>
            </a:pPr>
            <a:r>
              <a:rPr lang="ru-RU" dirty="0" smtClean="0">
                <a:latin typeface="Cambria" pitchFamily="18" charset="0"/>
              </a:rPr>
              <a:t>Мышцы, поднимающие нижнюю челюсть (жевательные, височные, медиальные крыловидные) одновременно и равномерно сокращаются.</a:t>
            </a:r>
            <a:endParaRPr lang="ru-RU" dirty="0">
              <a:latin typeface="Cambria" pitchFamily="18" charset="0"/>
            </a:endParaRPr>
          </a:p>
        </p:txBody>
      </p:sp>
    </p:spTree>
    <p:extLst>
      <p:ext uri="{BB962C8B-B14F-4D97-AF65-F5344CB8AC3E}">
        <p14:creationId xmlns:p14="http://schemas.microsoft.com/office/powerpoint/2010/main" val="198056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grpSp>
        <p:nvGrpSpPr>
          <p:cNvPr id="3" name="Группа 2"/>
          <p:cNvGrpSpPr/>
          <p:nvPr/>
        </p:nvGrpSpPr>
        <p:grpSpPr>
          <a:xfrm>
            <a:off x="107504" y="116632"/>
            <a:ext cx="1368152" cy="6624736"/>
            <a:chOff x="107504" y="116632"/>
            <a:chExt cx="1368152" cy="6624736"/>
          </a:xfrm>
        </p:grpSpPr>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grpSp>
      <p:sp>
        <p:nvSpPr>
          <p:cNvPr id="5" name="TextBox 4"/>
          <p:cNvSpPr txBox="1"/>
          <p:nvPr/>
        </p:nvSpPr>
        <p:spPr>
          <a:xfrm>
            <a:off x="2263444" y="4293096"/>
            <a:ext cx="5332892" cy="1754326"/>
          </a:xfrm>
          <a:prstGeom prst="rect">
            <a:avLst/>
          </a:prstGeom>
          <a:noFill/>
        </p:spPr>
        <p:txBody>
          <a:bodyPr wrap="square" rtlCol="0">
            <a:spAutoFit/>
          </a:bodyPr>
          <a:lstStyle/>
          <a:p>
            <a:pPr algn="ctr"/>
            <a:r>
              <a:rPr lang="ru-RU" b="1" dirty="0" smtClean="0">
                <a:solidFill>
                  <a:srgbClr val="FF0000"/>
                </a:solidFill>
                <a:latin typeface="Cambria" pitchFamily="18" charset="0"/>
              </a:rPr>
              <a:t>Центральная окклюзия</a:t>
            </a:r>
          </a:p>
          <a:p>
            <a:pPr algn="ctr"/>
            <a:r>
              <a:rPr lang="ru-RU" b="1" dirty="0" smtClean="0">
                <a:solidFill>
                  <a:srgbClr val="FF0000"/>
                </a:solidFill>
                <a:latin typeface="Cambria" pitchFamily="18" charset="0"/>
              </a:rPr>
              <a:t>(ортогнатический прикус)</a:t>
            </a:r>
          </a:p>
          <a:p>
            <a:pPr algn="ctr"/>
            <a:r>
              <a:rPr lang="ru-RU" b="1" dirty="0" smtClean="0">
                <a:solidFill>
                  <a:srgbClr val="FF0000"/>
                </a:solidFill>
                <a:latin typeface="Cambria" pitchFamily="18" charset="0"/>
              </a:rPr>
              <a:t>Суставные признаки</a:t>
            </a:r>
          </a:p>
          <a:p>
            <a:pPr marL="285750" indent="-285750">
              <a:buFont typeface="Arial" pitchFamily="34" charset="0"/>
              <a:buChar char="•"/>
            </a:pPr>
            <a:r>
              <a:rPr lang="ru-RU" dirty="0" smtClean="0">
                <a:latin typeface="Cambria" pitchFamily="18" charset="0"/>
              </a:rPr>
              <a:t>Суставные головки находятся у основания ската суставного бугорка, в глубине суставной ямки</a:t>
            </a:r>
            <a:endParaRPr lang="ru-RU" dirty="0">
              <a:latin typeface="Cambria" pitchFamily="18" charset="0"/>
            </a:endParaRPr>
          </a:p>
        </p:txBody>
      </p:sp>
      <p:pic>
        <p:nvPicPr>
          <p:cNvPr id="2050" name="Picture 2" descr="https://www.rmj.ru/upload/medialibrary/6b2/176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476" y="404664"/>
            <a:ext cx="4756828" cy="368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1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404664"/>
            <a:ext cx="6912768" cy="2800767"/>
          </a:xfrm>
          <a:prstGeom prst="rect">
            <a:avLst/>
          </a:prstGeom>
          <a:noFill/>
        </p:spPr>
        <p:txBody>
          <a:bodyPr wrap="square" rtlCol="0">
            <a:spAutoFit/>
          </a:bodyPr>
          <a:lstStyle/>
          <a:p>
            <a:pPr algn="ctr"/>
            <a:r>
              <a:rPr lang="ru-RU" sz="3200" b="1" dirty="0" smtClean="0">
                <a:solidFill>
                  <a:srgbClr val="FF0000"/>
                </a:solidFill>
              </a:rPr>
              <a:t>Центральная окклюзия</a:t>
            </a:r>
            <a:endParaRPr lang="ru-RU" sz="3200" dirty="0" smtClean="0">
              <a:solidFill>
                <a:srgbClr val="FF0000"/>
              </a:solidFill>
            </a:endParaRPr>
          </a:p>
          <a:p>
            <a:pPr marL="342900" lvl="0" indent="-342900">
              <a:buClr>
                <a:srgbClr val="4F81BD"/>
              </a:buClr>
              <a:buFont typeface="Wingdings" panose="05000000000000000000" pitchFamily="2" charset="2"/>
              <a:buChar char="Ø"/>
            </a:pPr>
            <a:r>
              <a:rPr lang="ru-RU" sz="2400" dirty="0" smtClean="0"/>
              <a:t>Мышцы, поднимающие нижнюю челюсть (жевательные, височные, медиальные крыловидные) одновременно и равномерно сокращаются.</a:t>
            </a:r>
          </a:p>
          <a:p>
            <a:pPr marL="342900" lvl="0" indent="-342900">
              <a:buClr>
                <a:srgbClr val="4F81BD"/>
              </a:buClr>
              <a:buFont typeface="Wingdings" panose="05000000000000000000" pitchFamily="2" charset="2"/>
              <a:buChar char="Ø"/>
            </a:pPr>
            <a:r>
              <a:rPr lang="ru-RU" sz="2400" dirty="0" smtClean="0"/>
              <a:t>Суставные головки находятся у основания ската суставного бугорка, в глубине суставной ямки.</a:t>
            </a:r>
          </a:p>
        </p:txBody>
      </p:sp>
      <p:grpSp>
        <p:nvGrpSpPr>
          <p:cNvPr id="22529" name="Group 1"/>
          <p:cNvGrpSpPr>
            <a:grpSpLocks/>
          </p:cNvGrpSpPr>
          <p:nvPr/>
        </p:nvGrpSpPr>
        <p:grpSpPr bwMode="auto">
          <a:xfrm>
            <a:off x="1975847" y="3356292"/>
            <a:ext cx="6945650" cy="3192654"/>
            <a:chOff x="-108" y="7711"/>
            <a:chExt cx="5719" cy="2175"/>
          </a:xfrm>
        </p:grpSpPr>
        <p:sp>
          <p:nvSpPr>
            <p:cNvPr id="22530" name="Text Box 2"/>
            <p:cNvSpPr txBox="1">
              <a:spLocks noChangeArrowheads="1"/>
            </p:cNvSpPr>
            <p:nvPr/>
          </p:nvSpPr>
          <p:spPr bwMode="auto">
            <a:xfrm>
              <a:off x="-108" y="8121"/>
              <a:ext cx="2232" cy="154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u="none" strike="noStrike" cap="none" normalizeH="0" baseline="0" dirty="0" smtClean="0">
                  <a:ln>
                    <a:noFill/>
                  </a:ln>
                  <a:solidFill>
                    <a:srgbClr val="0000FF"/>
                  </a:solidFill>
                  <a:effectLst/>
                  <a:latin typeface="Calibri" pitchFamily="34" charset="0"/>
                </a:rPr>
                <a:t>Центральная окклюзия</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0" u="none" strike="noStrike" cap="none" normalizeH="0" baseline="0" dirty="0" smtClean="0">
                  <a:ln>
                    <a:noFill/>
                  </a:ln>
                  <a:solidFill>
                    <a:schemeClr val="tx1"/>
                  </a:solidFill>
                  <a:effectLst/>
                  <a:latin typeface="Calibri" pitchFamily="34" charset="0"/>
                </a:rPr>
                <a:t>а - вид спереди;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0" u="none" strike="noStrike" cap="none" normalizeH="0" baseline="0" dirty="0" smtClean="0">
                  <a:ln>
                    <a:noFill/>
                  </a:ln>
                  <a:solidFill>
                    <a:schemeClr val="tx1"/>
                  </a:solidFill>
                  <a:effectLst/>
                  <a:latin typeface="Calibri" pitchFamily="34" charset="0"/>
                </a:rPr>
                <a:t>б - вид сбоку.</a:t>
              </a:r>
              <a:endParaRPr kumimoji="0" lang="ru-RU" sz="3600" b="0" u="none" strike="noStrike" cap="none" normalizeH="0" baseline="0" dirty="0" smtClean="0">
                <a:ln>
                  <a:noFill/>
                </a:ln>
                <a:solidFill>
                  <a:schemeClr val="tx1"/>
                </a:solidFill>
                <a:effectLst/>
                <a:latin typeface="Arial" pitchFamily="34" charset="0"/>
              </a:endParaRPr>
            </a:p>
          </p:txBody>
        </p:sp>
        <p:pic>
          <p:nvPicPr>
            <p:cNvPr id="22531" name="Picture 3"/>
            <p:cNvPicPr preferRelativeResize="0">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36" y="7711"/>
              <a:ext cx="3075" cy="2175"/>
            </a:xfrm>
            <a:prstGeom prst="rect">
              <a:avLst/>
            </a:prstGeom>
            <a:noFill/>
            <a:ln w="9525">
              <a:noFill/>
              <a:miter lim="800000"/>
              <a:headEnd/>
              <a:tailEnd/>
            </a:ln>
          </p:spPr>
        </p:pic>
      </p:grpSp>
      <p:pic>
        <p:nvPicPr>
          <p:cNvPr id="6" name="Рисунок 5"/>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7"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a:p>
        </p:txBody>
      </p:sp>
    </p:spTree>
    <p:extLst>
      <p:ext uri="{BB962C8B-B14F-4D97-AF65-F5344CB8AC3E}">
        <p14:creationId xmlns:p14="http://schemas.microsoft.com/office/powerpoint/2010/main" val="18417900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3481</Words>
  <Application>Microsoft Office PowerPoint</Application>
  <PresentationFormat>Экран (4:3)</PresentationFormat>
  <Paragraphs>231</Paragraphs>
  <Slides>42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42</vt:i4>
      </vt:variant>
    </vt:vector>
  </HeadingPairs>
  <TitlesOfParts>
    <vt:vector size="49" baseType="lpstr">
      <vt:lpstr>Arial</vt:lpstr>
      <vt:lpstr>Calibri</vt:lpstr>
      <vt:lpstr>Cambria</vt:lpstr>
      <vt:lpstr>Symbol</vt:lpstr>
      <vt:lpstr>Times New Roman</vt:lpstr>
      <vt:lpstr>Wingdings</vt:lpstr>
      <vt:lpstr>Тема Office</vt:lpstr>
      <vt:lpstr>Презентация PowerPoint</vt:lpstr>
      <vt:lpstr>Презентация PowerPoint</vt:lpstr>
      <vt:lpstr>Окклюзия и артикуляция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106</cp:revision>
  <dcterms:modified xsi:type="dcterms:W3CDTF">2023-09-06T12:10:50Z</dcterms:modified>
</cp:coreProperties>
</file>