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B6DF-D0E2-46DA-8624-788568C7B7F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1E240-EC22-4CFE-8EDC-E62F1B21D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8537991-84B8-4FD6-9F03-F9E2EDD3DA4D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2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D361511-E5D0-4F81-B221-B8EE3561D297}" type="slidenum">
              <a:rPr lang="ru-RU" altLang="ru-RU"/>
              <a:pPr/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16EDE4-AF1B-4E13-B159-D793782409F6}" type="slidenum">
              <a:rPr lang="ru-RU" altLang="ru-RU"/>
              <a:pPr/>
              <a:t>39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6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CDC1A3-7F1D-4CBD-9B76-237B9E2EC595}" type="slidenum">
              <a:rPr lang="ru-RU" altLang="ru-RU"/>
              <a:pPr/>
              <a:t>40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8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FBB5E2-EA41-4B94-935C-AF500E2942D6}" type="slidenum">
              <a:rPr lang="ru-RU" altLang="ru-RU"/>
              <a:pPr/>
              <a:t>41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0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DB1C617-F037-4BDA-AFC0-F1820299DEE6}" type="slidenum">
              <a:rPr lang="ru-RU" altLang="ru-RU"/>
              <a:pPr/>
              <a:t>42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1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4859E45-F597-4105-A2CF-47BADE33C7C6}" type="slidenum">
              <a:rPr lang="ru-RU" altLang="ru-RU"/>
              <a:pPr/>
              <a:t>43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42CB6E2-11CD-4CC3-97AB-2962B3387CE6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FD2BC58-283C-404B-9827-13DA3CEB8B52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33FB8AF-DA2A-4FB8-8B56-BF61CD9F102A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8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DA7C462-D94F-4AD8-BC9B-1CE9B83BFAD1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0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2062781-4DB7-4043-A9C5-DE7EE11B14A7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4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0D4A106-FBA8-49F9-92BB-758475A2FFAD}" type="slidenum">
              <a:rPr lang="ru-RU" altLang="ru-RU"/>
              <a:pPr/>
              <a:t>34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FCADB05-2280-4F5C-AE38-9EAEB1C7EEF1}" type="slidenum">
              <a:rPr lang="ru-RU" altLang="ru-RU"/>
              <a:pPr/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9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2CCB59E-A8E9-4DB2-BB8E-F48FC893C7CC}" type="slidenum">
              <a:rPr lang="ru-RU" altLang="ru-RU"/>
              <a:pPr/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6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2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4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7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2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6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3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8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1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43CFE-5A9C-44B0-8D7E-7E3A1DA68AB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33C94-8525-4335-9FB1-6C34153B4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3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demo=2&amp;base=LAW&amp;n=405446&amp;date=09.01.2022&amp;dst=100040&amp;field=134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.garant.ru/document/redirect/12125267/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Группа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6512" y="0"/>
            <a:chExt cx="9144000" cy="6858000"/>
          </a:xfrm>
        </p:grpSpPr>
        <p:grpSp>
          <p:nvGrpSpPr>
            <p:cNvPr id="123909" name="Group 3"/>
            <p:cNvGrpSpPr>
              <a:grpSpLocks/>
            </p:cNvGrpSpPr>
            <p:nvPr/>
          </p:nvGrpSpPr>
          <p:grpSpPr bwMode="auto">
            <a:xfrm>
              <a:off x="36512" y="0"/>
              <a:ext cx="9144000" cy="6858000"/>
              <a:chOff x="0" y="0"/>
              <a:chExt cx="5760" cy="4320"/>
            </a:xfrm>
          </p:grpSpPr>
          <p:sp>
            <p:nvSpPr>
              <p:cNvPr id="123913" name="AutoShap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bevel">
                <a:avLst>
                  <a:gd name="adj" fmla="val 3657"/>
                </a:avLst>
              </a:prstGeom>
              <a:solidFill>
                <a:srgbClr val="F1F10F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4D0000"/>
                </a:prstShdw>
              </a:effectLst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  <p:graphicFrame>
            <p:nvGraphicFramePr>
              <p:cNvPr id="123914" name="Object 5"/>
              <p:cNvGraphicFramePr>
                <a:graphicFrameLocks noChangeAspect="1"/>
              </p:cNvGraphicFramePr>
              <p:nvPr/>
            </p:nvGraphicFramePr>
            <p:xfrm>
              <a:off x="179" y="164"/>
              <a:ext cx="5444" cy="39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CorelDRAW" r:id="rId3" imgW="6905244" imgH="5530291" progId="CorelDRAW.Graphic.9">
                      <p:embed/>
                    </p:oleObj>
                  </mc:Choice>
                  <mc:Fallback>
                    <p:oleObj name="CorelDRAW" r:id="rId3" imgW="6905244" imgH="5530291" progId="CorelDRAW.Graphic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" y="164"/>
                            <a:ext cx="5444" cy="39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76200">
                                <a:solidFill>
                                  <a:srgbClr val="8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910" name="Группа 3"/>
            <p:cNvGrpSpPr>
              <a:grpSpLocks/>
            </p:cNvGrpSpPr>
            <p:nvPr/>
          </p:nvGrpSpPr>
          <p:grpSpPr bwMode="auto">
            <a:xfrm>
              <a:off x="320310" y="836712"/>
              <a:ext cx="8569325" cy="5686871"/>
              <a:chOff x="320310" y="836712"/>
              <a:chExt cx="8569325" cy="5686871"/>
            </a:xfrm>
          </p:grpSpPr>
          <p:sp>
            <p:nvSpPr>
              <p:cNvPr id="123911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611560" y="836712"/>
                <a:ext cx="7848872" cy="194421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777871"/>
                  </a:avLst>
                </a:prstTxWarp>
              </a:bodyPr>
              <a:lstStyle/>
              <a:p>
                <a:pPr algn="ctr"/>
                <a:endParaRPr lang="ru-RU" sz="1600" b="1" i="1" kern="10">
                  <a:solidFill>
                    <a:srgbClr val="000000"/>
                  </a:solidFill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  <a:latin typeface="Monotype Corsiva"/>
                </a:endParaRPr>
              </a:p>
            </p:txBody>
          </p:sp>
          <p:sp>
            <p:nvSpPr>
              <p:cNvPr id="2" name="Text Box 8"/>
              <p:cNvSpPr txBox="1">
                <a:spLocks noChangeArrowheads="1"/>
              </p:cNvSpPr>
              <p:nvPr/>
            </p:nvSpPr>
            <p:spPr bwMode="auto">
              <a:xfrm>
                <a:off x="320675" y="5300663"/>
                <a:ext cx="8569325" cy="1222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altLang="ru-RU" sz="2400" b="1" dirty="0" smtClean="0">
                  <a:latin typeface="+mn-lt"/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406400" y="2684463"/>
            <a:ext cx="83947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cap="all" dirty="0"/>
              <a:t> </a:t>
            </a:r>
            <a:endParaRPr lang="ru-RU" dirty="0"/>
          </a:p>
          <a:p>
            <a:pPr algn="just">
              <a:defRPr/>
            </a:pPr>
            <a:r>
              <a:rPr lang="ru-RU" sz="1200" cap="all" dirty="0"/>
              <a:t>ФЕДЕРАЛЬНОЕ государственное БЮДЖЕТНОЕ</a:t>
            </a:r>
            <a:r>
              <a:rPr lang="ru-RU" dirty="0"/>
              <a:t> </a:t>
            </a:r>
            <a:r>
              <a:rPr lang="ru-RU" sz="1200" cap="all" dirty="0" err="1"/>
              <a:t>образовательноЕ</a:t>
            </a:r>
            <a:r>
              <a:rPr lang="ru-RU" sz="1200" cap="all" dirty="0"/>
              <a:t> учреждение высшего образования</a:t>
            </a:r>
            <a:r>
              <a:rPr lang="ru-RU" dirty="0"/>
              <a:t> </a:t>
            </a:r>
            <a:r>
              <a:rPr lang="ru-RU" sz="1200" dirty="0"/>
              <a:t>«КУБАНСКИЙ ГОСУДАРСТВЕННЫЙ МЕДИЦИНСКИЙ УНИВЕРСИТЕТ»</a:t>
            </a:r>
            <a:r>
              <a:rPr lang="ru-RU" dirty="0"/>
              <a:t> </a:t>
            </a:r>
            <a:r>
              <a:rPr lang="ru-RU" sz="1200" cap="all" dirty="0"/>
              <a:t>министерства здравоохранения российской федерации</a:t>
            </a:r>
            <a:r>
              <a:rPr lang="ru-RU" dirty="0"/>
              <a:t> </a:t>
            </a:r>
            <a:r>
              <a:rPr lang="ru-RU" sz="1200" dirty="0"/>
              <a:t>(ФГБОУ ВО </a:t>
            </a:r>
            <a:r>
              <a:rPr lang="ru-RU" sz="1200" dirty="0" err="1"/>
              <a:t>КубГМУ</a:t>
            </a:r>
            <a:r>
              <a:rPr lang="ru-RU" sz="1200" dirty="0"/>
              <a:t> Минздрава России)</a:t>
            </a:r>
            <a:endParaRPr lang="ru-RU" dirty="0"/>
          </a:p>
        </p:txBody>
      </p:sp>
      <p:pic>
        <p:nvPicPr>
          <p:cNvPr id="123908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85763"/>
            <a:ext cx="8642350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2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Прямоугольник 1"/>
          <p:cNvSpPr>
            <a:spLocks noChangeArrowheads="1"/>
          </p:cNvSpPr>
          <p:nvPr/>
        </p:nvSpPr>
        <p:spPr bwMode="auto">
          <a:xfrm>
            <a:off x="684213" y="1989138"/>
            <a:ext cx="7920037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/>
            <a:endParaRPr lang="ru-RU" alt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950" y="1516063"/>
            <a:ext cx="75279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800" spc="-3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539750" y="1628775"/>
            <a:ext cx="79883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19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Университете в угрожаемый период планируется проведение работ по повышению устойчивости функционирования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подготовка подвальных (полуподвальных) помещений для укрытия персонала и обучаемых: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окна закладываются  мешками с песком;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усиливается защита входов / выходов;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создаются запасы питьевой воды;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обустраиваются места для размещения людей.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Ведется накопление материально-технического и медицинского имущества,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устойчивость энергообеспечения и проводятся др. мероприятия .                                                                       </a:t>
            </a:r>
            <a:endParaRPr lang="ru-RU" altLang="ru-RU" sz="2200" b="1" dirty="0" smtClean="0">
              <a:solidFill>
                <a:srgbClr val="66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 </a:t>
            </a:r>
            <a:r>
              <a:rPr lang="ru-RU" altLang="ru-RU" sz="3600" b="1" u="sng" smtClean="0"/>
              <a:t>Подготовка</a:t>
            </a:r>
            <a:r>
              <a:rPr lang="ru-RU" altLang="ru-RU" sz="3200" b="1" smtClean="0"/>
              <a:t> </a:t>
            </a:r>
            <a:br>
              <a:rPr lang="ru-RU" altLang="ru-RU" sz="3200" b="1" smtClean="0"/>
            </a:br>
            <a:r>
              <a:rPr lang="ru-RU" altLang="ru-RU" sz="3200" b="1" smtClean="0"/>
              <a:t>к  ведению гражданской обороны</a:t>
            </a:r>
          </a:p>
        </p:txBody>
      </p:sp>
    </p:spTree>
    <p:extLst>
      <p:ext uri="{BB962C8B-B14F-4D97-AF65-F5344CB8AC3E}">
        <p14:creationId xmlns:p14="http://schemas.microsoft.com/office/powerpoint/2010/main" val="24863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Заголовок 1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Основы государственной политики в </a:t>
            </a:r>
            <a:r>
              <a:rPr lang="ru-RU" altLang="ru-RU" sz="2800" b="1" dirty="0" smtClean="0">
                <a:solidFill>
                  <a:schemeClr val="tx1"/>
                </a:solidFill>
                <a:latin typeface="+mn-lt"/>
              </a:rPr>
              <a:t>формировании </a:t>
            </a:r>
            <a:r>
              <a:rPr lang="ru-RU" altLang="ru-RU" sz="3200" b="1" dirty="0" smtClean="0">
                <a:solidFill>
                  <a:srgbClr val="FF0000"/>
                </a:solidFill>
                <a:latin typeface="+mn-lt"/>
              </a:rPr>
              <a:t>РСЧС</a:t>
            </a:r>
            <a:r>
              <a:rPr lang="ru-RU" altLang="ru-RU" sz="2800" b="1" dirty="0" smtClean="0">
                <a:latin typeface="+mn-lt"/>
              </a:rPr>
              <a:t/>
            </a:r>
            <a:br>
              <a:rPr lang="ru-RU" altLang="ru-RU" sz="2800" b="1" dirty="0" smtClean="0">
                <a:latin typeface="+mn-lt"/>
              </a:rPr>
            </a:br>
            <a:endParaRPr lang="ru-RU" altLang="ru-RU" sz="28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6195" name="Прямоугольник 1"/>
          <p:cNvSpPr>
            <a:spLocks noChangeArrowheads="1"/>
          </p:cNvSpPr>
          <p:nvPr/>
        </p:nvSpPr>
        <p:spPr bwMode="auto">
          <a:xfrm>
            <a:off x="684213" y="1989138"/>
            <a:ext cx="7920037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/>
            <a:endParaRPr lang="ru-RU" alt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alt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950" y="1516063"/>
            <a:ext cx="75279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800" spc="-3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97" name="Прямоугольник 1"/>
          <p:cNvSpPr>
            <a:spLocks noChangeArrowheads="1"/>
          </p:cNvSpPr>
          <p:nvPr/>
        </p:nvSpPr>
        <p:spPr bwMode="auto">
          <a:xfrm>
            <a:off x="385763" y="1516063"/>
            <a:ext cx="79883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       Постановление Правительства РФ от 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апреля 1992г. N 261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создании Российской системы предупреждения и действий в чрезвычайных ситуациях» (РСЧС).</a:t>
            </a:r>
          </a:p>
          <a:p>
            <a:pPr algn="just">
              <a:buFont typeface="Wingdings" pitchFamily="2" charset="2"/>
              <a:buNone/>
            </a:pPr>
            <a:endParaRPr lang="ru-RU" alt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        Постановление Правительства РФ от 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декабря 2003г. N 794</a:t>
            </a:r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единой государственной системе предупреждения и ликвидации чрезвычайных ситуаций» (РСЧС).</a:t>
            </a:r>
          </a:p>
          <a:p>
            <a:pPr algn="just">
              <a:buFont typeface="Wingdings" pitchFamily="2" charset="2"/>
              <a:buNone/>
            </a:pPr>
            <a:endParaRPr lang="ru-RU" alt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21  декабря  1994  года 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принят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68 - ФЗ 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защите населения и территорий от чрезвычайных ситуаций природного и техногенного характера».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Законом определены цели и задачи Единой государственной системы предупреждения и ликвидации чрезвычайных ситуаций 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(РСЧС). </a:t>
            </a:r>
            <a:endParaRPr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4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8208963" cy="122555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Федеральный закон от 21  декабря  1994г.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№ 68 - ФЗ  </a:t>
            </a: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защите населения и территорий от чрезвычайных ситуаций природного и техногенного характера» </a:t>
            </a:r>
            <a:r>
              <a:rPr lang="ru-RU" alt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даны определения понятий :</a:t>
            </a:r>
            <a:endParaRPr lang="ru-RU" altLang="ru-RU" sz="28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341438"/>
            <a:ext cx="8137525" cy="4751387"/>
          </a:xfrm>
        </p:spPr>
        <p:txBody>
          <a:bodyPr/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900" b="1" smtClean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</a:rPr>
              <a:t>  </a:t>
            </a:r>
            <a:r>
              <a:rPr lang="ru-RU" altLang="ru-RU" sz="2400" b="1" smtClean="0"/>
              <a:t> </a:t>
            </a:r>
            <a:r>
              <a:rPr lang="ru-RU" altLang="ru-RU" sz="2400" b="1" u="sng" smtClean="0">
                <a:latin typeface="Times New Roman" pitchFamily="18" charset="0"/>
                <a:cs typeface="Times New Roman" pitchFamily="18" charset="0"/>
              </a:rPr>
              <a:t>Чрезвычайная ситуация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обстановка на определенной территории, сложившаяся в результате аварии, опасного природного явления, катастрофы, стихийного бедствия, которые могут повлечь человеческие жертвы, ущерб здоровью людей или окружающей среде, значительные материальные потери и нарушение условий жизнедеятельности людей.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400" b="1" u="sng" smtClean="0">
                <a:latin typeface="Times New Roman" pitchFamily="18" charset="0"/>
                <a:cs typeface="Times New Roman" pitchFamily="18" charset="0"/>
              </a:rPr>
              <a:t>Предупреждение чрезвычайных ситуаций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- это комплекс мероприятий, проводимых заблаговременно и направленных на максимально возможное уменьшение риска возникновения чрезвычайных ситуаций, а также на сохранение здоровья людей, снижение размеров ущерба окружающей среде и материальных потерь в случае их возникновения.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400" b="1" u="sng" smtClean="0">
                <a:latin typeface="Times New Roman" pitchFamily="18" charset="0"/>
                <a:cs typeface="Times New Roman" pitchFamily="18" charset="0"/>
              </a:rPr>
              <a:t>Ликвидация чрезвычайных ситуаций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- это аварийно-спасательные и другие неотложные работы, проводимые направленные на спасение жизни и сохранение здоровья людей, снижение размеров ущерба окружающей среде и материальных потерь, а также на локализацию зон ЧС.</a:t>
            </a:r>
          </a:p>
        </p:txBody>
      </p:sp>
    </p:spTree>
    <p:extLst>
      <p:ext uri="{BB962C8B-B14F-4D97-AF65-F5344CB8AC3E}">
        <p14:creationId xmlns:p14="http://schemas.microsoft.com/office/powerpoint/2010/main" val="375036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Прямоугольник 1"/>
          <p:cNvSpPr>
            <a:spLocks noChangeArrowheads="1"/>
          </p:cNvSpPr>
          <p:nvPr/>
        </p:nvSpPr>
        <p:spPr bwMode="auto">
          <a:xfrm>
            <a:off x="611188" y="1412875"/>
            <a:ext cx="79216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900" b="1" u="sng">
                <a:latin typeface="Times New Roman" pitchFamily="18" charset="0"/>
                <a:cs typeface="Times New Roman" pitchFamily="18" charset="0"/>
              </a:rPr>
              <a:t>Зона чрезвычайной ситуации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территория, на которой сложилась ЧС.</a:t>
            </a:r>
          </a:p>
          <a:p>
            <a:pPr algn="just"/>
            <a:r>
              <a:rPr lang="ru-RU" altLang="ru-RU" sz="1900" b="1" u="sng">
                <a:latin typeface="Times New Roman" pitchFamily="18" charset="0"/>
                <a:cs typeface="Times New Roman" pitchFamily="18" charset="0"/>
              </a:rPr>
              <a:t>Критически важный объект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это объект, нарушение или прекращение функционирования которого приведет к потере управления экономикой субъекта, либо снижению безопасности жизнедеятельности населения.</a:t>
            </a:r>
          </a:p>
          <a:p>
            <a:pPr algn="just"/>
            <a:r>
              <a:rPr lang="ru-RU" altLang="ru-RU" sz="1900" b="1" u="sng">
                <a:latin typeface="Times New Roman" pitchFamily="18" charset="0"/>
                <a:cs typeface="Times New Roman" pitchFamily="18" charset="0"/>
              </a:rPr>
              <a:t>Потенциально опасный объект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это объект, на котором расположены сооружения повышенного уровня ответственности, либо объект, на котором возможно одновременное пребывание более пяти тысяч человек.</a:t>
            </a:r>
          </a:p>
          <a:p>
            <a:pPr algn="just"/>
            <a:r>
              <a:rPr lang="ru-RU" altLang="ru-RU" sz="1900" b="1" u="sng">
                <a:latin typeface="Times New Roman" pitchFamily="18" charset="0"/>
                <a:cs typeface="Times New Roman" pitchFamily="18" charset="0"/>
              </a:rPr>
              <a:t>Органы управления единой государственной системы предупреждения и ликвидации ЧС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это органы, создаваемые для координации деятельности федеральных органов исполнительной власти, органов исполнительной власти субъектов, местного самоуправления  организаций и Сил, привлекаемых для предупреждения и ликвидации ЧС.</a:t>
            </a:r>
          </a:p>
          <a:p>
            <a:pPr algn="just"/>
            <a:r>
              <a:rPr lang="ru-RU" altLang="ru-RU" sz="1900" b="1" u="sng">
                <a:latin typeface="Times New Roman" pitchFamily="18" charset="0"/>
                <a:cs typeface="Times New Roman" pitchFamily="18" charset="0"/>
              </a:rPr>
              <a:t>Подготовка населения в области защиты от ЧС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система мероприятий по обучению населения действиям при угрозе возникновения и возникновении чрезвычайных ситуаций природного и техногенного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32516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b="1" smtClean="0"/>
              <a:t>     Единая система (РСЧС)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700213"/>
            <a:ext cx="7924800" cy="4175125"/>
          </a:xfrm>
        </p:spPr>
        <p:txBody>
          <a:bodyPr/>
          <a:lstStyle/>
          <a:p>
            <a:pPr marL="0" indent="361950" algn="just">
              <a:buFont typeface="Wingdings" pitchFamily="2" charset="2"/>
              <a:buNone/>
              <a:defRPr/>
            </a:pPr>
            <a:r>
              <a:rPr lang="ru-RU" sz="2800" b="1" dirty="0"/>
              <a:t>С</a:t>
            </a:r>
            <a:r>
              <a:rPr lang="ru-RU" sz="2800" b="1" dirty="0" smtClean="0"/>
              <a:t>остоит </a:t>
            </a:r>
            <a:r>
              <a:rPr lang="ru-RU" sz="2800" b="1" dirty="0"/>
              <a:t>из </a:t>
            </a:r>
            <a:r>
              <a:rPr lang="ru-RU" sz="2800" b="1" dirty="0" smtClean="0">
                <a:solidFill>
                  <a:srgbClr val="FF0000"/>
                </a:solidFill>
              </a:rPr>
              <a:t>функциональных </a:t>
            </a:r>
            <a:r>
              <a:rPr lang="ru-RU" sz="2000" b="1" i="1" dirty="0" smtClean="0"/>
              <a:t>(министерства и ведомства РФ) </a:t>
            </a:r>
            <a:r>
              <a:rPr lang="ru-RU" sz="2800" b="1" dirty="0"/>
              <a:t>и </a:t>
            </a:r>
            <a:r>
              <a:rPr lang="ru-RU" sz="2800" b="1" dirty="0">
                <a:solidFill>
                  <a:srgbClr val="FF0000"/>
                </a:solidFill>
              </a:rPr>
              <a:t>территориальных </a:t>
            </a:r>
            <a:r>
              <a:rPr lang="ru-RU" sz="1800" b="1" i="1" dirty="0" smtClean="0"/>
              <a:t>(субъекты РФ) </a:t>
            </a:r>
            <a:r>
              <a:rPr lang="ru-RU" sz="2800" b="1" dirty="0" smtClean="0"/>
              <a:t>подсистем</a:t>
            </a:r>
            <a:r>
              <a:rPr lang="ru-RU" sz="2800" b="1" dirty="0"/>
              <a:t>, </a:t>
            </a:r>
            <a:r>
              <a:rPr lang="ru-RU" sz="2800" b="1" dirty="0" smtClean="0"/>
              <a:t>и действует </a:t>
            </a:r>
          </a:p>
          <a:p>
            <a:pPr algn="just">
              <a:defRPr/>
            </a:pPr>
            <a:r>
              <a:rPr lang="ru-RU" sz="2800" b="1" dirty="0" smtClean="0"/>
              <a:t>на </a:t>
            </a:r>
            <a:r>
              <a:rPr lang="ru-RU" sz="2800" b="1" dirty="0"/>
              <a:t>федеральном, </a:t>
            </a:r>
            <a:endParaRPr lang="ru-RU" sz="2800" b="1" dirty="0" smtClean="0"/>
          </a:p>
          <a:p>
            <a:pPr algn="just">
              <a:defRPr/>
            </a:pPr>
            <a:r>
              <a:rPr lang="ru-RU" sz="2800" b="1" dirty="0" smtClean="0"/>
              <a:t>межрегиональном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just">
              <a:defRPr/>
            </a:pPr>
            <a:r>
              <a:rPr lang="ru-RU" sz="2800" b="1" dirty="0" smtClean="0"/>
              <a:t>региональном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just"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муниципальном </a:t>
            </a:r>
          </a:p>
          <a:p>
            <a:pPr algn="just">
              <a:defRPr/>
            </a:pPr>
            <a:r>
              <a:rPr lang="ru-RU" sz="2800" b="1" i="1" dirty="0" smtClean="0">
                <a:solidFill>
                  <a:srgbClr val="00B050"/>
                </a:solidFill>
              </a:rPr>
              <a:t>и </a:t>
            </a:r>
            <a:r>
              <a:rPr lang="ru-RU" sz="2800" b="1" i="1" dirty="0">
                <a:solidFill>
                  <a:srgbClr val="00B050"/>
                </a:solidFill>
              </a:rPr>
              <a:t>объектовых </a:t>
            </a:r>
            <a:r>
              <a:rPr lang="ru-RU" sz="2800" b="1" i="1" dirty="0" smtClean="0">
                <a:solidFill>
                  <a:srgbClr val="00B050"/>
                </a:solidFill>
              </a:rPr>
              <a:t>уровнях </a:t>
            </a:r>
            <a:r>
              <a:rPr lang="ru-RU" sz="2800" b="1" dirty="0" smtClean="0">
                <a:solidFill>
                  <a:srgbClr val="FF0000"/>
                </a:solidFill>
              </a:rPr>
              <a:t>(в организациях).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73038" indent="-77788"/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600" b="1" smtClean="0"/>
              <a:t>   На каждом уровне единой системы        </a:t>
            </a:r>
            <a:br>
              <a:rPr lang="ru-RU" altLang="ru-RU" sz="2600" b="1" smtClean="0"/>
            </a:br>
            <a:r>
              <a:rPr lang="ru-RU" altLang="ru-RU" sz="2600" b="1" smtClean="0"/>
              <a:t>   создаются    и  в Университете определены:</a:t>
            </a:r>
            <a:br>
              <a:rPr lang="ru-RU" altLang="ru-RU" sz="2600" b="1" smtClean="0"/>
            </a:br>
            <a:endParaRPr lang="ru-RU" altLang="ru-RU" sz="2600" b="1" smtClean="0"/>
          </a:p>
        </p:txBody>
      </p:sp>
      <p:sp>
        <p:nvSpPr>
          <p:cNvPr id="141315" name="Объект 2"/>
          <p:cNvSpPr>
            <a:spLocks noGrp="1"/>
          </p:cNvSpPr>
          <p:nvPr>
            <p:ph idx="1"/>
          </p:nvPr>
        </p:nvSpPr>
        <p:spPr>
          <a:xfrm>
            <a:off x="609600" y="1449388"/>
            <a:ext cx="8031163" cy="4570412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2400" b="1" i="1" smtClean="0"/>
              <a:t>   Координационный орган </a:t>
            </a:r>
            <a:r>
              <a:rPr lang="ru-RU" altLang="ru-RU" sz="2300" smtClean="0"/>
              <a:t>–  КЧС и ОПБ (председатель – проректор по АХР Юрий Федорович Трембач).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300" b="1" smtClean="0"/>
              <a:t>   </a:t>
            </a:r>
            <a:r>
              <a:rPr lang="ru-RU" altLang="ru-RU" sz="2400" b="1" i="1" smtClean="0"/>
              <a:t>Постоянно действующий орган управления</a:t>
            </a:r>
            <a:r>
              <a:rPr lang="ru-RU" altLang="ru-RU" sz="2400" i="1" smtClean="0"/>
              <a:t> </a:t>
            </a:r>
            <a:r>
              <a:rPr lang="ru-RU" altLang="ru-RU" sz="2300" smtClean="0"/>
              <a:t>– отдел по ГО (начальник Михаил Львович Клиндухов).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300" b="1" smtClean="0"/>
              <a:t>   </a:t>
            </a:r>
            <a:r>
              <a:rPr lang="ru-RU" altLang="ru-RU" sz="2300" b="1" i="1" smtClean="0"/>
              <a:t>Орган повседневного управления </a:t>
            </a:r>
            <a:r>
              <a:rPr lang="ru-RU" altLang="ru-RU" sz="2300" smtClean="0"/>
              <a:t>– ДДС на базе общежития №2.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300" smtClean="0"/>
              <a:t>    </a:t>
            </a:r>
            <a:r>
              <a:rPr lang="ru-RU" altLang="ru-RU" sz="2300" b="1" i="1" smtClean="0"/>
              <a:t>Силы и средства – нештатные формирования из состава: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000" smtClean="0"/>
              <a:t>- энергетической и водопроводно-канализационной служб,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000" smtClean="0"/>
              <a:t>- отдела по капитальному и текущему ремонту и других структурных подразделений Университета.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300" b="1" smtClean="0">
                <a:solidFill>
                  <a:schemeClr val="bg2"/>
                </a:solidFill>
              </a:rPr>
              <a:t>        </a:t>
            </a:r>
            <a:endParaRPr lang="ru-RU" altLang="ru-RU" sz="2300" b="1" smtClean="0"/>
          </a:p>
          <a:p>
            <a:pPr marL="0" indent="0">
              <a:buFont typeface="Wingdings" pitchFamily="2" charset="2"/>
              <a:buNone/>
            </a:pPr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9074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Классификация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ЧС по</a:t>
            </a:r>
            <a:r>
              <a:rPr lang="ru-RU" sz="3200" b="1" dirty="0" smtClean="0"/>
              <a:t> « </a:t>
            </a:r>
            <a:r>
              <a:rPr lang="ru-RU" sz="3200" b="1" dirty="0" smtClean="0">
                <a:solidFill>
                  <a:srgbClr val="FF0000"/>
                </a:solidFill>
              </a:rPr>
              <a:t>природе возникновения</a:t>
            </a:r>
            <a:r>
              <a:rPr lang="ru-RU" sz="3200" b="1" dirty="0" smtClean="0"/>
              <a:t>»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alt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631950"/>
            <a:ext cx="2124075" cy="568325"/>
          </a:xfrm>
          <a:prstGeom prst="rect">
            <a:avLst/>
          </a:prstGeom>
          <a:solidFill>
            <a:srgbClr val="99FF66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Природные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4550" y="1631950"/>
            <a:ext cx="1871663" cy="568325"/>
          </a:xfrm>
          <a:prstGeom prst="rect">
            <a:avLst/>
          </a:prstGeom>
          <a:solidFill>
            <a:schemeClr val="tx2">
              <a:lumMod val="85000"/>
            </a:schemeClr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Техногенные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5175" y="4122738"/>
            <a:ext cx="2249488" cy="568325"/>
          </a:xfrm>
          <a:prstGeom prst="rect">
            <a:avLst/>
          </a:prstGeom>
          <a:solidFill>
            <a:srgbClr val="FFFF00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Биологические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888" y="1643063"/>
            <a:ext cx="2303462" cy="568325"/>
          </a:xfrm>
          <a:prstGeom prst="rect">
            <a:avLst/>
          </a:prstGeom>
          <a:solidFill>
            <a:srgbClr val="33CCFF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Экологические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67288" y="4117975"/>
            <a:ext cx="1944687" cy="568325"/>
          </a:xfrm>
          <a:prstGeom prst="rect">
            <a:avLst/>
          </a:prstGeom>
          <a:solidFill>
            <a:srgbClr val="FFCC66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Социальные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5650" y="2379663"/>
            <a:ext cx="2124075" cy="1193800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землетрясения,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вулканы,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цунами,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бури и т.д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97025" y="2198688"/>
            <a:ext cx="360363" cy="185737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648" name="Прямоугольник 27647"/>
          <p:cNvSpPr/>
          <p:nvPr/>
        </p:nvSpPr>
        <p:spPr>
          <a:xfrm>
            <a:off x="3132138" y="2390775"/>
            <a:ext cx="2411412" cy="1535113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пожар, взрывы,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обрушение зданий,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выброс радиоактивных веществ и т.д.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7651" name="Прямоугольник 27650"/>
          <p:cNvSpPr/>
          <p:nvPr/>
        </p:nvSpPr>
        <p:spPr>
          <a:xfrm>
            <a:off x="4152900" y="2230438"/>
            <a:ext cx="360363" cy="18415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652" name="Прямоугольник 27651"/>
          <p:cNvSpPr/>
          <p:nvPr/>
        </p:nvSpPr>
        <p:spPr>
          <a:xfrm>
            <a:off x="5940425" y="2384425"/>
            <a:ext cx="2592388" cy="1541463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rgbClr val="000000"/>
                </a:solidFill>
              </a:rPr>
              <a:t>деградация почвы (истощение, опустынивание, заболачивание технологическое истощение).</a:t>
            </a:r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7653" name="Прямоугольник 27652"/>
          <p:cNvSpPr/>
          <p:nvPr/>
        </p:nvSpPr>
        <p:spPr>
          <a:xfrm>
            <a:off x="7056438" y="2211388"/>
            <a:ext cx="360362" cy="168275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655" name="Прямоугольник 27654"/>
          <p:cNvSpPr/>
          <p:nvPr/>
        </p:nvSpPr>
        <p:spPr>
          <a:xfrm>
            <a:off x="755650" y="4935538"/>
            <a:ext cx="2249488" cy="9699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эпидемии, эпизоотии, эпифитотии и т.д.</a:t>
            </a:r>
          </a:p>
        </p:txBody>
      </p:sp>
      <p:sp>
        <p:nvSpPr>
          <p:cNvPr id="27656" name="Прямоугольник 27655"/>
          <p:cNvSpPr/>
          <p:nvPr/>
        </p:nvSpPr>
        <p:spPr>
          <a:xfrm>
            <a:off x="4564063" y="4943475"/>
            <a:ext cx="3822700" cy="96996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</a:rPr>
              <a:t>межнациональные конфликты,  терроризм, грабежи, насилия, голод и др.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7657" name="Прямоугольник 27656"/>
          <p:cNvSpPr/>
          <p:nvPr/>
        </p:nvSpPr>
        <p:spPr>
          <a:xfrm>
            <a:off x="1606550" y="4686300"/>
            <a:ext cx="358775" cy="2492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658" name="Прямоугольник 27657"/>
          <p:cNvSpPr/>
          <p:nvPr/>
        </p:nvSpPr>
        <p:spPr>
          <a:xfrm>
            <a:off x="5724525" y="4686300"/>
            <a:ext cx="360363" cy="257175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1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824787" cy="1150938"/>
          </a:xfrm>
          <a:solidFill>
            <a:srgbClr val="CCFF33"/>
          </a:solidFill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chemeClr val="tx1"/>
                </a:solidFill>
              </a:rPr>
              <a:t>   </a:t>
            </a:r>
            <a:r>
              <a:rPr lang="ru-RU" altLang="ru-RU" sz="2800" b="1" smtClean="0">
                <a:solidFill>
                  <a:srgbClr val="FF0000"/>
                </a:solidFill>
              </a:rPr>
              <a:t>«По масштабу распространения» </a:t>
            </a:r>
            <a:br>
              <a:rPr lang="ru-RU" altLang="ru-RU" sz="2800" b="1" smtClean="0">
                <a:solidFill>
                  <a:srgbClr val="FF0000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>ЧС природного и техногенного характера </a:t>
            </a:r>
            <a:r>
              <a:rPr lang="ru-RU" altLang="ru-RU" sz="2800" b="1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468313" y="1773238"/>
            <a:ext cx="7991475" cy="39703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b="1" i="1" dirty="0">
                <a:latin typeface="Arial" charset="0"/>
                <a:cs typeface="Arial" charset="0"/>
              </a:rPr>
              <a:t>Подразделяются   на: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</a:t>
            </a:r>
            <a:r>
              <a:rPr lang="ru-RU" sz="2000" dirty="0">
                <a:latin typeface="Arial" charset="0"/>
                <a:cs typeface="Arial" charset="0"/>
              </a:rPr>
              <a:t>) </a:t>
            </a:r>
            <a:r>
              <a:rPr lang="ru-RU" dirty="0">
                <a:latin typeface="Arial" charset="0"/>
                <a:cs typeface="Arial" charset="0"/>
              </a:rPr>
              <a:t>чрезвычайные ситуации</a:t>
            </a:r>
            <a:r>
              <a:rPr lang="ru-RU" sz="2000" dirty="0">
                <a:latin typeface="Arial" charset="0"/>
                <a:cs typeface="Arial" charset="0"/>
              </a:rPr>
              <a:t>     </a:t>
            </a:r>
            <a:r>
              <a:rPr lang="ru-RU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локального</a:t>
            </a:r>
            <a:r>
              <a:rPr lang="ru-RU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        </a:t>
            </a:r>
            <a:r>
              <a:rPr lang="ru-RU" dirty="0">
                <a:latin typeface="Arial" charset="0"/>
                <a:cs typeface="Arial" charset="0"/>
              </a:rPr>
              <a:t>характера</a:t>
            </a:r>
            <a:r>
              <a:rPr lang="ru-RU" sz="2000" dirty="0">
                <a:latin typeface="Arial" charset="0"/>
                <a:cs typeface="Arial" charset="0"/>
              </a:rPr>
              <a:t>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б</a:t>
            </a:r>
            <a:r>
              <a:rPr lang="ru-RU" sz="2000" dirty="0">
                <a:latin typeface="Arial" charset="0"/>
                <a:cs typeface="Arial" charset="0"/>
              </a:rPr>
              <a:t>) </a:t>
            </a:r>
            <a:r>
              <a:rPr lang="ru-RU" dirty="0">
                <a:latin typeface="Arial" charset="0"/>
                <a:cs typeface="Arial" charset="0"/>
              </a:rPr>
              <a:t>чрезвычайные ситуации</a:t>
            </a:r>
            <a:r>
              <a:rPr lang="ru-RU" sz="2000" dirty="0">
                <a:latin typeface="Arial" charset="0"/>
                <a:cs typeface="Arial" charset="0"/>
              </a:rPr>
              <a:t>      </a:t>
            </a: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муниципального</a:t>
            </a:r>
            <a:r>
              <a:rPr lang="ru-RU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>
                <a:latin typeface="Arial" charset="0"/>
                <a:cs typeface="Arial" charset="0"/>
              </a:rPr>
              <a:t>      </a:t>
            </a:r>
            <a:r>
              <a:rPr lang="ru-RU" dirty="0">
                <a:latin typeface="Arial" charset="0"/>
                <a:cs typeface="Arial" charset="0"/>
              </a:rPr>
              <a:t>характера</a:t>
            </a:r>
            <a:r>
              <a:rPr lang="ru-RU" sz="2000" dirty="0">
                <a:latin typeface="Arial" charset="0"/>
                <a:cs typeface="Arial" charset="0"/>
              </a:rPr>
              <a:t>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</a:t>
            </a:r>
            <a:r>
              <a:rPr lang="ru-RU" sz="2000" dirty="0">
                <a:latin typeface="Arial" charset="0"/>
                <a:cs typeface="Arial" charset="0"/>
              </a:rPr>
              <a:t>) </a:t>
            </a:r>
            <a:r>
              <a:rPr lang="ru-RU" dirty="0">
                <a:latin typeface="Arial" charset="0"/>
                <a:cs typeface="Arial" charset="0"/>
              </a:rPr>
              <a:t>чрезвычайные ситуации </a:t>
            </a:r>
            <a:r>
              <a:rPr lang="ru-RU" sz="2000" dirty="0">
                <a:latin typeface="Arial" charset="0"/>
                <a:cs typeface="Arial" charset="0"/>
              </a:rPr>
              <a:t>     </a:t>
            </a:r>
            <a:r>
              <a:rPr lang="ru-RU" sz="2400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межмуниципального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000" dirty="0">
                <a:latin typeface="Arial" charset="0"/>
                <a:cs typeface="Arial" charset="0"/>
              </a:rPr>
              <a:t>    </a:t>
            </a:r>
            <a:r>
              <a:rPr lang="ru-RU" dirty="0">
                <a:latin typeface="Arial" charset="0"/>
                <a:cs typeface="Arial" charset="0"/>
              </a:rPr>
              <a:t>характера</a:t>
            </a:r>
            <a:r>
              <a:rPr lang="ru-RU" sz="2000" dirty="0">
                <a:latin typeface="Arial" charset="0"/>
                <a:cs typeface="Arial" charset="0"/>
              </a:rPr>
              <a:t>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</a:t>
            </a:r>
            <a:r>
              <a:rPr lang="ru-RU" sz="2000" dirty="0">
                <a:latin typeface="Arial" charset="0"/>
                <a:cs typeface="Arial" charset="0"/>
              </a:rPr>
              <a:t>) </a:t>
            </a:r>
            <a:r>
              <a:rPr lang="ru-RU" dirty="0">
                <a:latin typeface="Arial" charset="0"/>
                <a:cs typeface="Arial" charset="0"/>
              </a:rPr>
              <a:t>чрезвычайные ситуации</a:t>
            </a:r>
            <a:r>
              <a:rPr lang="ru-RU" sz="2000" dirty="0">
                <a:latin typeface="Arial" charset="0"/>
                <a:cs typeface="Arial" charset="0"/>
              </a:rPr>
              <a:t>      </a:t>
            </a:r>
            <a:r>
              <a:rPr lang="ru-RU" sz="2400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регионального</a:t>
            </a:r>
            <a:r>
              <a:rPr lang="ru-RU" sz="2000" dirty="0">
                <a:latin typeface="Arial" charset="0"/>
                <a:cs typeface="Arial" charset="0"/>
              </a:rPr>
              <a:t>       </a:t>
            </a:r>
            <a:r>
              <a:rPr lang="ru-RU" dirty="0">
                <a:latin typeface="Arial" charset="0"/>
                <a:cs typeface="Arial" charset="0"/>
              </a:rPr>
              <a:t>характера</a:t>
            </a:r>
            <a:r>
              <a:rPr lang="ru-RU" sz="2000" dirty="0">
                <a:latin typeface="Arial" charset="0"/>
                <a:cs typeface="Arial" charset="0"/>
              </a:rPr>
              <a:t>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д</a:t>
            </a:r>
            <a:r>
              <a:rPr lang="ru-RU" sz="2000" dirty="0">
                <a:latin typeface="Arial" charset="0"/>
                <a:cs typeface="Arial" charset="0"/>
              </a:rPr>
              <a:t>) </a:t>
            </a:r>
            <a:r>
              <a:rPr lang="ru-RU" dirty="0">
                <a:latin typeface="Arial" charset="0"/>
                <a:cs typeface="Arial" charset="0"/>
              </a:rPr>
              <a:t>чрезвычайные ситуации</a:t>
            </a:r>
            <a:r>
              <a:rPr lang="ru-RU" sz="2000" dirty="0">
                <a:latin typeface="Arial" charset="0"/>
                <a:cs typeface="Arial" charset="0"/>
              </a:rPr>
              <a:t>      </a:t>
            </a:r>
            <a:r>
              <a:rPr lang="ru-RU" sz="2400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межрегионального</a:t>
            </a:r>
            <a:r>
              <a:rPr lang="ru-RU" sz="2000" dirty="0">
                <a:latin typeface="Arial" charset="0"/>
                <a:cs typeface="Arial" charset="0"/>
              </a:rPr>
              <a:t>        </a:t>
            </a:r>
            <a:r>
              <a:rPr lang="ru-RU" dirty="0">
                <a:latin typeface="Arial" charset="0"/>
                <a:cs typeface="Arial" charset="0"/>
              </a:rPr>
              <a:t>характера</a:t>
            </a:r>
            <a:r>
              <a:rPr lang="ru-RU" sz="2000" dirty="0">
                <a:latin typeface="Arial" charset="0"/>
                <a:cs typeface="Arial" charset="0"/>
              </a:rPr>
              <a:t>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е</a:t>
            </a:r>
            <a:r>
              <a:rPr lang="ru-RU" sz="2000" dirty="0">
                <a:latin typeface="Arial" charset="0"/>
                <a:cs typeface="Arial" charset="0"/>
              </a:rPr>
              <a:t>) </a:t>
            </a:r>
            <a:r>
              <a:rPr lang="ru-RU" dirty="0">
                <a:latin typeface="Arial" charset="0"/>
                <a:cs typeface="Arial" charset="0"/>
              </a:rPr>
              <a:t>чрезвычайные ситуации</a:t>
            </a:r>
            <a:r>
              <a:rPr lang="ru-RU" sz="2000" dirty="0">
                <a:latin typeface="Arial" charset="0"/>
                <a:cs typeface="Arial" charset="0"/>
              </a:rPr>
              <a:t>      </a:t>
            </a:r>
            <a:r>
              <a:rPr lang="ru-RU" sz="2400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федерального</a:t>
            </a: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000" dirty="0">
                <a:latin typeface="Arial" charset="0"/>
                <a:cs typeface="Arial" charset="0"/>
              </a:rPr>
              <a:t>        </a:t>
            </a:r>
            <a:r>
              <a:rPr lang="ru-RU" dirty="0">
                <a:latin typeface="Arial" charset="0"/>
                <a:cs typeface="Arial" charset="0"/>
              </a:rPr>
              <a:t>характера</a:t>
            </a:r>
            <a:r>
              <a:rPr lang="ru-RU" sz="2000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4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>
          <a:xfrm>
            <a:off x="509588" y="188913"/>
            <a:ext cx="8015287" cy="895350"/>
          </a:xfrm>
        </p:spPr>
        <p:txBody>
          <a:bodyPr/>
          <a:lstStyle/>
          <a:p>
            <a:pPr algn="ctr"/>
            <a:r>
              <a:rPr lang="ru-RU" altLang="ru-RU" sz="3200" b="1" smtClean="0"/>
              <a:t>       Локального характера:</a:t>
            </a:r>
          </a:p>
        </p:txBody>
      </p:sp>
      <p:sp>
        <p:nvSpPr>
          <p:cNvPr id="144387" name="Объект 2"/>
          <p:cNvSpPr>
            <a:spLocks noGrp="1"/>
          </p:cNvSpPr>
          <p:nvPr>
            <p:ph idx="1"/>
          </p:nvPr>
        </p:nvSpPr>
        <p:spPr>
          <a:xfrm>
            <a:off x="509588" y="1628775"/>
            <a:ext cx="7924800" cy="424815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altLang="ru-RU" sz="2800" b="1" smtClean="0"/>
              <a:t>	Если </a:t>
            </a:r>
            <a:r>
              <a:rPr lang="ru-RU" altLang="ru-RU" sz="2800" smtClean="0"/>
              <a:t>зона ЧС, не выходит </a:t>
            </a:r>
            <a:r>
              <a:rPr lang="ru-RU" altLang="ru-RU" sz="2800" b="1" smtClean="0"/>
              <a:t>за пределы территории организации (объекта),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smtClean="0"/>
              <a:t>	при этом количество людей погибших или получивших ущерб здоровью, </a:t>
            </a:r>
            <a:r>
              <a:rPr lang="ru-RU" altLang="ru-RU" sz="2800" b="1" smtClean="0"/>
              <a:t>составляет не более 10 чел,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800" smtClean="0"/>
              <a:t>	или размер </a:t>
            </a:r>
            <a:r>
              <a:rPr lang="ru-RU" altLang="ru-RU" smtClean="0"/>
              <a:t>ущерба окружающей </a:t>
            </a:r>
            <a:r>
              <a:rPr lang="ru-RU" altLang="ru-RU" sz="2800" smtClean="0"/>
              <a:t>природной среде и размер материального ущерба </a:t>
            </a:r>
            <a:r>
              <a:rPr lang="ru-RU" altLang="ru-RU" sz="2800" b="1" smtClean="0"/>
              <a:t>составляет не более 240 тыс. руб.;</a:t>
            </a:r>
          </a:p>
        </p:txBody>
      </p:sp>
    </p:spTree>
    <p:extLst>
      <p:ext uri="{BB962C8B-B14F-4D97-AF65-F5344CB8AC3E}">
        <p14:creationId xmlns:p14="http://schemas.microsoft.com/office/powerpoint/2010/main" val="7884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Заголовок 1"/>
          <p:cNvSpPr>
            <a:spLocks noGrp="1"/>
          </p:cNvSpPr>
          <p:nvPr>
            <p:ph type="title"/>
          </p:nvPr>
        </p:nvSpPr>
        <p:spPr>
          <a:xfrm>
            <a:off x="509588" y="188913"/>
            <a:ext cx="8015287" cy="895350"/>
          </a:xfrm>
        </p:spPr>
        <p:txBody>
          <a:bodyPr/>
          <a:lstStyle/>
          <a:p>
            <a:pPr algn="ctr"/>
            <a:r>
              <a:rPr lang="ru-RU" altLang="ru-RU" sz="3200" b="1" smtClean="0"/>
              <a:t>Муниципального характера:</a:t>
            </a:r>
          </a:p>
        </p:txBody>
      </p:sp>
      <p:sp>
        <p:nvSpPr>
          <p:cNvPr id="145411" name="Объект 2"/>
          <p:cNvSpPr>
            <a:spLocks noGrp="1"/>
          </p:cNvSpPr>
          <p:nvPr>
            <p:ph idx="1"/>
          </p:nvPr>
        </p:nvSpPr>
        <p:spPr>
          <a:xfrm>
            <a:off x="509588" y="1484313"/>
            <a:ext cx="7924800" cy="48244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smtClean="0"/>
              <a:t>	Если зона чрезвычайной ситуации, не выходит </a:t>
            </a:r>
            <a:r>
              <a:rPr lang="ru-RU" altLang="ru-RU" sz="2800" b="1" smtClean="0"/>
              <a:t>за пределы территории муниципального образования,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endParaRPr lang="ru-RU" altLang="ru-RU" sz="2800" b="1" smtClean="0"/>
          </a:p>
          <a:p>
            <a:pPr marL="0" indent="0" algn="just">
              <a:spcBef>
                <a:spcPct val="0"/>
              </a:spcBef>
            </a:pPr>
            <a:r>
              <a:rPr lang="ru-RU" altLang="ru-RU" sz="2800" smtClean="0"/>
              <a:t>при этом количество людей погибших или получивших ущерб здоровью (пострадавших), </a:t>
            </a:r>
            <a:r>
              <a:rPr lang="ru-RU" altLang="ru-RU" sz="2800" b="1" smtClean="0"/>
              <a:t>составляет не более 50 чел.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endParaRPr lang="ru-RU" altLang="ru-RU" sz="2800" b="1" smtClean="0"/>
          </a:p>
          <a:p>
            <a:pPr marL="0" indent="0" algn="just">
              <a:spcBef>
                <a:spcPct val="0"/>
              </a:spcBef>
            </a:pPr>
            <a:r>
              <a:rPr lang="ru-RU" altLang="ru-RU" sz="2800" smtClean="0"/>
              <a:t>либо </a:t>
            </a:r>
            <a:r>
              <a:rPr lang="ru-RU" altLang="ru-RU" smtClean="0"/>
              <a:t>размер </a:t>
            </a:r>
            <a:r>
              <a:rPr lang="ru-RU" altLang="ru-RU" sz="2800" smtClean="0"/>
              <a:t>материального ущерба </a:t>
            </a:r>
            <a:r>
              <a:rPr lang="ru-RU" altLang="ru-RU" sz="2800" b="1" smtClean="0"/>
              <a:t>составляет не более 12 млн. рублей</a:t>
            </a:r>
            <a:r>
              <a:rPr lang="ru-RU" altLang="ru-RU" sz="2800" smtClean="0"/>
              <a:t>,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800" smtClean="0"/>
              <a:t> 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80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51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44"/>
          <p:cNvGrpSpPr>
            <a:grpSpLocks/>
          </p:cNvGrpSpPr>
          <p:nvPr/>
        </p:nvGrpSpPr>
        <p:grpSpPr bwMode="auto">
          <a:xfrm>
            <a:off x="44450" y="11113"/>
            <a:ext cx="9144000" cy="6958012"/>
            <a:chOff x="0" y="0"/>
            <a:chExt cx="5760" cy="4320"/>
          </a:xfrm>
        </p:grpSpPr>
        <p:grpSp>
          <p:nvGrpSpPr>
            <p:cNvPr id="124934" name="Group 4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24936" name="Group 38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24938" name="AutoShape 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760" cy="432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99CC00"/>
                </a:solidFill>
                <a:ln w="38100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124939" name="Object 40"/>
                <p:cNvGraphicFramePr>
                  <a:graphicFrameLocks noChangeAspect="1"/>
                </p:cNvGraphicFramePr>
                <p:nvPr/>
              </p:nvGraphicFramePr>
              <p:xfrm>
                <a:off x="612" y="637"/>
                <a:ext cx="4536" cy="30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0" name="CorelDRAW" r:id="rId3" imgW="6905244" imgH="5530291" progId="CorelDRAW.Graphic.9">
                        <p:embed/>
                      </p:oleObj>
                    </mc:Choice>
                    <mc:Fallback>
                      <p:oleObj name="CorelDRAW" r:id="rId3" imgW="6905244" imgH="5530291" progId="CorelDRAW.Graphic.9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2" y="637"/>
                              <a:ext cx="4536" cy="3046"/>
                            </a:xfrm>
                            <a:prstGeom prst="rect">
                              <a:avLst/>
                            </a:prstGeom>
                            <a:noFill/>
                            <a:ln w="7620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137" name="Text Box 41"/>
              <p:cNvSpPr txBox="1">
                <a:spLocks noChangeArrowheads="1"/>
              </p:cNvSpPr>
              <p:nvPr/>
            </p:nvSpPr>
            <p:spPr bwMode="auto">
              <a:xfrm>
                <a:off x="599" y="1253"/>
                <a:ext cx="4536" cy="1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/>
                </a:endParaRPr>
              </a:p>
            </p:txBody>
          </p:sp>
        </p:grpSp>
        <p:sp>
          <p:nvSpPr>
            <p:cNvPr id="124935" name="Text Box 43"/>
            <p:cNvSpPr txBox="1">
              <a:spLocks noChangeArrowheads="1"/>
            </p:cNvSpPr>
            <p:nvPr/>
          </p:nvSpPr>
          <p:spPr bwMode="auto">
            <a:xfrm>
              <a:off x="3741" y="3362"/>
              <a:ext cx="1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2000" b="1" i="1" u="sng">
                <a:solidFill>
                  <a:srgbClr val="000000"/>
                </a:solidFill>
              </a:endParaRPr>
            </a:p>
          </p:txBody>
        </p:sp>
      </p:grpSp>
      <p:sp>
        <p:nvSpPr>
          <p:cNvPr id="58371" name="Прямоугольник 1"/>
          <p:cNvSpPr>
            <a:spLocks noChangeArrowheads="1"/>
          </p:cNvSpPr>
          <p:nvPr/>
        </p:nvSpPr>
        <p:spPr bwMode="auto">
          <a:xfrm>
            <a:off x="1031875" y="2085975"/>
            <a:ext cx="6985000" cy="3576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endParaRPr lang="ru-RU" sz="4000" b="1" dirty="0" smtClean="0">
              <a:solidFill>
                <a:srgbClr val="C04C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ИНСТРУКТАЖ ПО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ГРАЖДАНСКОЙ ОБОРОНЕ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ДЕЙСТВИЯМ В ЧРЕЗВЫЧАЙНЫХ СИТУАЦИЯХ</a:t>
            </a:r>
            <a:endParaRPr lang="ru-RU" alt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2" name="Прямоугольник 1"/>
          <p:cNvSpPr>
            <a:spLocks noChangeArrowheads="1"/>
          </p:cNvSpPr>
          <p:nvPr/>
        </p:nvSpPr>
        <p:spPr bwMode="auto">
          <a:xfrm>
            <a:off x="900113" y="1366838"/>
            <a:ext cx="7343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24933" name="Picture 2" descr="D:\вуз\лог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03300"/>
            <a:ext cx="71469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1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507413" cy="1081087"/>
          </a:xfrm>
        </p:spPr>
        <p:txBody>
          <a:bodyPr/>
          <a:lstStyle/>
          <a:p>
            <a:pPr marL="531813" indent="-265113" algn="ctr" eaLnBrk="1" hangingPunct="1"/>
            <a:r>
              <a:rPr lang="ru-RU" altLang="ru-RU" sz="2400" b="1" i="1" smtClean="0">
                <a:solidFill>
                  <a:srgbClr val="009900"/>
                </a:solidFill>
              </a:rPr>
              <a:t>    </a:t>
            </a:r>
            <a:r>
              <a:rPr lang="ru-RU" altLang="ru-RU" sz="3200" b="1" smtClean="0">
                <a:solidFill>
                  <a:schemeClr val="bg1"/>
                </a:solidFill>
              </a:rPr>
              <a:t>Чрезвычайные ситуации 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rgbClr val="FF0000"/>
                </a:solidFill>
              </a:rPr>
              <a:t>природного </a:t>
            </a:r>
            <a:r>
              <a:rPr lang="ru-RU" altLang="ru-RU" sz="3200" b="1" smtClean="0">
                <a:solidFill>
                  <a:schemeClr val="bg1"/>
                </a:solidFill>
              </a:rPr>
              <a:t>характера</a:t>
            </a:r>
            <a:r>
              <a:rPr lang="ru-RU" altLang="ru-RU" sz="3200" b="1" smtClean="0">
                <a:solidFill>
                  <a:srgbClr val="FF0000"/>
                </a:solidFill>
              </a:rPr>
              <a:t> </a:t>
            </a:r>
            <a:r>
              <a:rPr lang="ru-RU" altLang="ru-RU" sz="32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650" y="1557338"/>
            <a:ext cx="3203575" cy="2016125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00"/>
                </a:solidFill>
              </a:rPr>
              <a:t>Геологические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землетрясение,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вулканическая деятельность,</a:t>
            </a:r>
          </a:p>
          <a:p>
            <a:pPr algn="ctr">
              <a:defRPr/>
            </a:pPr>
            <a:r>
              <a:rPr lang="ru-RU" sz="2000" b="1" dirty="0" err="1">
                <a:solidFill>
                  <a:srgbClr val="000000"/>
                </a:solidFill>
              </a:rPr>
              <a:t>объвал</a:t>
            </a:r>
            <a:r>
              <a:rPr lang="ru-RU" sz="2000" b="1" dirty="0">
                <a:solidFill>
                  <a:srgbClr val="000000"/>
                </a:solidFill>
              </a:rPr>
              <a:t>, оползень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79975" y="1557338"/>
            <a:ext cx="3328988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00"/>
                </a:solidFill>
              </a:rPr>
              <a:t>Гидрологические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наводнение, штормовой нагон воды, заторы льда на реках, сель, лавина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4221163"/>
            <a:ext cx="3203575" cy="1511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0000"/>
                </a:solidFill>
              </a:rPr>
              <a:t>Метеорологические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буря, ураган,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смерч, град, проливные дожди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5850" y="4221163"/>
            <a:ext cx="3313113" cy="15113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u="sng" dirty="0">
                <a:solidFill>
                  <a:srgbClr val="000000"/>
                </a:solidFill>
              </a:rPr>
              <a:t>Природные пожары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Ландшафтные (лесные,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торфяные,  степные…)</a:t>
            </a:r>
          </a:p>
        </p:txBody>
      </p:sp>
    </p:spTree>
    <p:extLst>
      <p:ext uri="{BB962C8B-B14F-4D97-AF65-F5344CB8AC3E}">
        <p14:creationId xmlns:p14="http://schemas.microsoft.com/office/powerpoint/2010/main" val="3523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507413" cy="1081087"/>
          </a:xfrm>
        </p:spPr>
        <p:txBody>
          <a:bodyPr/>
          <a:lstStyle/>
          <a:p>
            <a:pPr marL="531813" indent="-265113" algn="ctr" eaLnBrk="1" hangingPunct="1"/>
            <a:r>
              <a:rPr lang="ru-RU" altLang="ru-RU" sz="2400" b="1" i="1" smtClean="0">
                <a:solidFill>
                  <a:srgbClr val="009900"/>
                </a:solidFill>
              </a:rPr>
              <a:t>    </a:t>
            </a:r>
            <a:r>
              <a:rPr lang="ru-RU" altLang="ru-RU" sz="3200" b="1" smtClean="0">
                <a:solidFill>
                  <a:schemeClr val="bg1"/>
                </a:solidFill>
              </a:rPr>
              <a:t>Чрезвычайные ситуации 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 </a:t>
            </a:r>
            <a:r>
              <a:rPr lang="ru-RU" altLang="ru-RU" sz="3200" b="1" smtClean="0">
                <a:solidFill>
                  <a:srgbClr val="FF0000"/>
                </a:solidFill>
              </a:rPr>
              <a:t>техногенного </a:t>
            </a:r>
            <a:r>
              <a:rPr lang="ru-RU" altLang="ru-RU" sz="3200" b="1" smtClean="0">
                <a:solidFill>
                  <a:schemeClr val="bg1"/>
                </a:solidFill>
              </a:rPr>
              <a:t>характера</a:t>
            </a:r>
            <a:r>
              <a:rPr lang="ru-RU" altLang="ru-RU" sz="3200" b="1" smtClean="0">
                <a:solidFill>
                  <a:srgbClr val="FF0000"/>
                </a:solidFill>
              </a:rPr>
              <a:t> </a:t>
            </a:r>
            <a:r>
              <a:rPr lang="ru-RU" altLang="ru-RU" sz="32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238" y="1412875"/>
            <a:ext cx="8137525" cy="828675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u="sng" dirty="0">
                <a:solidFill>
                  <a:srgbClr val="000000"/>
                </a:solidFill>
              </a:rPr>
              <a:t>Транспортные аварии </a:t>
            </a:r>
            <a:r>
              <a:rPr lang="ru-RU" sz="2400" b="1" dirty="0">
                <a:solidFill>
                  <a:srgbClr val="000000"/>
                </a:solidFill>
              </a:rPr>
              <a:t>(крушение судов, самолетов, поездов, автомобильные катастрофы).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238" y="2457450"/>
            <a:ext cx="8137525" cy="792163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u="sng" dirty="0">
                <a:solidFill>
                  <a:srgbClr val="000000"/>
                </a:solidFill>
              </a:rPr>
              <a:t>Взрывы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и возгорания в жилых, административных, промышленных зданиях.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238" y="3465513"/>
            <a:ext cx="8137525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u="sng" dirty="0">
                <a:solidFill>
                  <a:srgbClr val="000000"/>
                </a:solidFill>
              </a:rPr>
              <a:t>Аварии</a:t>
            </a:r>
            <a:r>
              <a:rPr lang="ru-RU" sz="2400" b="1" dirty="0">
                <a:solidFill>
                  <a:srgbClr val="000000"/>
                </a:solidFill>
              </a:rPr>
              <a:t> с выбросом токсичных веществ (химически опасных, радиоактивных опасных, биологически опасных).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238" y="4692650"/>
            <a:ext cx="8137525" cy="1152525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400" b="1" u="sng" dirty="0">
                <a:solidFill>
                  <a:srgbClr val="000000"/>
                </a:solidFill>
              </a:rPr>
              <a:t>Аварии</a:t>
            </a:r>
            <a:r>
              <a:rPr lang="ru-RU" sz="2400" b="1" dirty="0">
                <a:solidFill>
                  <a:srgbClr val="000000"/>
                </a:solidFill>
              </a:rPr>
              <a:t> на системах жизнеобеспечения </a:t>
            </a:r>
          </a:p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</a:rPr>
              <a:t>(в энергетических сетях, водоснабжения, канализации, теплосетях и т.п.).</a:t>
            </a:r>
          </a:p>
          <a:p>
            <a:pPr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Заголовок 1"/>
          <p:cNvSpPr>
            <a:spLocks noGrp="1"/>
          </p:cNvSpPr>
          <p:nvPr>
            <p:ph type="title"/>
          </p:nvPr>
        </p:nvSpPr>
        <p:spPr>
          <a:xfrm>
            <a:off x="509588" y="188913"/>
            <a:ext cx="8015287" cy="895350"/>
          </a:xfrm>
        </p:spPr>
        <p:txBody>
          <a:bodyPr/>
          <a:lstStyle/>
          <a:p>
            <a:pPr algn="ctr"/>
            <a:r>
              <a:rPr lang="ru-RU" altLang="ru-RU" sz="3200" b="1" smtClean="0"/>
              <a:t>Оповещение населения </a:t>
            </a:r>
            <a:r>
              <a:rPr lang="ru-RU" altLang="ru-RU" sz="3200" b="1" smtClean="0">
                <a:solidFill>
                  <a:schemeClr val="bg1"/>
                </a:solidFill>
              </a:rPr>
              <a:t> </a:t>
            </a:r>
            <a:endParaRPr lang="ru-RU" altLang="ru-RU" sz="3200" b="1" smtClean="0"/>
          </a:p>
        </p:txBody>
      </p:sp>
      <p:sp>
        <p:nvSpPr>
          <p:cNvPr id="152579" name="Объект 2"/>
          <p:cNvSpPr>
            <a:spLocks noGrp="1"/>
          </p:cNvSpPr>
          <p:nvPr>
            <p:ph idx="1"/>
          </p:nvPr>
        </p:nvSpPr>
        <p:spPr>
          <a:xfrm>
            <a:off x="501650" y="1700213"/>
            <a:ext cx="8023225" cy="396081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Оповещение населения о чрезвычайных ситуациях 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это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доведение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до населения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сигналов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оповещения;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информации об опасностях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ЧС;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при ведении военных действий или вследствие этих действий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правила поведения;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проводимые мероприятиях по защите от ЧС.</a:t>
            </a:r>
          </a:p>
        </p:txBody>
      </p:sp>
    </p:spTree>
    <p:extLst>
      <p:ext uri="{BB962C8B-B14F-4D97-AF65-F5344CB8AC3E}">
        <p14:creationId xmlns:p14="http://schemas.microsoft.com/office/powerpoint/2010/main" val="31718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1244600" y="519113"/>
            <a:ext cx="6646863" cy="6294437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679420"/>
                <a:gd name="adj2" fmla="val 77259"/>
              </a:avLst>
            </a:prstTxWarp>
          </a:bodyPr>
          <a:lstStyle/>
          <a:p>
            <a:pPr algn="ctr"/>
            <a:r>
              <a:rPr lang="ru-RU" kern="1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С И Г Н А Л</a:t>
            </a:r>
          </a:p>
          <a:p>
            <a:pPr algn="ctr"/>
            <a:endParaRPr lang="ru-RU" kern="1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  <a:p>
            <a:pPr algn="ctr"/>
            <a:r>
              <a:rPr lang="ru-RU" kern="1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ОПОВЕЩЕНИЯ</a:t>
            </a:r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79388" y="2349500"/>
            <a:ext cx="4300537" cy="20875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5056"/>
              </a:avLst>
            </a:prstTxWarp>
          </a:bodyPr>
          <a:lstStyle/>
          <a:p>
            <a:pPr algn="ctr"/>
            <a:r>
              <a:rPr lang="ru-RU" sz="2000" kern="10">
                <a:ln w="317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ВНИМАНИЕ ВСЕМ!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4714875" y="2349500"/>
            <a:ext cx="4249738" cy="2100263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4542"/>
              </a:avLst>
            </a:prstTxWarp>
          </a:bodyPr>
          <a:lstStyle/>
          <a:p>
            <a:pPr algn="ctr"/>
            <a:r>
              <a:rPr lang="ru-RU" sz="2000" kern="10">
                <a:ln w="317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ВНИМАНИЕ ВСЕМ!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98863" y="1268413"/>
            <a:ext cx="1944687" cy="1900237"/>
            <a:chOff x="2064" y="147"/>
            <a:chExt cx="1633" cy="1605"/>
          </a:xfrm>
        </p:grpSpPr>
        <p:grpSp>
          <p:nvGrpSpPr>
            <p:cNvPr id="152604" name="Group 6"/>
            <p:cNvGrpSpPr>
              <a:grpSpLocks/>
            </p:cNvGrpSpPr>
            <p:nvPr/>
          </p:nvGrpSpPr>
          <p:grpSpPr bwMode="auto">
            <a:xfrm>
              <a:off x="2064" y="147"/>
              <a:ext cx="1633" cy="1605"/>
              <a:chOff x="2064" y="147"/>
              <a:chExt cx="1633" cy="1605"/>
            </a:xfrm>
          </p:grpSpPr>
          <p:sp>
            <p:nvSpPr>
              <p:cNvPr id="41991" name="Oval 7"/>
              <p:cNvSpPr>
                <a:spLocks noChangeArrowheads="1"/>
              </p:cNvSpPr>
              <p:nvPr/>
            </p:nvSpPr>
            <p:spPr bwMode="auto">
              <a:xfrm>
                <a:off x="2064" y="147"/>
                <a:ext cx="1633" cy="160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42999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pic>
            <p:nvPicPr>
              <p:cNvPr id="152607" name="Picture 8" descr="СИРЕНА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4" y="346"/>
                <a:ext cx="1212" cy="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2605" name="WordArt 9"/>
            <p:cNvSpPr>
              <a:spLocks noChangeArrowheads="1" noChangeShapeType="1" noTextEdit="1"/>
            </p:cNvSpPr>
            <p:nvPr/>
          </p:nvSpPr>
          <p:spPr bwMode="auto">
            <a:xfrm rot="-3937672">
              <a:off x="2231" y="284"/>
              <a:ext cx="1298" cy="13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Circle">
                <a:avLst>
                  <a:gd name="adj" fmla="val 15111628"/>
                </a:avLst>
              </a:prstTxWarp>
            </a:bodyPr>
            <a:lstStyle/>
            <a:p>
              <a:pPr algn="ctr"/>
              <a:r>
                <a:rPr lang="ru-RU" kern="10">
                  <a:solidFill>
                    <a:srgbClr val="A50021"/>
                  </a:solidFill>
                  <a:latin typeface="Arial"/>
                  <a:cs typeface="Arial"/>
                </a:rPr>
                <a:t>ЗВУКОВОЙ СИГНАЛ,                           СИРЕНА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0825" y="333375"/>
            <a:ext cx="1944688" cy="1900238"/>
            <a:chOff x="68" y="73"/>
            <a:chExt cx="1633" cy="1605"/>
          </a:xfrm>
        </p:grpSpPr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68" y="73"/>
              <a:ext cx="1633" cy="160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42999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ru-RU">
                  <a:solidFill>
                    <a:srgbClr val="A50021"/>
                  </a:solidFill>
                  <a:latin typeface="Arial Cyr" pitchFamily="34" charset="-52"/>
                  <a:cs typeface="+mn-cs"/>
                </a:rPr>
                <a:t>ТРАНСЛЯЦИЯ</a:t>
              </a:r>
            </a:p>
            <a:p>
              <a:pPr algn="ctr">
                <a:defRPr/>
              </a:pPr>
              <a:r>
                <a:rPr lang="ru-RU">
                  <a:solidFill>
                    <a:srgbClr val="A50021"/>
                  </a:solidFill>
                  <a:latin typeface="Arial Cyr" pitchFamily="34" charset="-52"/>
                  <a:cs typeface="+mn-cs"/>
                </a:rPr>
                <a:t>РТ-1, РТ-2</a:t>
              </a:r>
            </a:p>
          </p:txBody>
        </p:sp>
        <p:pic>
          <p:nvPicPr>
            <p:cNvPr id="41996" name="Picture 12" descr="ДИНАМИК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40" y="355"/>
              <a:ext cx="1089" cy="74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42999"/>
                  </a:schemeClr>
                </a:gs>
              </a:gsLst>
              <a:path path="shape">
                <a:fillToRect l="50000" t="50000" r="50000" b="50000"/>
              </a:path>
            </a:gradFill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948488" y="333375"/>
            <a:ext cx="1944687" cy="1900238"/>
            <a:chOff x="4059" y="73"/>
            <a:chExt cx="1633" cy="1605"/>
          </a:xfrm>
        </p:grpSpPr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4059" y="73"/>
              <a:ext cx="1633" cy="160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42999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ru-RU">
                  <a:solidFill>
                    <a:srgbClr val="A50021"/>
                  </a:solidFill>
                  <a:latin typeface="Arial Cyr" pitchFamily="34" charset="-52"/>
                  <a:cs typeface="+mn-cs"/>
                </a:rPr>
                <a:t>ОРТ, ТВЦ</a:t>
              </a:r>
            </a:p>
          </p:txBody>
        </p:sp>
        <p:pic>
          <p:nvPicPr>
            <p:cNvPr id="41999" name="Picture 15" descr="lg_ct-29q90ip_bi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8" y="418"/>
              <a:ext cx="1224" cy="85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42999"/>
                  </a:schemeClr>
                </a:gs>
              </a:gsLst>
              <a:path path="shape">
                <a:fillToRect l="50000" t="50000" r="50000" b="50000"/>
              </a:path>
            </a:gradFill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019925" y="4724400"/>
            <a:ext cx="1944688" cy="1900238"/>
            <a:chOff x="4059" y="2687"/>
            <a:chExt cx="1633" cy="1605"/>
          </a:xfrm>
        </p:grpSpPr>
        <p:sp>
          <p:nvSpPr>
            <p:cNvPr id="42001" name="Oval 17"/>
            <p:cNvSpPr>
              <a:spLocks noChangeArrowheads="1"/>
            </p:cNvSpPr>
            <p:nvPr/>
          </p:nvSpPr>
          <p:spPr bwMode="auto">
            <a:xfrm>
              <a:off x="4059" y="2687"/>
              <a:ext cx="1633" cy="160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88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ru-RU" sz="1600">
                  <a:solidFill>
                    <a:srgbClr val="A50021"/>
                  </a:solidFill>
                  <a:latin typeface="Arial" charset="0"/>
                  <a:cs typeface="+mn-cs"/>
                </a:rPr>
                <a:t>ПРОВОДНОЙ,</a:t>
              </a:r>
            </a:p>
            <a:p>
              <a:pPr algn="ctr">
                <a:defRPr/>
              </a:pPr>
              <a:r>
                <a:rPr lang="ru-RU" sz="1600">
                  <a:solidFill>
                    <a:srgbClr val="A50021"/>
                  </a:solidFill>
                  <a:latin typeface="Arial" charset="0"/>
                  <a:cs typeface="+mn-cs"/>
                </a:rPr>
                <a:t>СОТОВЫЙ</a:t>
              </a:r>
            </a:p>
          </p:txBody>
        </p:sp>
        <p:pic>
          <p:nvPicPr>
            <p:cNvPr id="152599" name="Picture 18" descr="545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840"/>
              <a:ext cx="1270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50825" y="4724400"/>
            <a:ext cx="1944688" cy="1900238"/>
            <a:chOff x="68" y="2704"/>
            <a:chExt cx="1633" cy="1605"/>
          </a:xfrm>
        </p:grpSpPr>
        <p:sp>
          <p:nvSpPr>
            <p:cNvPr id="42009" name="Oval 25"/>
            <p:cNvSpPr>
              <a:spLocks noChangeArrowheads="1"/>
            </p:cNvSpPr>
            <p:nvPr/>
          </p:nvSpPr>
          <p:spPr bwMode="auto">
            <a:xfrm>
              <a:off x="68" y="2704"/>
              <a:ext cx="1633" cy="160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89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ru-RU">
                  <a:solidFill>
                    <a:srgbClr val="A50021"/>
                  </a:solidFill>
                  <a:latin typeface="Arial Cyr" pitchFamily="34" charset="-52"/>
                  <a:cs typeface="+mn-cs"/>
                </a:rPr>
                <a:t>Р\СТ МАЯК</a:t>
              </a:r>
            </a:p>
          </p:txBody>
        </p:sp>
        <p:pic>
          <p:nvPicPr>
            <p:cNvPr id="152597" name="Picture 26" descr="ПРИЕМНИК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8E7EC"/>
                </a:clrFrom>
                <a:clrTo>
                  <a:srgbClr val="E8E7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3043"/>
              <a:ext cx="1316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354263" y="3976688"/>
            <a:ext cx="2187575" cy="1971675"/>
            <a:chOff x="1972" y="2581"/>
            <a:chExt cx="1837" cy="1666"/>
          </a:xfrm>
        </p:grpSpPr>
        <p:grpSp>
          <p:nvGrpSpPr>
            <p:cNvPr id="152592" name="Group 20"/>
            <p:cNvGrpSpPr>
              <a:grpSpLocks/>
            </p:cNvGrpSpPr>
            <p:nvPr/>
          </p:nvGrpSpPr>
          <p:grpSpPr bwMode="auto">
            <a:xfrm>
              <a:off x="1972" y="2581"/>
              <a:ext cx="1837" cy="1666"/>
              <a:chOff x="1972" y="2581"/>
              <a:chExt cx="1837" cy="1666"/>
            </a:xfrm>
          </p:grpSpPr>
          <p:sp>
            <p:nvSpPr>
              <p:cNvPr id="152594" name="Oval 21"/>
              <p:cNvSpPr>
                <a:spLocks noChangeArrowheads="1"/>
              </p:cNvSpPr>
              <p:nvPr/>
            </p:nvSpPr>
            <p:spPr bwMode="auto">
              <a:xfrm>
                <a:off x="2063" y="2596"/>
                <a:ext cx="1633" cy="160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3600">
                  <a:latin typeface="Times New Roman" pitchFamily="18" charset="0"/>
                </a:endParaRPr>
              </a:p>
            </p:txBody>
          </p:sp>
          <p:pic>
            <p:nvPicPr>
              <p:cNvPr id="152595" name="Picture 22" descr="ДДС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2" y="2581"/>
                <a:ext cx="1837" cy="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2381" y="2659"/>
              <a:ext cx="953" cy="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FF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ru-RU" sz="2800">
                <a:solidFill>
                  <a:srgbClr val="A50021"/>
                </a:solidFill>
                <a:latin typeface="Arial Black" pitchFamily="34" charset="0"/>
                <a:cs typeface="+mn-cs"/>
              </a:endParaRPr>
            </a:p>
            <a:p>
              <a:pPr algn="ctr">
                <a:spcBef>
                  <a:spcPct val="50000"/>
                </a:spcBef>
                <a:defRPr/>
              </a:pPr>
              <a:endParaRPr lang="ru-RU" sz="2800">
                <a:solidFill>
                  <a:srgbClr val="A50021"/>
                </a:solidFill>
                <a:latin typeface="Arial Black" pitchFamily="34" charset="0"/>
                <a:cs typeface="+mn-cs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800">
                  <a:solidFill>
                    <a:srgbClr val="FFFF00"/>
                  </a:solidFill>
                  <a:latin typeface="Arial Black" pitchFamily="34" charset="0"/>
                  <a:cs typeface="+mn-cs"/>
                </a:rPr>
                <a:t>ДДС</a:t>
              </a:r>
            </a:p>
          </p:txBody>
        </p:sp>
      </p:grpSp>
      <p:sp>
        <p:nvSpPr>
          <p:cNvPr id="42023" name="Oval 39" descr="МГРС"/>
          <p:cNvSpPr>
            <a:spLocks noChangeArrowheads="1"/>
          </p:cNvSpPr>
          <p:nvPr/>
        </p:nvSpPr>
        <p:spPr bwMode="auto">
          <a:xfrm>
            <a:off x="4700588" y="3976688"/>
            <a:ext cx="2160587" cy="20605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1" tIns="45710" rIns="91421" bIns="45710" anchor="ctr"/>
          <a:lstStyle/>
          <a:p>
            <a:pPr algn="ctr"/>
            <a:endParaRPr lang="ru-RU" altLang="ru-RU" sz="3600">
              <a:latin typeface="Times New Roman" pitchFamily="18" charset="0"/>
            </a:endParaRPr>
          </a:p>
          <a:p>
            <a:pPr algn="ctr"/>
            <a:endParaRPr lang="ru-RU" altLang="ru-RU" sz="3600">
              <a:latin typeface="Times New Roman" pitchFamily="18" charset="0"/>
            </a:endParaRPr>
          </a:p>
          <a:p>
            <a:pPr algn="ctr"/>
            <a:endParaRPr lang="ru-RU" altLang="ru-RU" sz="3600">
              <a:latin typeface="Times New Roman" pitchFamily="18" charset="0"/>
            </a:endParaRPr>
          </a:p>
          <a:p>
            <a:pPr algn="ctr"/>
            <a:endParaRPr lang="ru-RU" altLang="ru-RU" sz="3600">
              <a:latin typeface="Times New Roman" pitchFamily="18" charset="0"/>
            </a:endParaRPr>
          </a:p>
          <a:p>
            <a:pPr algn="ctr"/>
            <a:r>
              <a:rPr lang="ru-RU" altLang="ru-RU" sz="3600">
                <a:solidFill>
                  <a:srgbClr val="FFFF00"/>
                </a:solidFill>
                <a:latin typeface="Arial Cyr"/>
              </a:rPr>
              <a:t>МЗУС (МГГС</a:t>
            </a:r>
            <a:r>
              <a:rPr lang="ru-RU" altLang="ru-RU" sz="3600">
                <a:solidFill>
                  <a:srgbClr val="A50021"/>
                </a:solidFill>
                <a:latin typeface="Arial Cyr"/>
              </a:rPr>
              <a:t>)</a:t>
            </a:r>
          </a:p>
        </p:txBody>
      </p:sp>
      <p:sp>
        <p:nvSpPr>
          <p:cNvPr id="42011" name="AutoShape 27"/>
          <p:cNvSpPr>
            <a:spLocks noChangeArrowheads="1"/>
          </p:cNvSpPr>
          <p:nvPr/>
        </p:nvSpPr>
        <p:spPr bwMode="auto">
          <a:xfrm>
            <a:off x="2786063" y="2071688"/>
            <a:ext cx="3455987" cy="27368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CC0000"/>
            </a:outerShdw>
          </a:effectLst>
        </p:spPr>
        <p:txBody>
          <a:bodyPr wrap="none" lIns="91421" tIns="45710" rIns="91421" bIns="45710" anchor="ctr"/>
          <a:lstStyle/>
          <a:p>
            <a:pPr algn="ctr">
              <a:defRPr/>
            </a:pPr>
            <a:r>
              <a:rPr lang="ru-RU" dirty="0">
                <a:latin typeface="Arial Black" pitchFamily="34" charset="0"/>
                <a:cs typeface="+mn-cs"/>
              </a:rPr>
              <a:t>Постановлением </a:t>
            </a:r>
          </a:p>
          <a:p>
            <a:pPr algn="ctr">
              <a:defRPr/>
            </a:pPr>
            <a:r>
              <a:rPr lang="ru-RU" dirty="0">
                <a:latin typeface="Arial Black" pitchFamily="34" charset="0"/>
                <a:cs typeface="+mn-cs"/>
              </a:rPr>
              <a:t>Правительства</a:t>
            </a:r>
          </a:p>
          <a:p>
            <a:pPr algn="ctr">
              <a:defRPr/>
            </a:pPr>
            <a:r>
              <a:rPr lang="ru-RU" dirty="0">
                <a:latin typeface="Arial Black" pitchFamily="34" charset="0"/>
                <a:cs typeface="+mn-cs"/>
              </a:rPr>
              <a:t>от 2 января 1989 года</a:t>
            </a:r>
          </a:p>
          <a:p>
            <a:pPr algn="ctr">
              <a:defRPr/>
            </a:pPr>
            <a:r>
              <a:rPr lang="ru-RU" dirty="0">
                <a:latin typeface="Arial Black" pitchFamily="34" charset="0"/>
                <a:cs typeface="+mn-cs"/>
              </a:rPr>
              <a:t>принят единый</a:t>
            </a:r>
          </a:p>
        </p:txBody>
      </p:sp>
      <p:sp>
        <p:nvSpPr>
          <p:cNvPr id="42025" name="Oval 41"/>
          <p:cNvSpPr>
            <a:spLocks noChangeArrowheads="1"/>
          </p:cNvSpPr>
          <p:nvPr/>
        </p:nvSpPr>
        <p:spPr bwMode="auto">
          <a:xfrm>
            <a:off x="-93663" y="-1036638"/>
            <a:ext cx="9359901" cy="9290051"/>
          </a:xfrm>
          <a:prstGeom prst="ellipse">
            <a:avLst/>
          </a:prstGeom>
          <a:noFill/>
          <a:ln w="19050">
            <a:solidFill>
              <a:schemeClr val="bg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0" rIns="91421" bIns="45710" anchor="ctr"/>
          <a:lstStyle/>
          <a:p>
            <a:endParaRPr lang="ru-RU" altLang="ru-RU" sz="3600">
              <a:latin typeface="Times New Roman" pitchFamily="18" charset="0"/>
            </a:endParaRPr>
          </a:p>
        </p:txBody>
      </p:sp>
      <p:sp>
        <p:nvSpPr>
          <p:cNvPr id="42026" name="Oval 42"/>
          <p:cNvSpPr>
            <a:spLocks noChangeArrowheads="1"/>
          </p:cNvSpPr>
          <p:nvPr/>
        </p:nvSpPr>
        <p:spPr bwMode="auto">
          <a:xfrm>
            <a:off x="2470150" y="1484313"/>
            <a:ext cx="4117975" cy="3889375"/>
          </a:xfrm>
          <a:prstGeom prst="ellipse">
            <a:avLst/>
          </a:prstGeom>
          <a:noFill/>
          <a:ln w="19050">
            <a:solidFill>
              <a:schemeClr val="bg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0" rIns="91421" bIns="45710" anchor="ctr"/>
          <a:lstStyle/>
          <a:p>
            <a:endParaRPr lang="ru-RU" altLang="ru-RU" sz="3600">
              <a:latin typeface="Times New Roman" pitchFamily="18" charset="0"/>
            </a:endParaRPr>
          </a:p>
        </p:txBody>
      </p:sp>
      <p:sp>
        <p:nvSpPr>
          <p:cNvPr id="42027" name="Oval 43"/>
          <p:cNvSpPr>
            <a:spLocks noChangeArrowheads="1"/>
          </p:cNvSpPr>
          <p:nvPr/>
        </p:nvSpPr>
        <p:spPr bwMode="auto">
          <a:xfrm>
            <a:off x="1336675" y="160338"/>
            <a:ext cx="6388100" cy="6624637"/>
          </a:xfrm>
          <a:prstGeom prst="ellipse">
            <a:avLst/>
          </a:prstGeom>
          <a:noFill/>
          <a:ln w="19050">
            <a:solidFill>
              <a:schemeClr val="bg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0" rIns="91421" bIns="45710" anchor="ctr"/>
          <a:lstStyle/>
          <a:p>
            <a:endParaRPr lang="ru-RU" altLang="ru-RU" sz="36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30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remove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3" presetClass="entr" presetSubtype="528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8" grpId="0" animBg="1"/>
      <p:bldP spid="42023" grpId="0" animBg="1"/>
      <p:bldP spid="42011" grpId="0"/>
      <p:bldP spid="42011" grpId="1"/>
      <p:bldP spid="42025" grpId="0" animBg="1"/>
      <p:bldP spid="42026" grpId="0" animBg="1"/>
      <p:bldP spid="420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308100"/>
            <a:ext cx="8631238" cy="1463675"/>
            <a:chOff x="162" y="625"/>
            <a:chExt cx="5448" cy="922"/>
          </a:xfrm>
        </p:grpSpPr>
        <p:sp>
          <p:nvSpPr>
            <p:cNvPr id="153615" name="Rectangle 3" descr="90%"/>
            <p:cNvSpPr>
              <a:spLocks noChangeArrowheads="1"/>
            </p:cNvSpPr>
            <p:nvPr/>
          </p:nvSpPr>
          <p:spPr bwMode="auto">
            <a:xfrm>
              <a:off x="162" y="625"/>
              <a:ext cx="1090" cy="92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FFFF00"/>
                  </a:solidFill>
                  <a:latin typeface="Arial Black" pitchFamily="34" charset="0"/>
                </a:rPr>
                <a:t>ПЕРВАЯ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FFFF00"/>
                  </a:solidFill>
                </a:rPr>
                <a:t>ФАЗА</a:t>
              </a:r>
            </a:p>
          </p:txBody>
        </p:sp>
        <p:sp>
          <p:nvSpPr>
            <p:cNvPr id="153616" name="Rectangle 4" descr="90%"/>
            <p:cNvSpPr>
              <a:spLocks noChangeArrowheads="1"/>
            </p:cNvSpPr>
            <p:nvPr/>
          </p:nvSpPr>
          <p:spPr bwMode="auto">
            <a:xfrm>
              <a:off x="1240" y="625"/>
              <a:ext cx="2451" cy="92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FFFF00"/>
                  </a:solidFill>
                </a:rPr>
                <a:t>ПРИВЛЕЧЕНИЕ ВНИМАНИЯ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FFFF00"/>
                  </a:solidFill>
                </a:rPr>
                <a:t>НАСЕЛЕНИЯ</a:t>
              </a:r>
            </a:p>
          </p:txBody>
        </p:sp>
        <p:sp>
          <p:nvSpPr>
            <p:cNvPr id="153617" name="Rectangle 5" descr="90%"/>
            <p:cNvSpPr>
              <a:spLocks noChangeArrowheads="1"/>
            </p:cNvSpPr>
            <p:nvPr/>
          </p:nvSpPr>
          <p:spPr bwMode="auto">
            <a:xfrm>
              <a:off x="3661" y="625"/>
              <a:ext cx="1949" cy="92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FFFF00"/>
                  </a:solidFill>
                </a:rPr>
                <a:t>ЗВУКОВЫЕ СИГНАЛЫ –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FFFF00"/>
                  </a:solidFill>
                </a:rPr>
                <a:t>СИРЕНА, ГУДКИ И Т.П.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FFFF00"/>
                  </a:solidFill>
                </a:rPr>
                <a:t>Голосом –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FFFF00"/>
                  </a:solidFill>
                </a:rPr>
                <a:t> «ВНИМАНИЕ ВСЕМ!»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7463" y="2776538"/>
            <a:ext cx="8648701" cy="1463675"/>
            <a:chOff x="162" y="1708"/>
            <a:chExt cx="5448" cy="922"/>
          </a:xfrm>
        </p:grpSpPr>
        <p:sp>
          <p:nvSpPr>
            <p:cNvPr id="153612" name="Rectangle 7" descr="90%"/>
            <p:cNvSpPr>
              <a:spLocks noChangeArrowheads="1"/>
            </p:cNvSpPr>
            <p:nvPr/>
          </p:nvSpPr>
          <p:spPr bwMode="auto">
            <a:xfrm>
              <a:off x="162" y="1708"/>
              <a:ext cx="1090" cy="92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  <a:latin typeface="Arial Black" pitchFamily="34" charset="0"/>
                </a:rPr>
                <a:t>ВТОРАЯ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ФАЗА</a:t>
              </a:r>
            </a:p>
          </p:txBody>
        </p:sp>
        <p:sp>
          <p:nvSpPr>
            <p:cNvPr id="153613" name="Rectangle 8" descr="90%"/>
            <p:cNvSpPr>
              <a:spLocks noChangeArrowheads="1"/>
            </p:cNvSpPr>
            <p:nvPr/>
          </p:nvSpPr>
          <p:spPr bwMode="auto">
            <a:xfrm>
              <a:off x="1240" y="1708"/>
              <a:ext cx="2451" cy="92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ИНФОРМАЦИЯ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О СЛОЖИВШЕЙСЯ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ЧРЕЗВЫЧАЙНОЙ СИТУАЦИИ</a:t>
              </a:r>
            </a:p>
          </p:txBody>
        </p:sp>
        <p:sp>
          <p:nvSpPr>
            <p:cNvPr id="153614" name="Rectangle 9" descr="90%"/>
            <p:cNvSpPr>
              <a:spLocks noChangeArrowheads="1"/>
            </p:cNvSpPr>
            <p:nvPr/>
          </p:nvSpPr>
          <p:spPr bwMode="auto">
            <a:xfrm>
              <a:off x="3661" y="1708"/>
              <a:ext cx="1949" cy="92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РЕЧЕВОЕ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СООБЩЕНИЕ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7463" y="4230688"/>
            <a:ext cx="8648701" cy="1463675"/>
            <a:chOff x="162" y="2864"/>
            <a:chExt cx="5448" cy="922"/>
          </a:xfrm>
        </p:grpSpPr>
        <p:sp>
          <p:nvSpPr>
            <p:cNvPr id="153609" name="Rectangle 11" descr="90%"/>
            <p:cNvSpPr>
              <a:spLocks noChangeArrowheads="1"/>
            </p:cNvSpPr>
            <p:nvPr/>
          </p:nvSpPr>
          <p:spPr bwMode="auto">
            <a:xfrm>
              <a:off x="162" y="2864"/>
              <a:ext cx="1090" cy="92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  <a:latin typeface="Arial Black" pitchFamily="34" charset="0"/>
                </a:rPr>
                <a:t>ТРЕТЬЯ</a:t>
              </a:r>
              <a:r>
                <a:rPr lang="ru-RU" altLang="ru-RU" sz="1200" b="1">
                  <a:solidFill>
                    <a:srgbClr val="CC0000"/>
                  </a:solidFill>
                </a:rPr>
                <a:t>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ФАЗА</a:t>
              </a:r>
            </a:p>
          </p:txBody>
        </p:sp>
        <p:sp>
          <p:nvSpPr>
            <p:cNvPr id="153610" name="Rectangle 12" descr="90%"/>
            <p:cNvSpPr>
              <a:spLocks noChangeArrowheads="1"/>
            </p:cNvSpPr>
            <p:nvPr/>
          </p:nvSpPr>
          <p:spPr bwMode="auto">
            <a:xfrm>
              <a:off x="1240" y="2864"/>
              <a:ext cx="2451" cy="92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ПОРЯДОК ДЕЙСТВИЙ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НАСЕЛЕНИЯ В СЛОЖИВШЕЙСЯ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ЧРЕЗВЫЧАЙНОЙ СИТУАЦИИ</a:t>
              </a:r>
            </a:p>
          </p:txBody>
        </p:sp>
        <p:sp>
          <p:nvSpPr>
            <p:cNvPr id="153611" name="Rectangle 13" descr="90%"/>
            <p:cNvSpPr>
              <a:spLocks noChangeArrowheads="1"/>
            </p:cNvSpPr>
            <p:nvPr/>
          </p:nvSpPr>
          <p:spPr bwMode="auto">
            <a:xfrm>
              <a:off x="3661" y="2864"/>
              <a:ext cx="1949" cy="92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РЕЧЕВОЕ СООБЩЕНИЕ,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ИНСТРУКЦИИ,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altLang="ru-RU" sz="1200" b="1">
                  <a:solidFill>
                    <a:srgbClr val="CC0000"/>
                  </a:solidFill>
                </a:rPr>
                <a:t>ПАМЯТКИ И Т.П.</a:t>
              </a:r>
            </a:p>
          </p:txBody>
        </p:sp>
      </p:grpSp>
      <p:sp>
        <p:nvSpPr>
          <p:cNvPr id="153605" name="Oval 14"/>
          <p:cNvSpPr>
            <a:spLocks noChangeArrowheads="1"/>
          </p:cNvSpPr>
          <p:nvPr/>
        </p:nvSpPr>
        <p:spPr bwMode="auto">
          <a:xfrm>
            <a:off x="63500" y="5157788"/>
            <a:ext cx="1700213" cy="1697037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91421" tIns="45710" rIns="91421" bIns="45710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>
            <a:off x="400050" y="5322888"/>
            <a:ext cx="1096963" cy="10477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99FF"/>
              </a:gs>
              <a:gs pos="100000">
                <a:srgbClr val="3F28E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lIns="91421" tIns="45710" rIns="91421" bIns="45710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47120" name="WordArt 16"/>
          <p:cNvSpPr>
            <a:spLocks noChangeArrowheads="1" noChangeShapeType="1" noTextEdit="1"/>
          </p:cNvSpPr>
          <p:nvPr/>
        </p:nvSpPr>
        <p:spPr bwMode="auto">
          <a:xfrm>
            <a:off x="246063" y="5330825"/>
            <a:ext cx="1343025" cy="1389063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484932"/>
              </a:avLst>
            </a:prstTxWarp>
          </a:bodyPr>
          <a:lstStyle/>
          <a:p>
            <a:pPr algn="ctr"/>
            <a:r>
              <a:rPr lang="ru-RU" sz="800" b="1" kern="10" spc="16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ВНИМАНИЕ</a:t>
            </a:r>
          </a:p>
          <a:p>
            <a:pPr algn="ctr"/>
            <a:endParaRPr lang="ru-RU" sz="800" b="1" kern="10" spc="160">
              <a:ln w="63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ru-RU" sz="800" b="1" kern="10" spc="16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ВСЕМ !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-468313" y="123825"/>
            <a:ext cx="9144001" cy="65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66"/>
            </a:outerShdw>
          </a:effectLst>
        </p:spPr>
        <p:txBody>
          <a:bodyPr lIns="91421" tIns="45710" rIns="91421" bIns="4571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cs typeface="+mn-cs"/>
              </a:rPr>
              <a:t>СТРУКТУРА СИГНАЛА ОПОВЕЩЕНИЯ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cs typeface="+mn-cs"/>
              </a:rPr>
              <a:t> "ВНИМАНИЕ ВСЕМ!«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ru-RU" sz="2400" b="1" dirty="0">
              <a:solidFill>
                <a:srgbClr val="FFFF00"/>
              </a:solidFill>
              <a:cs typeface="+mn-cs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ru-RU" sz="2400" b="1" dirty="0">
              <a:solidFill>
                <a:srgbClr val="FFFF00"/>
              </a:solidFill>
              <a:latin typeface="Impact" pitchFamily="34" charset="0"/>
              <a:cs typeface="+mn-cs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ru-RU" sz="2400" b="1" dirty="0">
              <a:solidFill>
                <a:srgbClr val="FFFF00"/>
              </a:solidFill>
              <a:latin typeface="Impact" pitchFamily="34" charset="0"/>
              <a:cs typeface="+mn-cs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ru-RU" sz="2400" b="1" dirty="0">
              <a:solidFill>
                <a:srgbClr val="FFFF00"/>
              </a:solidFill>
              <a:latin typeface="Impact" pitchFamily="34" charset="0"/>
              <a:cs typeface="+mn-cs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ru-RU" sz="2400" b="1" dirty="0">
              <a:solidFill>
                <a:srgbClr val="FFFF00"/>
              </a:solidFill>
              <a:latin typeface="Impact" pitchFamily="34" charset="0"/>
              <a:cs typeface="+mn-cs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ru-RU" sz="2400" b="1" dirty="0">
              <a:solidFill>
                <a:srgbClr val="FFFF00"/>
              </a:solidFill>
              <a:latin typeface="Impact" pitchFamily="34" charset="0"/>
              <a:cs typeface="+mn-cs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ru-RU" sz="2400" b="1" dirty="0">
              <a:solidFill>
                <a:srgbClr val="FFFF00"/>
              </a:solidFill>
              <a:latin typeface="Impact" pitchFamily="34" charset="0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latin typeface="Impact" pitchFamily="34" charset="0"/>
                <a:cs typeface="+mn-cs"/>
              </a:rPr>
              <a:t>                                                 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latin typeface="Impact" pitchFamily="34" charset="0"/>
                <a:cs typeface="+mn-cs"/>
              </a:rPr>
              <a:t>                                              </a:t>
            </a:r>
            <a:r>
              <a:rPr lang="ru-RU" sz="2400" b="1" dirty="0">
                <a:solidFill>
                  <a:prstClr val="black"/>
                </a:solidFill>
                <a:cs typeface="+mn-cs"/>
              </a:rPr>
              <a:t>Продолжительность сигнала  2-3 мин,   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cs typeface="+mn-cs"/>
              </a:rPr>
              <a:t>                     интервалы  0,5-1 мин</a:t>
            </a:r>
          </a:p>
        </p:txBody>
      </p:sp>
    </p:spTree>
    <p:extLst>
      <p:ext uri="{BB962C8B-B14F-4D97-AF65-F5344CB8AC3E}">
        <p14:creationId xmlns:p14="http://schemas.microsoft.com/office/powerpoint/2010/main" val="38805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7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7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97 0.65503 L 0.0 -3.6416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00" y="-328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3 0.52739 L -1.66667E-6 4.91329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00" y="-26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07 0.41156 L -1.66667E-6 4.45087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00" y="-206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nimBg="1"/>
      <p:bldP spid="471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609600" y="115888"/>
            <a:ext cx="7346950" cy="836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ru-RU" altLang="ru-RU" sz="2800">
                <a:solidFill>
                  <a:srgbClr val="99FF99"/>
                </a:solidFill>
                <a:latin typeface="Arial Black" pitchFamily="34" charset="0"/>
              </a:rPr>
              <a:t> </a:t>
            </a:r>
            <a:endParaRPr lang="ru-RU" altLang="ru-RU" sz="3600">
              <a:solidFill>
                <a:srgbClr val="99FF99"/>
              </a:solidFill>
              <a:latin typeface="Arial Black" pitchFamily="34" charset="0"/>
            </a:endParaRPr>
          </a:p>
        </p:txBody>
      </p:sp>
      <p:sp>
        <p:nvSpPr>
          <p:cNvPr id="154627" name="Text Box 5"/>
          <p:cNvSpPr txBox="1">
            <a:spLocks noChangeArrowheads="1"/>
          </p:cNvSpPr>
          <p:nvPr/>
        </p:nvSpPr>
        <p:spPr bwMode="auto">
          <a:xfrm>
            <a:off x="684213" y="1412875"/>
            <a:ext cx="79232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ru-RU" altLang="ru-RU" sz="1800">
                <a:solidFill>
                  <a:srgbClr val="000000"/>
                </a:solidFill>
              </a:rPr>
              <a:t>	</a:t>
            </a:r>
            <a:r>
              <a:rPr lang="ru-RU" altLang="ru-RU" sz="2400" b="1" i="1">
                <a:solidFill>
                  <a:srgbClr val="000000"/>
                </a:solidFill>
              </a:rPr>
              <a:t>МЧС России предусмотрены и разработаны варианты речевых сообщений.</a:t>
            </a:r>
            <a:endParaRPr lang="ru-RU" altLang="ru-RU" sz="2000" i="1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                           Варианты речевых сообщений РСЧС: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 - авария на радиационном объекте;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 - авария на ХОО;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 - авария на биологически-опасном объекте;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 - землетрясение;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 - наводнение;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 - террористический акт.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                             Варианты речевых сообщений ГО: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- воздушная тревога;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- отбой воздушной тревоги;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- химическая тревога; 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- радиационная опасность.</a:t>
            </a:r>
          </a:p>
        </p:txBody>
      </p:sp>
      <p:sp>
        <p:nvSpPr>
          <p:cNvPr id="154628" name="Прямоугольник 1"/>
          <p:cNvSpPr>
            <a:spLocks noChangeArrowheads="1"/>
          </p:cNvSpPr>
          <p:nvPr/>
        </p:nvSpPr>
        <p:spPr bwMode="auto">
          <a:xfrm>
            <a:off x="179388" y="90488"/>
            <a:ext cx="8137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предупреждения населения установлены  сигналы ГОЧС:</a:t>
            </a:r>
            <a:endParaRPr lang="ru-RU" altLang="ru-RU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907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609600" y="115888"/>
            <a:ext cx="7346950" cy="836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ru-RU" altLang="ru-RU" sz="2800">
                <a:solidFill>
                  <a:srgbClr val="99FF99"/>
                </a:solidFill>
                <a:latin typeface="Arial Black" pitchFamily="34" charset="0"/>
              </a:rPr>
              <a:t> </a:t>
            </a:r>
            <a:endParaRPr lang="ru-RU" altLang="ru-RU" sz="3600">
              <a:solidFill>
                <a:srgbClr val="99FF99"/>
              </a:solidFill>
              <a:latin typeface="Arial Black" pitchFamily="34" charset="0"/>
            </a:endParaRPr>
          </a:p>
        </p:txBody>
      </p:sp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719138" y="1773238"/>
            <a:ext cx="712787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</a:rPr>
              <a:t>	Включить телевизоры и радиоприемники. </a:t>
            </a:r>
          </a:p>
          <a:p>
            <a:pPr algn="just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None/>
            </a:pPr>
            <a:r>
              <a:rPr lang="ru-RU" altLang="ru-RU" b="1">
                <a:solidFill>
                  <a:srgbClr val="FF0000"/>
                </a:solidFill>
              </a:rPr>
              <a:t>Прослушать  сообщение органов муниципального образования города Краснодара. </a:t>
            </a: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5652" name="Прямоугольник 1"/>
          <p:cNvSpPr>
            <a:spLocks noChangeArrowheads="1"/>
          </p:cNvSpPr>
          <p:nvPr/>
        </p:nvSpPr>
        <p:spPr bwMode="auto">
          <a:xfrm>
            <a:off x="393700" y="323850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4" algn="ctr">
              <a:spcBef>
                <a:spcPct val="20000"/>
              </a:spcBef>
              <a:buClr>
                <a:srgbClr val="669999"/>
              </a:buClr>
              <a:buSzPct val="40000"/>
              <a:buFont typeface="Wingdings" pitchFamily="2" charset="2"/>
              <a:buNone/>
            </a:pPr>
            <a:r>
              <a:rPr lang="ru-RU" altLang="ru-RU" sz="3200" b="1">
                <a:solidFill>
                  <a:srgbClr val="FFFFFF"/>
                </a:solidFill>
              </a:rPr>
              <a:t>Услышав звучание сирен необходимо:</a:t>
            </a:r>
            <a:endParaRPr lang="ru-RU" altLang="ru-RU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868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1"/>
          <p:cNvSpPr>
            <a:spLocks noGrp="1"/>
          </p:cNvSpPr>
          <p:nvPr>
            <p:ph type="title"/>
          </p:nvPr>
        </p:nvSpPr>
        <p:spPr>
          <a:xfrm>
            <a:off x="-107950" y="188913"/>
            <a:ext cx="8567738" cy="89535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smtClean="0"/>
              <a:t>Примерный текст обращения к населению при угрозе воздушного нападения противника</a:t>
            </a:r>
            <a:r>
              <a:rPr lang="ru-RU" altLang="ru-RU" sz="3200" b="1" smtClean="0"/>
              <a:t>: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07375" cy="48958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 smtClean="0"/>
              <a:t>	            «</a:t>
            </a:r>
            <a:r>
              <a:rPr lang="ru-RU" sz="2400" b="1" dirty="0"/>
              <a:t>Внимание! Внимание!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 smtClean="0"/>
              <a:t>       «Воздушная </a:t>
            </a:r>
            <a:r>
              <a:rPr lang="ru-RU" sz="2400" b="1" dirty="0"/>
              <a:t>тревога», «Воздушная тревога».</a:t>
            </a:r>
            <a:endParaRPr lang="ru-RU" sz="2400" dirty="0"/>
          </a:p>
          <a:p>
            <a:pPr algn="just">
              <a:defRPr/>
            </a:pPr>
            <a:r>
              <a:rPr lang="ru-RU" sz="2200" dirty="0"/>
              <a:t>Прослушайте сообщение администрации муниципального образования город Краснодар.</a:t>
            </a:r>
          </a:p>
          <a:p>
            <a:pPr algn="just">
              <a:defRPr/>
            </a:pPr>
            <a:r>
              <a:rPr lang="ru-RU" sz="2200" u="sng" dirty="0"/>
              <a:t>(</a:t>
            </a:r>
            <a:r>
              <a:rPr lang="ru-RU" sz="2200" b="1" u="sng" dirty="0"/>
              <a:t>указывается время и дата</a:t>
            </a:r>
            <a:r>
              <a:rPr lang="ru-RU" sz="2200" dirty="0"/>
              <a:t>) на территории муниципального образования город Краснодар существует угроза непосредственного нападения воздушного противника</a:t>
            </a:r>
            <a:r>
              <a:rPr lang="ru-RU" sz="2200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200" b="1" u="sng" dirty="0" smtClean="0"/>
              <a:t>  Вам </a:t>
            </a:r>
            <a:r>
              <a:rPr lang="ru-RU" sz="2200" b="1" u="sng" dirty="0"/>
              <a:t>необходимо:</a:t>
            </a:r>
          </a:p>
          <a:p>
            <a:pPr>
              <a:defRPr/>
            </a:pPr>
            <a:r>
              <a:rPr lang="ru-RU" sz="2200" dirty="0"/>
              <a:t>одеться самому, одеть детей;</a:t>
            </a:r>
          </a:p>
          <a:p>
            <a:pPr>
              <a:defRPr/>
            </a:pPr>
            <a:r>
              <a:rPr lang="ru-RU" sz="2200" dirty="0"/>
              <a:t>выключить газ, электроприборы, затушить печи, котлы;</a:t>
            </a:r>
          </a:p>
          <a:p>
            <a:pPr>
              <a:defRPr/>
            </a:pPr>
            <a:r>
              <a:rPr lang="ru-RU" sz="2200" dirty="0"/>
              <a:t>закрыть плотно двери и окна.</a:t>
            </a:r>
          </a:p>
          <a:p>
            <a:pPr>
              <a:defRPr/>
            </a:pPr>
            <a:endParaRPr lang="ru-RU" sz="2400" dirty="0"/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Заголовок 1"/>
          <p:cNvSpPr>
            <a:spLocks noGrp="1"/>
          </p:cNvSpPr>
          <p:nvPr>
            <p:ph type="title"/>
          </p:nvPr>
        </p:nvSpPr>
        <p:spPr>
          <a:xfrm>
            <a:off x="-107950" y="188913"/>
            <a:ext cx="8783638" cy="895350"/>
          </a:xfrm>
        </p:spPr>
        <p:txBody>
          <a:bodyPr/>
          <a:lstStyle/>
          <a:p>
            <a:pPr algn="ctr"/>
            <a:r>
              <a:rPr lang="ru-RU" altLang="ru-RU" sz="2800" b="1" smtClean="0"/>
              <a:t>Продолжение текста </a:t>
            </a:r>
            <a:r>
              <a:rPr lang="ru-RU" altLang="ru-RU" sz="3200" b="1" smtClean="0"/>
              <a:t>: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07375" cy="48958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u="sng" dirty="0" smtClean="0"/>
              <a:t>Взять </a:t>
            </a:r>
            <a:r>
              <a:rPr lang="ru-RU" sz="2400" b="1" u="sng" dirty="0"/>
              <a:t>с собой</a:t>
            </a:r>
            <a:r>
              <a:rPr lang="ru-RU" sz="2400" b="1" dirty="0"/>
              <a:t>:</a:t>
            </a:r>
          </a:p>
          <a:p>
            <a:pPr>
              <a:defRPr/>
            </a:pPr>
            <a:r>
              <a:rPr lang="ru-RU" sz="2400" dirty="0"/>
              <a:t>средства индивидуальной защиты;</a:t>
            </a:r>
          </a:p>
          <a:p>
            <a:pPr>
              <a:defRPr/>
            </a:pPr>
            <a:r>
              <a:rPr lang="ru-RU" sz="2400" dirty="0"/>
              <a:t>запас продуктов питания и воды;</a:t>
            </a:r>
          </a:p>
          <a:p>
            <a:pPr>
              <a:defRPr/>
            </a:pPr>
            <a:r>
              <a:rPr lang="ru-RU" sz="2400" dirty="0"/>
              <a:t>личные документы и другие необходимые вещи.</a:t>
            </a:r>
          </a:p>
          <a:p>
            <a:pPr>
              <a:defRPr/>
            </a:pPr>
            <a:r>
              <a:rPr lang="ru-RU" sz="2400" dirty="0"/>
              <a:t>Погасить свет, предупредить соседей о «Воздушной тревоге».</a:t>
            </a:r>
          </a:p>
          <a:p>
            <a:pPr algn="just">
              <a:defRPr/>
            </a:pPr>
            <a:r>
              <a:rPr lang="ru-RU" sz="2400" dirty="0"/>
              <a:t>Занять ближайшее защитное сооружение (убежище, противорадиационное укрытие, подвал, погреб), находиться там до сигнала «Отбой воздушной тревоги».</a:t>
            </a:r>
          </a:p>
          <a:p>
            <a:pPr algn="just">
              <a:defRPr/>
            </a:pPr>
            <a:r>
              <a:rPr lang="ru-RU" sz="2400" dirty="0"/>
              <a:t>Вы прослушали сообщение администрации муниципального образования город Краснодар.».</a:t>
            </a:r>
          </a:p>
          <a:p>
            <a:pPr>
              <a:defRPr/>
            </a:pPr>
            <a:endParaRPr lang="ru-RU" sz="2400" dirty="0"/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Заголовок 1"/>
          <p:cNvSpPr>
            <a:spLocks noGrp="1"/>
          </p:cNvSpPr>
          <p:nvPr>
            <p:ph type="title"/>
          </p:nvPr>
        </p:nvSpPr>
        <p:spPr>
          <a:xfrm>
            <a:off x="-107950" y="188913"/>
            <a:ext cx="8783638" cy="89535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smtClean="0"/>
              <a:t>Текст обращения к населению, когда угроза воздушного нападения противника миновала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31800" y="1341438"/>
            <a:ext cx="8243888" cy="489585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200" b="1" dirty="0" smtClean="0"/>
              <a:t>                         «</a:t>
            </a:r>
            <a:r>
              <a:rPr lang="ru-RU" sz="2200" b="1" dirty="0"/>
              <a:t>Внимание! Внимание</a:t>
            </a:r>
            <a:r>
              <a:rPr lang="ru-RU" sz="2200" b="1" dirty="0" smtClean="0"/>
              <a:t>!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b="1" dirty="0" smtClean="0"/>
              <a:t>«</a:t>
            </a:r>
            <a:r>
              <a:rPr lang="ru-RU" sz="2000" b="1" dirty="0"/>
              <a:t>Отбой воздушной тревоги», «Отбой воздушной тревоги».</a:t>
            </a:r>
            <a:endParaRPr lang="ru-RU" sz="2000" dirty="0"/>
          </a:p>
          <a:p>
            <a:pPr algn="just">
              <a:defRPr/>
            </a:pPr>
            <a:r>
              <a:rPr lang="ru-RU" sz="2200" dirty="0"/>
              <a:t>Прослушайте сообщение администрации муниципального образования город Краснодар.</a:t>
            </a:r>
          </a:p>
          <a:p>
            <a:pPr algn="just">
              <a:defRPr/>
            </a:pPr>
            <a:r>
              <a:rPr lang="ru-RU" sz="2200" u="sng" dirty="0" smtClean="0"/>
              <a:t> (дата, время) </a:t>
            </a:r>
            <a:r>
              <a:rPr lang="ru-RU" sz="2200" dirty="0"/>
              <a:t>на территории муниципального образования город </a:t>
            </a:r>
            <a:r>
              <a:rPr lang="ru-RU" sz="2200" dirty="0" smtClean="0"/>
              <a:t>Краснодар угроза </a:t>
            </a:r>
            <a:r>
              <a:rPr lang="ru-RU" sz="2200" dirty="0"/>
              <a:t>воздушного нападения противника миновала.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200" b="1" dirty="0"/>
              <a:t>Вам необходимо:</a:t>
            </a:r>
          </a:p>
          <a:p>
            <a:pPr algn="just">
              <a:defRPr/>
            </a:pPr>
            <a:r>
              <a:rPr lang="ru-RU" sz="2200" dirty="0"/>
              <a:t>покинуть укрытие с разрешения обслуживающего персонала;</a:t>
            </a:r>
          </a:p>
          <a:p>
            <a:pPr algn="just">
              <a:defRPr/>
            </a:pPr>
            <a:r>
              <a:rPr lang="ru-RU" sz="2200" dirty="0"/>
              <a:t>заниматься обычной деятельностью.</a:t>
            </a:r>
          </a:p>
          <a:p>
            <a:pPr algn="just">
              <a:defRPr/>
            </a:pPr>
            <a:r>
              <a:rPr lang="ru-RU" sz="2200" dirty="0"/>
              <a:t>Вы прослушали сообщение администрации муниципального образования город Краснодар.».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200" dirty="0"/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39"/>
          <p:cNvGrpSpPr>
            <a:grpSpLocks/>
          </p:cNvGrpSpPr>
          <p:nvPr/>
        </p:nvGrpSpPr>
        <p:grpSpPr bwMode="auto">
          <a:xfrm>
            <a:off x="179388" y="-242888"/>
            <a:ext cx="9144000" cy="6858001"/>
            <a:chOff x="0" y="0"/>
            <a:chExt cx="5760" cy="4320"/>
          </a:xfrm>
        </p:grpSpPr>
        <p:grpSp>
          <p:nvGrpSpPr>
            <p:cNvPr id="125956" name="Group 3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25958" name="Group 33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25960" name="AutoShape 3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760" cy="432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92D050"/>
                </a:solidFill>
                <a:ln w="38100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graphicFrame>
              <p:nvGraphicFramePr>
                <p:cNvPr id="125961" name="Object 35"/>
                <p:cNvGraphicFramePr>
                  <a:graphicFrameLocks noChangeAspect="1"/>
                </p:cNvGraphicFramePr>
                <p:nvPr/>
              </p:nvGraphicFramePr>
              <p:xfrm>
                <a:off x="599" y="631"/>
                <a:ext cx="4536" cy="30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4" name="CorelDRAW" r:id="rId3" imgW="6905244" imgH="5530291" progId="CorelDRAW.Graphic.9">
                        <p:embed/>
                      </p:oleObj>
                    </mc:Choice>
                    <mc:Fallback>
                      <p:oleObj name="CorelDRAW" r:id="rId3" imgW="6905244" imgH="5530291" progId="CorelDRAW.Graphic.9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9" y="631"/>
                              <a:ext cx="4536" cy="3046"/>
                            </a:xfrm>
                            <a:prstGeom prst="rect">
                              <a:avLst/>
                            </a:prstGeom>
                            <a:solidFill>
                              <a:srgbClr val="33CC33"/>
                            </a:solidFill>
                            <a:ln w="7620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132" name="Text Box 36"/>
              <p:cNvSpPr txBox="1">
                <a:spLocks noChangeArrowheads="1"/>
              </p:cNvSpPr>
              <p:nvPr/>
            </p:nvSpPr>
            <p:spPr bwMode="auto">
              <a:xfrm>
                <a:off x="535" y="771"/>
                <a:ext cx="4491" cy="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3400" b="1" i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1" hangingPunct="1">
                  <a:defRPr/>
                </a:pPr>
                <a:endParaRPr lang="en-US" altLang="ru-RU" sz="3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1" hangingPunct="1">
                  <a:defRPr/>
                </a:pPr>
                <a:endParaRPr lang="ru-RU" altLang="ru-RU" sz="3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25957" name="Text Box 38"/>
            <p:cNvSpPr txBox="1">
              <a:spLocks noChangeArrowheads="1"/>
            </p:cNvSpPr>
            <p:nvPr/>
          </p:nvSpPr>
          <p:spPr bwMode="auto">
            <a:xfrm>
              <a:off x="3696" y="3385"/>
              <a:ext cx="1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2000" b="1" i="1" u="sng"/>
            </a:p>
          </p:txBody>
        </p:sp>
      </p:grpSp>
      <p:sp>
        <p:nvSpPr>
          <p:cNvPr id="125955" name="Прямоугольник 1"/>
          <p:cNvSpPr>
            <a:spLocks noChangeArrowheads="1"/>
          </p:cNvSpPr>
          <p:nvPr/>
        </p:nvSpPr>
        <p:spPr bwMode="auto">
          <a:xfrm>
            <a:off x="1130300" y="1212850"/>
            <a:ext cx="71294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Инструктаж по ГО и ЧС  </a:t>
            </a: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</a:p>
          <a:p>
            <a:pPr algn="ctr"/>
            <a:endParaRPr lang="ru-RU" alt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предусматривает подготовку работающего населения в области гражданской обороны, защиты от чрезвычайных ситуаций природного и техногенного характера, осуществляемая работодателем с учетом особенностей деятельности и местонахождения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7292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9144000" cy="4464050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В результате стихийных бедствий, техногенных аварий и катастроф, террористических актах и других условиях, может возникнуть необходимость 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ЭВАКУАЦИИ НАСЕЛЕНИЯ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i="1" smtClean="0"/>
              <a:t>  </a:t>
            </a: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endParaRPr lang="ru-RU" altLang="ru-RU" sz="1300" i="1" smtClean="0"/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altLang="ru-RU" i="1" smtClean="0"/>
              <a:t>     </a:t>
            </a:r>
            <a:r>
              <a:rPr lang="ru-RU" altLang="ru-RU" b="1" i="1" smtClean="0">
                <a:solidFill>
                  <a:srgbClr val="FF0000"/>
                </a:solidFill>
              </a:rPr>
              <a:t>Эвакуация</a:t>
            </a:r>
            <a:r>
              <a:rPr lang="ru-RU" altLang="ru-RU" b="1" i="1" smtClean="0"/>
              <a:t> – это физическое «удаление» людей (материальных средств) из мест бедствия и комплекс мероприятий медицинской помощи, размещения, обеспечения продовольствием и предметами первой необходимости.</a:t>
            </a: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endParaRPr lang="ru-RU" altLang="ru-RU" sz="2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Например, землетрясение в Армении 7 декабря 1988 года. </a:t>
            </a: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	Из гг. Ленинакан, Кировакан, Спитак, Степанаван, из других разрушенных населённых пунктов было эвакуировано более 110 тыс. детей, женщин, стариков.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974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625"/>
            <a:ext cx="24177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488"/>
            <a:ext cx="236378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700"/>
            <a:ext cx="2708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2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539750" y="1773238"/>
            <a:ext cx="7848600" cy="37544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характером и масштабом</a:t>
            </a:r>
            <a:r>
              <a:rPr lang="ru-RU" altLang="ru-RU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источника ЧС (землетрясение, снежная лавина, сель, наводнение и т.п.);</a:t>
            </a:r>
          </a:p>
          <a:p>
            <a:pPr algn="just"/>
            <a:r>
              <a:rPr lang="ru-RU" alt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временными факторами </a:t>
            </a:r>
            <a:r>
              <a:rPr lang="ru-RU" alt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источника ЧС (место, время и сроки проведения эвакомероприятий);</a:t>
            </a:r>
          </a:p>
          <a:p>
            <a:pPr algn="just"/>
            <a:r>
              <a:rPr lang="ru-RU" alt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alt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численностью </a:t>
            </a:r>
            <a:r>
              <a:rPr lang="ru-RU" alt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вывозимого </a:t>
            </a:r>
            <a:r>
              <a:rPr lang="ru-RU" alt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alt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выводимого населения или работников организации и объемом вывозимых материальных средств.</a:t>
            </a:r>
          </a:p>
        </p:txBody>
      </p:sp>
      <p:sp>
        <p:nvSpPr>
          <p:cNvPr id="160771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7921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/>
            <a:r>
              <a:rPr lang="ru-RU" altLang="ru-RU" sz="2600" b="1">
                <a:latin typeface="Times New Roman" pitchFamily="18" charset="0"/>
                <a:cs typeface="Times New Roman" pitchFamily="18" charset="0"/>
              </a:rPr>
              <a:t>Особенности эвакуации при ЧС  определяются :</a:t>
            </a:r>
          </a:p>
        </p:txBody>
      </p:sp>
    </p:spTree>
    <p:extLst>
      <p:ext uri="{BB962C8B-B14F-4D97-AF65-F5344CB8AC3E}">
        <p14:creationId xmlns:p14="http://schemas.microsoft.com/office/powerpoint/2010/main" val="42822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21064"/>
            <a:ext cx="9052970" cy="14401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</a:t>
            </a:r>
            <a:r>
              <a:rPr lang="ru-RU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Масштабы эвакуации:</a:t>
            </a:r>
          </a:p>
          <a:p>
            <a:pPr algn="just">
              <a:defRPr/>
            </a:pPr>
            <a:r>
              <a:rPr lang="ru-RU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локальная, местная и региональная.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700808"/>
            <a:ext cx="7992888" cy="424847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6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lang="ru-RU" sz="28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 эвакуация 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</a:t>
            </a:r>
            <a:r>
              <a:rPr lang="ru-RU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проводится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если зона поражающих факторов ЧС не выходит за пределы территории организации, а численность эвакуируемых не превышает штатной численности работников организации и находящихся на территории посетителей.</a:t>
            </a:r>
          </a:p>
        </p:txBody>
      </p:sp>
    </p:spTree>
    <p:extLst>
      <p:ext uri="{BB962C8B-B14F-4D97-AF65-F5344CB8AC3E}">
        <p14:creationId xmlns:p14="http://schemas.microsoft.com/office/powerpoint/2010/main" val="13609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1988840"/>
            <a:ext cx="7920880" cy="338437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ru-RU" sz="28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эвакуация</a:t>
            </a:r>
          </a:p>
          <a:p>
            <a:pPr>
              <a:defRPr/>
            </a:pPr>
            <a:r>
              <a:rPr lang="ru-RU" sz="28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и проводится </a:t>
            </a:r>
            <a:r>
              <a:rPr lang="ru-RU" sz="28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муниципального образования</a:t>
            </a:r>
            <a:r>
              <a:rPr lang="ru-RU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зона поражающих факторов чрезвычайной ситуации захватывает территорию одного и более внутригородских округов </a:t>
            </a:r>
            <a:r>
              <a:rPr lang="ru-RU" sz="28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г.Краснодара</a:t>
            </a:r>
            <a:r>
              <a:rPr lang="ru-RU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9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1412776"/>
            <a:ext cx="7848872" cy="4752528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ru-RU" sz="3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эвакуация</a:t>
            </a:r>
          </a:p>
          <a:p>
            <a:pPr algn="just">
              <a:defRPr/>
            </a:pPr>
            <a:r>
              <a:rPr lang="ru-RU" sz="3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администрацией субъекта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(Краснодарского края)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распространения поражающих факторов ЧС на территории более одного муниципального района или городского округа.</a:t>
            </a:r>
          </a:p>
        </p:txBody>
      </p:sp>
    </p:spTree>
    <p:extLst>
      <p:ext uri="{BB962C8B-B14F-4D97-AF65-F5344CB8AC3E}">
        <p14:creationId xmlns:p14="http://schemas.microsoft.com/office/powerpoint/2010/main" val="32719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642350" cy="154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68 ст. 19.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Обязанности граждан Российской Федерации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области защиты населения и территорий от чрезвычайных ситуаций</a:t>
            </a:r>
          </a:p>
          <a:p>
            <a:pPr algn="just"/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Граждане Российской Федерации </a:t>
            </a:r>
            <a:r>
              <a:rPr lang="ru-RU" altLang="ru-RU" sz="3200" b="1" u="sng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обязаны: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9635" name="Прямоугольник 2"/>
          <p:cNvSpPr>
            <a:spLocks noChangeArrowheads="1"/>
          </p:cNvSpPr>
          <p:nvPr/>
        </p:nvSpPr>
        <p:spPr bwMode="auto">
          <a:xfrm>
            <a:off x="1042988" y="2420938"/>
            <a:ext cx="7705725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эвакуироваться с территории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которой существует угроза возникновения ЧС, или  при получении информации о проведении эвакуационных мероприятий.</a:t>
            </a: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endParaRPr lang="ru-RU" alt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(абзац введен Федеральным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законом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30.12.2021 N 459-ФЗ)</a:t>
            </a:r>
          </a:p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60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514" y="1412776"/>
            <a:ext cx="8478942" cy="49685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тветственность за нарушение законодательства </a:t>
            </a:r>
          </a:p>
          <a:p>
            <a:pPr algn="just"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области ГО и защиты от ЧС (ч. 2 ст. 20.7 КоАП РФ, ст. 237 УК РФ).</a:t>
            </a:r>
          </a:p>
          <a:p>
            <a:pPr algn="just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20.6.1.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Невыполнение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поведения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чрезвычайной ситуации или угрозе ее возникновения</a:t>
            </a:r>
          </a:p>
          <a:p>
            <a:pPr algn="just">
              <a:buFontTx/>
              <a:buAutoNum type="arabicPeriod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Невыполнение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поведения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введении режима повышенной готовности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территории, на которой существует угроза возникновения чрезвычайной ситуации, или в зоне ЧС -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 - предупреждение или наложение административного штрафа: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граждан в размере от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тысячи до тридцати тысяч руб.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должностных лиц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 тысяч до пятидесяти тысяч руб.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 лиц, осуществляющих предпринимательскую деятельность без образования юридического лица, -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тридцати тысяч до пятидесяти тысяч руб.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юридических лиц - от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 тысяч до трехсот тысяч руб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88640"/>
            <a:ext cx="7776864" cy="10527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Кодекс Российской Федерации об административных правонарушениях от 30 декабря 2001 г. N 195-ФЗ (КоАП РФ)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8604250" cy="1150937"/>
          </a:xfrm>
          <a:solidFill>
            <a:srgbClr val="CCFF33"/>
          </a:solidFill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chemeClr val="tx1"/>
                </a:solidFill>
              </a:rPr>
              <a:t> </a:t>
            </a:r>
            <a:r>
              <a:rPr lang="ru-RU" altLang="ru-RU" sz="4000" b="1" smtClean="0">
                <a:solidFill>
                  <a:schemeClr val="tx1"/>
                </a:solidFill>
              </a:rPr>
              <a:t>Действия при ЧС</a:t>
            </a:r>
          </a:p>
        </p:txBody>
      </p:sp>
      <p:sp>
        <p:nvSpPr>
          <p:cNvPr id="168963" name="Text Box 5"/>
          <p:cNvSpPr txBox="1">
            <a:spLocks noChangeArrowheads="1"/>
          </p:cNvSpPr>
          <p:nvPr/>
        </p:nvSpPr>
        <p:spPr bwMode="auto">
          <a:xfrm>
            <a:off x="611188" y="1430338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i="1"/>
              <a:t>При землетрясении </a:t>
            </a:r>
          </a:p>
        </p:txBody>
      </p:sp>
      <p:sp>
        <p:nvSpPr>
          <p:cNvPr id="168964" name="Text Box 6"/>
          <p:cNvSpPr txBox="1">
            <a:spLocks noChangeArrowheads="1"/>
          </p:cNvSpPr>
          <p:nvPr/>
        </p:nvSpPr>
        <p:spPr bwMode="auto">
          <a:xfrm>
            <a:off x="611188" y="2220913"/>
            <a:ext cx="7848600" cy="4000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3000"/>
              <a:t>	</a:t>
            </a:r>
            <a:r>
              <a:rPr lang="ru-RU" altLang="ru-RU" sz="2800"/>
              <a:t>При первых толчках, не поддавайтесь панике, у Вас есть 15-20 секунд. </a:t>
            </a:r>
          </a:p>
          <a:p>
            <a:pPr algn="just"/>
            <a:r>
              <a:rPr lang="ru-RU" altLang="ru-RU" sz="2800"/>
              <a:t>	Быстро выйдете из здания на открытое место, взяв документы, деньги и предметы первой необходимости. 	</a:t>
            </a:r>
          </a:p>
          <a:p>
            <a:pPr algn="just"/>
            <a:r>
              <a:rPr lang="ru-RU" altLang="ru-RU" sz="2800"/>
              <a:t>Или становитесь у внутренней стены здания. В углу, в стенном проеме, у несущей опоры. </a:t>
            </a:r>
          </a:p>
          <a:p>
            <a:pPr algn="just"/>
            <a:r>
              <a:rPr lang="ru-RU" altLang="ru-RU" sz="2800"/>
              <a:t>После прекращения толчков покиньте помещение. Не пользуйтесь лифтом. </a:t>
            </a:r>
          </a:p>
        </p:txBody>
      </p:sp>
    </p:spTree>
    <p:extLst>
      <p:ext uri="{BB962C8B-B14F-4D97-AF65-F5344CB8AC3E}">
        <p14:creationId xmlns:p14="http://schemas.microsoft.com/office/powerpoint/2010/main" val="1216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8604250" cy="1150937"/>
          </a:xfrm>
          <a:solidFill>
            <a:srgbClr val="CCFF33"/>
          </a:solidFill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chemeClr val="tx1"/>
                </a:solidFill>
              </a:rPr>
              <a:t> </a:t>
            </a:r>
            <a:r>
              <a:rPr lang="ru-RU" altLang="ru-RU" sz="4000" b="1" smtClean="0">
                <a:solidFill>
                  <a:schemeClr val="tx1"/>
                </a:solidFill>
              </a:rPr>
              <a:t>Действия при ЧС</a:t>
            </a:r>
          </a:p>
        </p:txBody>
      </p:sp>
      <p:sp>
        <p:nvSpPr>
          <p:cNvPr id="171011" name="Text Box 5"/>
          <p:cNvSpPr txBox="1">
            <a:spLocks noChangeArrowheads="1"/>
          </p:cNvSpPr>
          <p:nvPr/>
        </p:nvSpPr>
        <p:spPr bwMode="auto">
          <a:xfrm>
            <a:off x="485775" y="137795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i="1"/>
              <a:t>Во время урагана, бури, смерча</a:t>
            </a:r>
          </a:p>
        </p:txBody>
      </p:sp>
      <p:sp>
        <p:nvSpPr>
          <p:cNvPr id="171012" name="Text Box 6"/>
          <p:cNvSpPr txBox="1">
            <a:spLocks noChangeArrowheads="1"/>
          </p:cNvSpPr>
          <p:nvPr/>
        </p:nvSpPr>
        <p:spPr bwMode="auto">
          <a:xfrm>
            <a:off x="755650" y="2205038"/>
            <a:ext cx="7777163" cy="3508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3000"/>
              <a:t>	</a:t>
            </a:r>
            <a:r>
              <a:rPr lang="ru-RU" altLang="ru-RU" sz="2400"/>
              <a:t>Находясь в здании, отойдите от окна и займите место в коридоре, в ванной или туалете. </a:t>
            </a:r>
          </a:p>
          <a:p>
            <a:pPr algn="just"/>
            <a:r>
              <a:rPr lang="ru-RU" altLang="ru-RU" sz="2400"/>
              <a:t>Отключите электроэнергию.</a:t>
            </a:r>
          </a:p>
          <a:p>
            <a:pPr algn="just"/>
            <a:r>
              <a:rPr lang="ru-RU" altLang="ru-RU" sz="2400"/>
              <a:t>	На улице держитесь дальше от легких построек, линий электропередачи, вышек, деревьев и водоемов. </a:t>
            </a:r>
          </a:p>
          <a:p>
            <a:pPr algn="just"/>
            <a:r>
              <a:rPr lang="ru-RU" altLang="ru-RU" sz="2400"/>
              <a:t>	Старайтесь укрыться в каменных зданиях, подвалах и других заглубленных помещениях. </a:t>
            </a:r>
          </a:p>
          <a:p>
            <a:pPr algn="just"/>
            <a:r>
              <a:rPr lang="ru-RU" altLang="ru-RU" sz="2400"/>
              <a:t>	Не заходите в поврежденные и ветхие здания.</a:t>
            </a: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40882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8748713" cy="1465263"/>
          </a:xfrm>
          <a:solidFill>
            <a:srgbClr val="CCFF33"/>
          </a:solidFill>
        </p:spPr>
        <p:txBody>
          <a:bodyPr/>
          <a:lstStyle/>
          <a:p>
            <a:pPr algn="ctr" eaLnBrk="1" hangingPunct="1"/>
            <a:r>
              <a:rPr lang="ru-RU" altLang="ru-RU" sz="3600" b="1" smtClean="0">
                <a:solidFill>
                  <a:srgbClr val="FF0000"/>
                </a:solidFill>
              </a:rPr>
              <a:t>ПРАВИЛА ОКАЗАНИЯ ПЕРВОЙ ПОМОЩИ</a:t>
            </a:r>
            <a:endParaRPr lang="ru-RU" altLang="ru-RU" sz="800" b="1" smtClean="0">
              <a:solidFill>
                <a:schemeClr val="tx1"/>
              </a:solidFill>
            </a:endParaRPr>
          </a:p>
        </p:txBody>
      </p:sp>
      <p:sp>
        <p:nvSpPr>
          <p:cNvPr id="173059" name="Text Box 5"/>
          <p:cNvSpPr txBox="1">
            <a:spLocks noChangeArrowheads="1"/>
          </p:cNvSpPr>
          <p:nvPr/>
        </p:nvSpPr>
        <p:spPr bwMode="auto">
          <a:xfrm>
            <a:off x="487363" y="1341438"/>
            <a:ext cx="8064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i="1"/>
              <a:t>Остановка кровотечения</a:t>
            </a:r>
          </a:p>
        </p:txBody>
      </p:sp>
      <p:sp>
        <p:nvSpPr>
          <p:cNvPr id="173060" name="Text Box 6"/>
          <p:cNvSpPr txBox="1">
            <a:spLocks noChangeArrowheads="1"/>
          </p:cNvSpPr>
          <p:nvPr/>
        </p:nvSpPr>
        <p:spPr bwMode="auto">
          <a:xfrm>
            <a:off x="631825" y="2133600"/>
            <a:ext cx="7775575" cy="3416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1800"/>
              <a:t>	</a:t>
            </a:r>
            <a:r>
              <a:rPr lang="ru-RU" altLang="ru-RU" sz="2400"/>
              <a:t>Осуществляется путем наложения давящей повязки, пальцевое прижатие, наложение жгута.</a:t>
            </a:r>
          </a:p>
          <a:p>
            <a:pPr algn="just"/>
            <a:r>
              <a:rPr lang="ru-RU" altLang="ru-RU" sz="2400"/>
              <a:t>	Жгут накладывается не более чем на 1,5 - 2 часа, а в холодное время года - на 1 час.</a:t>
            </a:r>
          </a:p>
          <a:p>
            <a:pPr algn="just"/>
            <a:r>
              <a:rPr lang="ru-RU" altLang="ru-RU" sz="2400"/>
              <a:t>	При крайней необходимости более продолжительного пребывания жгута на конечности его ослабляют на 5 - 10 минут (до восстановления кровоснабжения конечности), производя при этом пальцевое прижатие поврежденного сосуда.</a:t>
            </a:r>
          </a:p>
        </p:txBody>
      </p:sp>
    </p:spTree>
    <p:extLst>
      <p:ext uri="{BB962C8B-B14F-4D97-AF65-F5344CB8AC3E}">
        <p14:creationId xmlns:p14="http://schemas.microsoft.com/office/powerpoint/2010/main" val="20368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3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26981" name="Group 3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26983" name="Group 33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26985" name="AutoShape 3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760" cy="432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92D050"/>
                </a:solidFill>
                <a:ln w="38100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ru-RU" altLang="ru-RU"/>
                </a:p>
              </p:txBody>
            </p:sp>
            <p:graphicFrame>
              <p:nvGraphicFramePr>
                <p:cNvPr id="126986" name="Object 35"/>
                <p:cNvGraphicFramePr>
                  <a:graphicFrameLocks noChangeAspect="1"/>
                </p:cNvGraphicFramePr>
                <p:nvPr/>
              </p:nvGraphicFramePr>
              <p:xfrm>
                <a:off x="599" y="631"/>
                <a:ext cx="4536" cy="30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098" name="CorelDRAW" r:id="rId3" imgW="6905244" imgH="5530291" progId="CorelDRAW.Graphic.9">
                        <p:embed/>
                      </p:oleObj>
                    </mc:Choice>
                    <mc:Fallback>
                      <p:oleObj name="CorelDRAW" r:id="rId3" imgW="6905244" imgH="5530291" progId="CorelDRAW.Graphic.9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9" y="631"/>
                              <a:ext cx="4536" cy="3046"/>
                            </a:xfrm>
                            <a:prstGeom prst="rect">
                              <a:avLst/>
                            </a:prstGeom>
                            <a:solidFill>
                              <a:srgbClr val="33CC33"/>
                            </a:solidFill>
                            <a:ln w="7620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132" name="Text Box 36"/>
              <p:cNvSpPr txBox="1">
                <a:spLocks noChangeArrowheads="1"/>
              </p:cNvSpPr>
              <p:nvPr/>
            </p:nvSpPr>
            <p:spPr bwMode="auto">
              <a:xfrm>
                <a:off x="535" y="771"/>
                <a:ext cx="4491" cy="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3400" b="1" i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1" hangingPunct="1">
                  <a:defRPr/>
                </a:pPr>
                <a:endParaRPr lang="en-US" altLang="ru-RU" sz="3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1" hangingPunct="1">
                  <a:defRPr/>
                </a:pPr>
                <a:endParaRPr lang="ru-RU" altLang="ru-RU" sz="3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26982" name="Text Box 38"/>
            <p:cNvSpPr txBox="1">
              <a:spLocks noChangeArrowheads="1"/>
            </p:cNvSpPr>
            <p:nvPr/>
          </p:nvSpPr>
          <p:spPr bwMode="auto">
            <a:xfrm>
              <a:off x="3696" y="3385"/>
              <a:ext cx="1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2000" b="1" i="1" u="sng"/>
            </a:p>
          </p:txBody>
        </p:sp>
      </p:grpSp>
      <p:sp>
        <p:nvSpPr>
          <p:cNvPr id="126979" name="Прямоугольник 1"/>
          <p:cNvSpPr>
            <a:spLocks noChangeArrowheads="1"/>
          </p:cNvSpPr>
          <p:nvPr/>
        </p:nvSpPr>
        <p:spPr bwMode="auto">
          <a:xfrm>
            <a:off x="1130300" y="1212850"/>
            <a:ext cx="7129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100" y="923925"/>
            <a:ext cx="7035800" cy="5140325"/>
          </a:xfrm>
          <a:prstGeom prst="rect">
            <a:avLst/>
          </a:prstGeom>
        </p:spPr>
        <p:txBody>
          <a:bodyPr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100"/>
              </a:spcBef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по ГО и ЧС проходят:</a:t>
            </a:r>
          </a:p>
          <a:p>
            <a:pPr algn="just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инструктаж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лица вновь принятые на работу и командированные в организацию на срок более 30 календарных дней.</a:t>
            </a:r>
          </a:p>
          <a:p>
            <a:pPr algn="just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инструктаж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работники организации, не подлежащие обучению по специальным программам.</a:t>
            </a:r>
          </a:p>
          <a:p>
            <a:pPr algn="just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 действий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совершении вооруженного нападения,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заложников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обнаружении взрывного устройства. </a:t>
            </a:r>
          </a:p>
          <a:p>
            <a:pPr algn="just">
              <a:defRPr/>
            </a:pPr>
            <a:r>
              <a:rPr lang="ru-RU" alt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последующем, работники самостоятельно изучают вопросы ГО, защиты от ЧС и действия антитеррористической направленности.</a:t>
            </a:r>
          </a:p>
          <a:p>
            <a:pPr algn="just">
              <a:defRPr/>
            </a:pPr>
            <a:endParaRPr lang="ru-RU" alt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8748713" cy="1465263"/>
          </a:xfrm>
          <a:solidFill>
            <a:srgbClr val="CCFF33"/>
          </a:solidFill>
        </p:spPr>
        <p:txBody>
          <a:bodyPr/>
          <a:lstStyle/>
          <a:p>
            <a:pPr algn="ctr" eaLnBrk="1" hangingPunct="1"/>
            <a:r>
              <a:rPr lang="ru-RU" altLang="ru-RU" sz="3600" b="1" smtClean="0">
                <a:solidFill>
                  <a:srgbClr val="FF0000"/>
                </a:solidFill>
              </a:rPr>
              <a:t>ПРАВИЛА ОКАЗАНИЯ ПЕРВОЙ ПОМОЩИ</a:t>
            </a:r>
            <a:endParaRPr lang="ru-RU" altLang="ru-RU" sz="800" b="1" smtClean="0">
              <a:solidFill>
                <a:schemeClr val="tx1"/>
              </a:solidFill>
            </a:endParaRPr>
          </a:p>
        </p:txBody>
      </p:sp>
      <p:sp>
        <p:nvSpPr>
          <p:cNvPr id="175107" name="Text Box 5"/>
          <p:cNvSpPr txBox="1">
            <a:spLocks noChangeArrowheads="1"/>
          </p:cNvSpPr>
          <p:nvPr/>
        </p:nvSpPr>
        <p:spPr bwMode="auto">
          <a:xfrm>
            <a:off x="487363" y="1341438"/>
            <a:ext cx="8064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i="1"/>
              <a:t>При обмороке:</a:t>
            </a:r>
          </a:p>
        </p:txBody>
      </p:sp>
      <p:sp>
        <p:nvSpPr>
          <p:cNvPr id="175108" name="Text Box 6"/>
          <p:cNvSpPr txBox="1">
            <a:spLocks noChangeArrowheads="1"/>
          </p:cNvSpPr>
          <p:nvPr/>
        </p:nvSpPr>
        <p:spPr bwMode="auto">
          <a:xfrm>
            <a:off x="284163" y="1927225"/>
            <a:ext cx="8470900" cy="43703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1800"/>
              <a:t>- </a:t>
            </a:r>
            <a:r>
              <a:rPr lang="ru-RU" altLang="ru-RU" sz="2800"/>
              <a:t>уложить пострадавшего на спину, чтобы ноги были приподняты;</a:t>
            </a:r>
          </a:p>
          <a:p>
            <a:pPr algn="just"/>
            <a:r>
              <a:rPr lang="ru-RU" altLang="ru-RU" sz="2800"/>
              <a:t>- освободить шею и грудь от стесняющей одежды;</a:t>
            </a:r>
          </a:p>
          <a:p>
            <a:pPr algn="just"/>
            <a:r>
              <a:rPr lang="ru-RU" altLang="ru-RU" sz="2800"/>
              <a:t>- тепло укрыть;</a:t>
            </a:r>
          </a:p>
          <a:p>
            <a:pPr algn="just"/>
            <a:r>
              <a:rPr lang="ru-RU" altLang="ru-RU" sz="2800"/>
              <a:t>- использовать нашатырный спирт;</a:t>
            </a:r>
          </a:p>
          <a:p>
            <a:pPr algn="just"/>
            <a:r>
              <a:rPr lang="ru-RU" altLang="ru-RU" sz="2800"/>
              <a:t>- лицо обрызгать холодной водой;</a:t>
            </a:r>
          </a:p>
          <a:p>
            <a:pPr algn="just"/>
            <a:r>
              <a:rPr lang="ru-RU" altLang="ru-RU" sz="2800"/>
              <a:t>- при затянувшемся обмороке сделать искус- твенное дыхание;</a:t>
            </a:r>
          </a:p>
          <a:p>
            <a:pPr algn="just"/>
            <a:r>
              <a:rPr lang="ru-RU" altLang="ru-RU" sz="2600"/>
              <a:t>- после прихода в сознание дать горячее питье.</a:t>
            </a:r>
          </a:p>
        </p:txBody>
      </p:sp>
    </p:spTree>
    <p:extLst>
      <p:ext uri="{BB962C8B-B14F-4D97-AF65-F5344CB8AC3E}">
        <p14:creationId xmlns:p14="http://schemas.microsoft.com/office/powerpoint/2010/main" val="31150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8748713" cy="1465263"/>
          </a:xfrm>
          <a:solidFill>
            <a:srgbClr val="CCFF33"/>
          </a:solidFill>
        </p:spPr>
        <p:txBody>
          <a:bodyPr/>
          <a:lstStyle/>
          <a:p>
            <a:pPr algn="ctr" eaLnBrk="1" hangingPunct="1"/>
            <a:r>
              <a:rPr lang="ru-RU" altLang="ru-RU" sz="3600" b="1" smtClean="0">
                <a:solidFill>
                  <a:srgbClr val="FF0000"/>
                </a:solidFill>
              </a:rPr>
              <a:t>ПРАВИЛА ОКАЗАНИЯ ПЕРВОЙ ПОМОЩИ</a:t>
            </a:r>
            <a:endParaRPr lang="ru-RU" altLang="ru-RU" sz="800" b="1" smtClean="0">
              <a:solidFill>
                <a:schemeClr val="tx1"/>
              </a:solidFill>
            </a:endParaRPr>
          </a:p>
        </p:txBody>
      </p:sp>
      <p:sp>
        <p:nvSpPr>
          <p:cNvPr id="177155" name="Text Box 5"/>
          <p:cNvSpPr txBox="1">
            <a:spLocks noChangeArrowheads="1"/>
          </p:cNvSpPr>
          <p:nvPr/>
        </p:nvSpPr>
        <p:spPr bwMode="auto">
          <a:xfrm>
            <a:off x="827088" y="136525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i="1"/>
              <a:t>Искусственное дыхание:</a:t>
            </a:r>
          </a:p>
        </p:txBody>
      </p:sp>
      <p:sp>
        <p:nvSpPr>
          <p:cNvPr id="177156" name="Text Box 6"/>
          <p:cNvSpPr txBox="1">
            <a:spLocks noChangeArrowheads="1"/>
          </p:cNvSpPr>
          <p:nvPr/>
        </p:nvSpPr>
        <p:spPr bwMode="auto">
          <a:xfrm>
            <a:off x="322263" y="1949450"/>
            <a:ext cx="8426450" cy="47085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2000"/>
              <a:t>- пострадавшего положить на горизонтальную поверхность;</a:t>
            </a:r>
          </a:p>
          <a:p>
            <a:pPr algn="just"/>
            <a:r>
              <a:rPr lang="ru-RU" altLang="ru-RU" sz="2000"/>
              <a:t>- очистить рот и глотку пострадавшего от слюны, слизи, земли и других посторонних предметов, если челюсти плотно сжаты - раздвинуть их;</a:t>
            </a:r>
          </a:p>
          <a:p>
            <a:pPr algn="just"/>
            <a:r>
              <a:rPr lang="ru-RU" altLang="ru-RU" sz="2000"/>
              <a:t>- запрокинуть голову пострадавшего назад, положив одну руку на лоб, а другую на затылок;</a:t>
            </a:r>
          </a:p>
          <a:p>
            <a:pPr algn="just">
              <a:buFontTx/>
              <a:buChar char="-"/>
            </a:pPr>
            <a:r>
              <a:rPr lang="ru-RU" altLang="ru-RU" sz="2000"/>
              <a:t> сделать глубокий вдох, нагнувшись к пострадавшему, герметизировать губами область его рта и сделать выдох. Выдох должен длиться около 1 секунды и способствовать подъему грудной клетки пострадавшего. При этом ноздри пострадавшего должны быть зажаты, а рот накрыт марлей или носовым платком из соображений гигиены;</a:t>
            </a:r>
          </a:p>
          <a:p>
            <a:pPr algn="just"/>
            <a:r>
              <a:rPr lang="ru-RU" altLang="ru-RU" sz="2000"/>
              <a:t>- частота искусственного дыхания 16-18 раз в минуту;</a:t>
            </a:r>
          </a:p>
          <a:p>
            <a:pPr algn="just"/>
            <a:r>
              <a:rPr lang="ru-RU" altLang="ru-RU" sz="2000"/>
              <a:t>- периодически освобождать желудок пострадавшего от воздуха, надавливая на подложечную область.</a:t>
            </a:r>
          </a:p>
        </p:txBody>
      </p:sp>
    </p:spTree>
    <p:extLst>
      <p:ext uri="{BB962C8B-B14F-4D97-AF65-F5344CB8AC3E}">
        <p14:creationId xmlns:p14="http://schemas.microsoft.com/office/powerpoint/2010/main" val="3145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8748713" cy="1465263"/>
          </a:xfrm>
          <a:solidFill>
            <a:srgbClr val="CCFF33"/>
          </a:solidFill>
        </p:spPr>
        <p:txBody>
          <a:bodyPr/>
          <a:lstStyle/>
          <a:p>
            <a:pPr algn="ctr" eaLnBrk="1" hangingPunct="1"/>
            <a:r>
              <a:rPr lang="ru-RU" altLang="ru-RU" sz="3600" b="1" smtClean="0">
                <a:solidFill>
                  <a:srgbClr val="FF0000"/>
                </a:solidFill>
              </a:rPr>
              <a:t>ПРАВИЛА ОКАЗАНИЯ ПЕРВОЙ ПОМОЩИ</a:t>
            </a:r>
            <a:endParaRPr lang="ru-RU" altLang="ru-RU" sz="800" b="1" smtClean="0">
              <a:solidFill>
                <a:schemeClr val="tx1"/>
              </a:solidFill>
            </a:endParaRPr>
          </a:p>
        </p:txBody>
      </p:sp>
      <p:sp>
        <p:nvSpPr>
          <p:cNvPr id="179203" name="Text Box 5"/>
          <p:cNvSpPr txBox="1">
            <a:spLocks noChangeArrowheads="1"/>
          </p:cNvSpPr>
          <p:nvPr/>
        </p:nvSpPr>
        <p:spPr bwMode="auto">
          <a:xfrm>
            <a:off x="395288" y="1365250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i="1"/>
              <a:t>Массаж сердца:</a:t>
            </a:r>
          </a:p>
        </p:txBody>
      </p:sp>
      <p:sp>
        <p:nvSpPr>
          <p:cNvPr id="179204" name="Text Box 6"/>
          <p:cNvSpPr txBox="1">
            <a:spLocks noChangeArrowheads="1"/>
          </p:cNvSpPr>
          <p:nvPr/>
        </p:nvSpPr>
        <p:spPr bwMode="auto">
          <a:xfrm>
            <a:off x="468313" y="1927225"/>
            <a:ext cx="7991475" cy="4524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1800"/>
              <a:t>	</a:t>
            </a:r>
            <a:r>
              <a:rPr lang="ru-RU" altLang="ru-RU" sz="2400"/>
              <a:t>При проведении массажа сердца у взрослого необходимо значительное усилие не только рук, но и всего корпуса.</a:t>
            </a:r>
          </a:p>
          <a:p>
            <a:pPr algn="just"/>
            <a:r>
              <a:rPr lang="ru-RU" altLang="ru-RU" sz="2400"/>
              <a:t>	У детей массаж производят одной рукой, а у грудных и новорожденных - кончиками указательного и среднего пальцев с частотой 100-110 толчков/мин.</a:t>
            </a:r>
          </a:p>
          <a:p>
            <a:pPr algn="just"/>
            <a:r>
              <a:rPr lang="ru-RU" altLang="ru-RU" sz="2400"/>
              <a:t>		Их удобнее проводить вдвоем. При этом первый делает одно вдувание воздуха в легкие, затем второй производит надавливания на грудную клетку.</a:t>
            </a:r>
          </a:p>
          <a:p>
            <a:pPr algn="just"/>
            <a:r>
              <a:rPr lang="ru-RU" altLang="ru-RU" sz="2400"/>
              <a:t>	Надавливания производить в виде толчков, не менее 60 в 1 минуту</a:t>
            </a:r>
            <a:r>
              <a:rPr lang="ru-RU" altLang="ru-RU" sz="1800"/>
              <a:t>.</a:t>
            </a:r>
          </a:p>
          <a:p>
            <a:pPr algn="just"/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27095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2"/>
          <p:cNvGrpSpPr>
            <a:grpSpLocks/>
          </p:cNvGrpSpPr>
          <p:nvPr/>
        </p:nvGrpSpPr>
        <p:grpSpPr bwMode="auto">
          <a:xfrm>
            <a:off x="0" y="115888"/>
            <a:ext cx="8788400" cy="6858000"/>
            <a:chOff x="0" y="119"/>
            <a:chExt cx="5647" cy="4201"/>
          </a:xfrm>
        </p:grpSpPr>
        <p:grpSp>
          <p:nvGrpSpPr>
            <p:cNvPr id="210947" name="Group 3"/>
            <p:cNvGrpSpPr>
              <a:grpSpLocks/>
            </p:cNvGrpSpPr>
            <p:nvPr/>
          </p:nvGrpSpPr>
          <p:grpSpPr bwMode="auto">
            <a:xfrm>
              <a:off x="0" y="119"/>
              <a:ext cx="5647" cy="4201"/>
              <a:chOff x="65" y="65"/>
              <a:chExt cx="5647" cy="4201"/>
            </a:xfrm>
          </p:grpSpPr>
          <p:graphicFrame>
            <p:nvGraphicFramePr>
              <p:cNvPr id="210949" name="Object 4"/>
              <p:cNvGraphicFramePr>
                <a:graphicFrameLocks noChangeAspect="1"/>
              </p:cNvGraphicFramePr>
              <p:nvPr/>
            </p:nvGraphicFramePr>
            <p:xfrm>
              <a:off x="87" y="76"/>
              <a:ext cx="5602" cy="4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2" name="CorelDRAW" r:id="rId4" imgW="6905244" imgH="5530291" progId="CorelDRAW.Graphic.9">
                      <p:embed/>
                    </p:oleObj>
                  </mc:Choice>
                  <mc:Fallback>
                    <p:oleObj name="CorelDRAW" r:id="rId4" imgW="6905244" imgH="5530291" progId="CorelDRAW.Graphic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" y="76"/>
                            <a:ext cx="5602" cy="4190"/>
                          </a:xfrm>
                          <a:prstGeom prst="rect">
                            <a:avLst/>
                          </a:prstGeom>
                          <a:noFill/>
                          <a:ln w="762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>
                            <a:outerShdw dist="107763" dir="18900000" algn="ctr" rotWithShape="0">
                              <a:schemeClr val="bg2">
                                <a:alpha val="50000"/>
                              </a:scheme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0950" name="Rectangle 5"/>
              <p:cNvSpPr>
                <a:spLocks noChangeArrowheads="1"/>
              </p:cNvSpPr>
              <p:nvPr/>
            </p:nvSpPr>
            <p:spPr bwMode="auto">
              <a:xfrm>
                <a:off x="65" y="65"/>
                <a:ext cx="5647" cy="4201"/>
              </a:xfrm>
              <a:prstGeom prst="rect">
                <a:avLst/>
              </a:prstGeom>
              <a:noFill/>
              <a:ln w="76200">
                <a:solidFill>
                  <a:srgbClr val="00CC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r" eaLnBrk="1" hangingPunct="1"/>
                <a:endParaRPr lang="ru-RU" altLang="ru-RU"/>
              </a:p>
            </p:txBody>
          </p:sp>
        </p:grp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385" y="2051"/>
              <a:ext cx="472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8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БЛАГОДАРЮ</a:t>
              </a:r>
            </a:p>
            <a:p>
              <a:pPr algn="ctr" eaLnBrk="1" hangingPunct="1">
                <a:defRPr/>
              </a:pPr>
              <a:r>
                <a:rPr lang="ru-RU" altLang="ru-RU" sz="8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urier New" panose="02070309020205020404" pitchFamily="49" charset="0"/>
                  <a:cs typeface="Courier New" panose="02070309020205020404" pitchFamily="49" charset="0"/>
                </a:rPr>
                <a:t>ЗА ВНИМАНИЕ</a:t>
              </a:r>
              <a:endParaRPr lang="ru-RU" altLang="ru-RU" sz="9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 eaLnBrk="1" hangingPunct="1">
                <a:defRPr/>
              </a:pPr>
              <a:r>
                <a:rPr lang="ru-RU" altLang="ru-RU" sz="6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Отдел по ГО   </a:t>
              </a:r>
            </a:p>
            <a:p>
              <a:pPr algn="ctr" eaLnBrk="1" hangingPunct="1">
                <a:defRPr/>
              </a:pPr>
              <a:r>
                <a:rPr lang="ru-RU" altLang="ru-RU" sz="6600" b="1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ru-RU" altLang="ru-RU" sz="60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Тел</a:t>
              </a:r>
              <a:r>
                <a:rPr lang="ru-RU" altLang="ru-RU" sz="6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 </a:t>
              </a:r>
              <a:r>
                <a:rPr lang="ru-RU" altLang="ru-RU" sz="60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внутрен</a:t>
              </a:r>
              <a:r>
                <a:rPr lang="ru-RU" altLang="ru-RU" sz="6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 </a:t>
              </a:r>
              <a:r>
                <a:rPr lang="ru-RU" altLang="ru-RU" sz="8800" b="1" i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7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777777"/>
                </a:solidFill>
                <a:latin typeface="Arial" charset="0"/>
                <a:cs typeface="Arial" charset="0"/>
              </a:rPr>
              <a:t>                     </a:t>
            </a:r>
            <a:r>
              <a:rPr lang="ru-RU" sz="2400" b="1" dirty="0" smtClean="0">
                <a:latin typeface="Arial" charset="0"/>
                <a:cs typeface="Arial" charset="0"/>
              </a:rPr>
              <a:t>История  зарождения  </a:t>
            </a:r>
            <a:r>
              <a:rPr lang="ru-RU" sz="2400" b="1" dirty="0">
                <a:latin typeface="Arial" charset="0"/>
                <a:cs typeface="Arial" charset="0"/>
              </a:rPr>
              <a:t>и  </a:t>
            </a:r>
            <a:r>
              <a:rPr lang="ru-RU" sz="2400" b="1" dirty="0" smtClean="0">
                <a:latin typeface="Arial" charset="0"/>
                <a:cs typeface="Arial" charset="0"/>
              </a:rPr>
              <a:t>становления</a:t>
            </a:r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latin typeface="Arial" charset="0"/>
                <a:cs typeface="Arial" charset="0"/>
              </a:rPr>
              <a:t>ГО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ru-RU" sz="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	</a:t>
            </a:r>
            <a:r>
              <a:rPr lang="ru-RU" sz="2000" b="1" dirty="0" smtClean="0"/>
              <a:t>П</a:t>
            </a:r>
            <a:r>
              <a:rPr lang="ru-RU" altLang="ru-RU" sz="2000" b="1" dirty="0" smtClean="0"/>
              <a:t>ри </a:t>
            </a:r>
            <a:r>
              <a:rPr lang="ru-RU" altLang="ru-RU" sz="2000" b="1" dirty="0"/>
              <a:t>налётах германских самолётов </a:t>
            </a:r>
            <a:r>
              <a:rPr lang="ru-RU" sz="2000" b="1" dirty="0"/>
              <a:t> в ходе Первой мировой </a:t>
            </a:r>
            <a:r>
              <a:rPr lang="ru-RU" sz="2000" b="1" dirty="0" smtClean="0"/>
              <a:t>войны</a:t>
            </a:r>
            <a:r>
              <a:rPr lang="ru-RU" altLang="ru-RU" sz="2000" b="1" dirty="0" smtClean="0"/>
              <a:t> (наступление </a:t>
            </a:r>
            <a:r>
              <a:rPr lang="ru-RU" altLang="ru-RU" sz="2000" b="1" dirty="0"/>
              <a:t>на Петроград и Киев в феврале – марте 1918 </a:t>
            </a:r>
            <a:r>
              <a:rPr lang="ru-RU" altLang="ru-RU" sz="2000" b="1" dirty="0" smtClean="0"/>
              <a:t>г.), в </a:t>
            </a:r>
            <a:r>
              <a:rPr lang="ru-RU" altLang="ru-RU" sz="2000" b="1" dirty="0"/>
              <a:t>воззвании Комитета революционной обороны «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 населению Петрограда и его окрестностей</a:t>
            </a:r>
            <a:r>
              <a:rPr lang="ru-RU" altLang="ru-RU" sz="2000" b="1" dirty="0"/>
              <a:t>»</a:t>
            </a:r>
            <a:r>
              <a:rPr lang="ru-RU" altLang="ru-RU" sz="2000" dirty="0"/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 </a:t>
            </a:r>
            <a:r>
              <a:rPr lang="ru-RU" sz="2000" b="1" dirty="0" smtClean="0">
                <a:solidFill>
                  <a:srgbClr val="FF0000"/>
                </a:solidFill>
              </a:rPr>
              <a:t>м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арта 1918 года – организованна </a:t>
            </a:r>
            <a:r>
              <a:rPr lang="ru-RU" alt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естная противовоздушная оборона (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МПВО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). </a:t>
            </a:r>
            <a:r>
              <a:rPr lang="ru-RU" sz="2000" b="1" dirty="0" smtClean="0"/>
              <a:t>Б</a:t>
            </a:r>
            <a:r>
              <a:rPr lang="ru-RU" altLang="ru-RU" sz="2000" b="1" dirty="0" smtClean="0"/>
              <a:t>ыли </a:t>
            </a:r>
            <a:r>
              <a:rPr lang="ru-RU" altLang="ru-RU" sz="2000" b="1" dirty="0"/>
              <a:t>определены правила поведения </a:t>
            </a:r>
            <a:r>
              <a:rPr lang="ru-RU" altLang="ru-RU" sz="2000" b="1" dirty="0" smtClean="0"/>
              <a:t>населения при налетах авиации.</a:t>
            </a:r>
            <a:endParaRPr lang="ru-RU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000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altLang="ru-RU" sz="2000" b="1" dirty="0" smtClean="0">
                <a:solidFill>
                  <a:srgbClr val="000000"/>
                </a:solidFill>
              </a:rPr>
              <a:t>	Постановление Совета Народных Комиссаров СССР от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04.10.1932г.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«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О противовоздушной обороне СССР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».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Действовала в 500 км зоне вдоль западной границы СССР.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ru-RU" sz="1200" b="1" dirty="0" smtClean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	В 1956 г.</a:t>
            </a:r>
            <a:r>
              <a:rPr lang="ru-RU" altLang="ru-RU" sz="2000" b="1" dirty="0" smtClean="0"/>
              <a:t> в связи с угрозой применения ядерного оружия были изменены состав и организационная структура МПВО, уточнены задачи. Она стала организовываться и проводится на территории всей страны.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2000" b="1" dirty="0" smtClean="0">
                <a:solidFill>
                  <a:srgbClr val="FF0000"/>
                </a:solidFill>
              </a:rPr>
              <a:t>     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	В 1961 г. МПВО преобразуется в гражданскую оборону СССР</a:t>
            </a:r>
            <a:r>
              <a:rPr lang="ru-RU" altLang="ru-RU" sz="2000" b="1" dirty="0" smtClean="0"/>
              <a:t>, выходит из состава МВД и становиться составной частью системы оборонных мероприятий.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/>
              <a:t>Принят территориально-производственный принцип ее построения. </a:t>
            </a:r>
            <a:r>
              <a:rPr lang="ru-RU" altLang="ru-RU" sz="2000" b="1" dirty="0"/>
              <a:t>Позднее входит в состав </a:t>
            </a:r>
            <a:r>
              <a:rPr lang="ru-RU" altLang="ru-RU" sz="2000" b="1" dirty="0" smtClean="0"/>
              <a:t>Мин. обороны </a:t>
            </a:r>
            <a:r>
              <a:rPr lang="ru-RU" altLang="ru-RU" sz="2000" b="1" dirty="0"/>
              <a:t>СССР.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8684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smtClean="0"/>
              <a:t>Преобразование гражданской обороны</a:t>
            </a:r>
          </a:p>
        </p:txBody>
      </p:sp>
      <p:sp>
        <p:nvSpPr>
          <p:cNvPr id="128003" name="Объект 2"/>
          <p:cNvSpPr>
            <a:spLocks noGrp="1" noChangeArrowheads="1"/>
          </p:cNvSpPr>
          <p:nvPr>
            <p:ph idx="1"/>
          </p:nvPr>
        </p:nvSpPr>
        <p:spPr>
          <a:xfrm>
            <a:off x="395288" y="1600200"/>
            <a:ext cx="8280400" cy="456565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altLang="ru-RU" sz="2200" b="1" dirty="0" smtClean="0">
                <a:cs typeface="Times New Roman" panose="02020603050405020304" pitchFamily="18" charset="0"/>
              </a:rPr>
              <a:t>   Указом Президента РФ от 18 декабря 1991 года № 305</a:t>
            </a:r>
            <a:endParaRPr lang="ru-RU" altLang="ru-RU" sz="2200" dirty="0" smtClean="0"/>
          </a:p>
          <a:p>
            <a:pPr algn="just">
              <a:defRPr/>
            </a:pPr>
            <a:r>
              <a:rPr lang="ru-RU" altLang="ru-RU" sz="2200" dirty="0" smtClean="0"/>
              <a:t>- ГО выводится из состава Министерства обороны, и создается </a:t>
            </a:r>
            <a:r>
              <a:rPr lang="ru-RU" altLang="ru-RU" sz="2200" b="1" i="1" dirty="0" smtClean="0"/>
              <a:t>Государственный Комитет по делам гражданской обороны, ЧС и ликвидации последствий стихийных бедствий, аварий и катастроф</a:t>
            </a:r>
            <a:r>
              <a:rPr lang="ru-RU" altLang="ru-RU" sz="2200" i="1" dirty="0" smtClean="0"/>
              <a:t>;</a:t>
            </a:r>
          </a:p>
          <a:p>
            <a:pPr algn="just">
              <a:defRPr/>
            </a:pPr>
            <a:r>
              <a:rPr lang="ru-RU" altLang="ru-RU" sz="2200" dirty="0" smtClean="0"/>
              <a:t>- на Комитет возлагаются задачи по защите населения, </a:t>
            </a:r>
            <a:r>
              <a:rPr lang="ru-RU" altLang="ru-RU" sz="2200" b="1" dirty="0" smtClean="0"/>
              <a:t>как в мирное, так и в военное время.</a:t>
            </a:r>
            <a:endParaRPr lang="ru-RU" altLang="ru-RU" sz="1400" b="1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</a:rPr>
              <a:t> 	В настоящее время это Министерство Российской Федерации по делам гражданской обороны, чрезвычайным ситуациям и ликвидации последствий стихийных бедствий.</a:t>
            </a:r>
          </a:p>
        </p:txBody>
      </p:sp>
    </p:spTree>
    <p:extLst>
      <p:ext uri="{BB962C8B-B14F-4D97-AF65-F5344CB8AC3E}">
        <p14:creationId xmlns:p14="http://schemas.microsoft.com/office/powerpoint/2010/main" val="371129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228600"/>
            <a:ext cx="8337550" cy="6080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smtClean="0"/>
              <a:t>              </a:t>
            </a:r>
            <a:br>
              <a:rPr lang="ru-RU" altLang="ru-RU" sz="2000" smtClean="0"/>
            </a:br>
            <a:r>
              <a:rPr lang="ru-RU" altLang="ru-RU" sz="2000" smtClean="0"/>
              <a:t> </a:t>
            </a:r>
            <a:r>
              <a:rPr lang="ru-RU" altLang="ru-RU" sz="2800" b="1" smtClean="0"/>
              <a:t>Направления деятельности МЧС России</a:t>
            </a:r>
            <a:endParaRPr lang="ru-RU" altLang="ru-RU" sz="2800" b="1" i="1" smtClean="0">
              <a:solidFill>
                <a:schemeClr val="tx1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7924800" cy="420528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 smtClean="0"/>
              <a:t>	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 smtClean="0"/>
              <a:t>	</a:t>
            </a:r>
            <a:r>
              <a:rPr lang="ru-RU" altLang="ru-RU" sz="3000" b="1" smtClean="0">
                <a:solidFill>
                  <a:srgbClr val="FF0000"/>
                </a:solidFill>
              </a:rPr>
              <a:t>МЧС России </a:t>
            </a:r>
            <a:r>
              <a:rPr lang="ru-RU" altLang="ru-RU" sz="3000" b="1" smtClean="0"/>
              <a:t>осуществляет управление в области гражданской обороны </a:t>
            </a:r>
            <a:r>
              <a:rPr lang="ru-RU" altLang="ru-RU" sz="3000" b="1" smtClean="0">
                <a:solidFill>
                  <a:srgbClr val="FF0000"/>
                </a:solidFill>
              </a:rPr>
              <a:t>(ГО)</a:t>
            </a:r>
            <a:r>
              <a:rPr lang="ru-RU" altLang="ru-RU" sz="3000" b="1" smtClean="0"/>
              <a:t>, защиты населения и территорий от чрезвычайных ситуаций </a:t>
            </a:r>
            <a:r>
              <a:rPr lang="ru-RU" altLang="ru-RU" sz="3000" b="1" smtClean="0">
                <a:solidFill>
                  <a:srgbClr val="FF0000"/>
                </a:solidFill>
              </a:rPr>
              <a:t>(РСЧС)</a:t>
            </a:r>
            <a:r>
              <a:rPr lang="ru-RU" altLang="ru-RU" sz="3000" b="1" smtClean="0"/>
              <a:t>, обеспечения пожарной безопасности </a:t>
            </a:r>
            <a:r>
              <a:rPr lang="ru-RU" altLang="ru-RU" sz="3000" b="1" smtClean="0">
                <a:solidFill>
                  <a:srgbClr val="FF0000"/>
                </a:solidFill>
              </a:rPr>
              <a:t>(ГПС) </a:t>
            </a:r>
            <a:r>
              <a:rPr lang="ru-RU" altLang="ru-RU" sz="3000" b="1" smtClean="0"/>
              <a:t>и безопасности людей на водных объектах </a:t>
            </a:r>
            <a:r>
              <a:rPr lang="ru-RU" altLang="ru-RU" sz="3000" b="1" smtClean="0">
                <a:solidFill>
                  <a:srgbClr val="FF0000"/>
                </a:solidFill>
              </a:rPr>
              <a:t>(ГИМС).</a:t>
            </a:r>
          </a:p>
        </p:txBody>
      </p:sp>
    </p:spTree>
    <p:extLst>
      <p:ext uri="{BB962C8B-B14F-4D97-AF65-F5344CB8AC3E}">
        <p14:creationId xmlns:p14="http://schemas.microsoft.com/office/powerpoint/2010/main" val="304527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228600"/>
            <a:ext cx="833755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smtClean="0"/>
              <a:t>              </a:t>
            </a:r>
            <a:br>
              <a:rPr lang="ru-RU" altLang="ru-RU" sz="2000" smtClean="0"/>
            </a:br>
            <a:r>
              <a:rPr lang="ru-RU" altLang="ru-RU" sz="2000" smtClean="0"/>
              <a:t> </a:t>
            </a:r>
            <a:r>
              <a:rPr lang="ru-RU" altLang="ru-RU" sz="2000" b="1" smtClean="0"/>
              <a:t>Направления деятельности по вопросам ГО определены </a:t>
            </a:r>
            <a:br>
              <a:rPr lang="ru-RU" altLang="ru-RU" sz="2000" b="1" smtClean="0"/>
            </a:br>
            <a:r>
              <a:rPr lang="ru-RU" altLang="ru-RU" sz="2000" b="1" smtClean="0"/>
              <a:t> </a:t>
            </a:r>
            <a:r>
              <a:rPr lang="ru-RU" altLang="ru-RU" sz="2000" smtClean="0"/>
              <a:t>Федеральным законом</a:t>
            </a:r>
            <a:r>
              <a:rPr lang="ru-RU" altLang="ru-RU" sz="2000" b="1" smtClean="0"/>
              <a:t> </a:t>
            </a:r>
            <a:r>
              <a:rPr lang="ru-RU" altLang="ru-RU" sz="2000" b="1" i="1" smtClean="0"/>
              <a:t>от 12 февраля </a:t>
            </a:r>
            <a:r>
              <a:rPr lang="ru-RU" altLang="ru-RU" sz="2000" b="1" i="1" smtClean="0">
                <a:solidFill>
                  <a:schemeClr val="tx1"/>
                </a:solidFill>
              </a:rPr>
              <a:t>1998 года № 28–ФЗ</a:t>
            </a:r>
            <a:r>
              <a:rPr lang="ru-RU" altLang="ru-RU" sz="2000" b="1" smtClean="0">
                <a:solidFill>
                  <a:schemeClr val="tx1"/>
                </a:solidFill>
              </a:rPr>
              <a:t> </a:t>
            </a:r>
            <a:br>
              <a:rPr lang="ru-RU" altLang="ru-RU" sz="2000" b="1" smtClean="0">
                <a:solidFill>
                  <a:schemeClr val="tx1"/>
                </a:solidFill>
              </a:rPr>
            </a:br>
            <a:r>
              <a:rPr lang="ru-RU" altLang="ru-RU" sz="2000" b="1" smtClean="0">
                <a:solidFill>
                  <a:schemeClr val="tx1"/>
                </a:solidFill>
              </a:rPr>
              <a:t>«О гражданской обороне».</a:t>
            </a:r>
            <a:br>
              <a:rPr lang="ru-RU" altLang="ru-RU" sz="2000" b="1" smtClean="0">
                <a:solidFill>
                  <a:schemeClr val="tx1"/>
                </a:solidFill>
              </a:rPr>
            </a:br>
            <a:endParaRPr lang="ru-RU" altLang="ru-RU" sz="2000" b="1" i="1" smtClean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924800" cy="44926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1</a:t>
            </a:r>
            <a:r>
              <a:rPr lang="ru-RU" altLang="ru-RU" sz="2400" b="1" dirty="0" smtClean="0"/>
              <a:t>. 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мероприятий по подготовке к защите и по защите населения, материальных и культурных ценностей на территории Российской Федерации от опасностей, возникающих при военных конфликтах или вследствие этих конфликтов, а также при чрезвычайных ситуациях природного и техногенного характера. </a:t>
            </a:r>
            <a:endParaRPr lang="ru-RU" alt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/>
              <a:t>    </a:t>
            </a:r>
            <a:r>
              <a:rPr lang="ru-RU" altLang="ru-RU" sz="2400" b="1" u="sng" dirty="0" smtClean="0"/>
              <a:t>Подготовка</a:t>
            </a:r>
            <a:r>
              <a:rPr lang="ru-RU" altLang="ru-RU" sz="2000" b="1" u="sng" dirty="0" smtClean="0"/>
              <a:t> к  ведению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гражданской обороны</a:t>
            </a:r>
            <a:r>
              <a:rPr lang="ru-RU" altLang="ru-RU" sz="2000" b="1" dirty="0" smtClean="0"/>
              <a:t>         осуществляется заблаговременно в мирное время…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 smtClean="0"/>
              <a:t>	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/>
              <a:t>     </a:t>
            </a:r>
            <a:r>
              <a:rPr lang="ru-RU" altLang="ru-RU" sz="2400" b="1" u="sng" dirty="0" smtClean="0"/>
              <a:t>Ведение</a:t>
            </a:r>
            <a:r>
              <a:rPr lang="ru-RU" altLang="ru-RU" sz="2400" b="1" dirty="0" smtClean="0"/>
              <a:t> </a:t>
            </a:r>
            <a:r>
              <a:rPr lang="ru-RU" alt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гражданской обороны</a:t>
            </a:r>
            <a:r>
              <a:rPr lang="ru-RU" altLang="ru-RU" sz="2000" b="1" dirty="0" smtClean="0"/>
              <a:t>  на  территории Российской  Федерации   или   в  отдельных  её местностях 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начинается с момента введения в действие  Президентом Российской Федерации  Плана ГО России…</a:t>
            </a:r>
          </a:p>
        </p:txBody>
      </p:sp>
    </p:spTree>
    <p:extLst>
      <p:ext uri="{BB962C8B-B14F-4D97-AF65-F5344CB8AC3E}">
        <p14:creationId xmlns:p14="http://schemas.microsoft.com/office/powerpoint/2010/main" val="120120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8313" y="188913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2400" b="1" u="sng" kern="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altLang="ru-RU" sz="2400" b="1" u="sng" kern="0" dirty="0" smtClean="0">
                <a:solidFill>
                  <a:srgbClr val="FF0000"/>
                </a:solidFill>
              </a:rPr>
              <a:t>Статья 11.</a:t>
            </a:r>
            <a:r>
              <a:rPr lang="ru-RU" altLang="ru-RU" sz="2400" b="1" kern="0" dirty="0" smtClean="0">
                <a:solidFill>
                  <a:srgbClr val="FF0000"/>
                </a:solidFill>
              </a:rPr>
              <a:t>  </a:t>
            </a:r>
            <a:r>
              <a:rPr lang="ru-RU" altLang="ru-RU" sz="2400" b="1" i="1" dirty="0" smtClean="0">
                <a:solidFill>
                  <a:srgbClr val="000000"/>
                </a:solidFill>
              </a:rPr>
              <a:t>№ </a:t>
            </a:r>
            <a:r>
              <a:rPr lang="ru-RU" altLang="ru-RU" sz="2400" b="1" i="1" dirty="0">
                <a:solidFill>
                  <a:srgbClr val="000000"/>
                </a:solidFill>
              </a:rPr>
              <a:t>28–ФЗ</a:t>
            </a:r>
            <a:r>
              <a:rPr lang="ru-RU" altLang="ru-RU" sz="2400" b="1" dirty="0">
                <a:solidFill>
                  <a:srgbClr val="0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«</a:t>
            </a:r>
            <a:r>
              <a:rPr lang="ru-RU" altLang="ru-RU" sz="2400" b="1" dirty="0">
                <a:solidFill>
                  <a:srgbClr val="000000"/>
                </a:solidFill>
              </a:rPr>
              <a:t>О гражданской обороне».</a:t>
            </a:r>
            <a:br>
              <a:rPr lang="ru-RU" altLang="ru-RU" sz="2400" b="1" dirty="0">
                <a:solidFill>
                  <a:srgbClr val="000000"/>
                </a:solidFill>
              </a:rPr>
            </a:br>
            <a:r>
              <a:rPr lang="ru-RU" altLang="ru-RU" sz="2400" b="1" kern="0" dirty="0" smtClean="0">
                <a:solidFill>
                  <a:srgbClr val="FF0000"/>
                </a:solidFill>
              </a:rPr>
              <a:t>           </a:t>
            </a:r>
            <a:r>
              <a:rPr lang="ru-RU" altLang="ru-RU" sz="2400" b="1" i="1" kern="0" dirty="0" smtClean="0">
                <a:solidFill>
                  <a:srgbClr val="FFFFFF"/>
                </a:solidFill>
              </a:rPr>
              <a:t>Руководство гражданской обороной</a:t>
            </a:r>
          </a:p>
          <a:p>
            <a:pPr eaLnBrk="1" hangingPunct="1">
              <a:defRPr/>
            </a:pPr>
            <a:endParaRPr lang="ru-RU" altLang="ru-RU" sz="2400" b="1" i="1" kern="0" dirty="0" smtClean="0">
              <a:solidFill>
                <a:srgbClr val="FFFFFF"/>
              </a:solidFill>
            </a:endParaRPr>
          </a:p>
        </p:txBody>
      </p:sp>
      <p:sp>
        <p:nvSpPr>
          <p:cNvPr id="133123" name="Прямоугольник 2"/>
          <p:cNvSpPr>
            <a:spLocks noChangeArrowheads="1"/>
          </p:cNvSpPr>
          <p:nvPr/>
        </p:nvSpPr>
        <p:spPr bwMode="auto">
          <a:xfrm>
            <a:off x="611188" y="1557338"/>
            <a:ext cx="777716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   Руководство гражданской обороной в Российской Федерации осуществляет Правительство РФ.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8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- Руководство ГО в организациях  - руководители.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 Университете </a:t>
            </a:r>
            <a:r>
              <a:rPr lang="ru-RU" alt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руководителем гражданской обороны является Ректор Университета.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8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Руководство ГО на территории Краснодарского края осуществляет - глава администрации (губернатор) Краснодарского края, в МО город Краснодар –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глава муниципального образования города</a:t>
            </a:r>
            <a:r>
              <a:rPr lang="ru-RU" altLang="ru-RU" sz="20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>
                <a:latin typeface="+mn-lt"/>
              </a:rPr>
              <a:t>Они определяют перечень организаций, обеспечивающих выполнение мероприятий ГО по задачам регионального и муниципального уровня.</a:t>
            </a:r>
            <a:endParaRPr lang="ru-RU" altLang="ru-RU" sz="20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rgbClr val="669999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endParaRPr lang="ru-RU" altLang="ru-RU" b="1" dirty="0" smtClean="0">
              <a:solidFill>
                <a:srgbClr val="6699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1610</Words>
  <Application>Microsoft Office PowerPoint</Application>
  <PresentationFormat>Экран (4:3)</PresentationFormat>
  <Paragraphs>402</Paragraphs>
  <Slides>43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CorelDRAW 9.0 Graphic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Преобразование гражданской обороны</vt:lpstr>
      <vt:lpstr>                Направления деятельности МЧС России</vt:lpstr>
      <vt:lpstr>                Направления деятельности по вопросам ГО определены   Федеральным законом от 12 февраля 1998 года № 28–ФЗ  «О гражданской обороне». </vt:lpstr>
      <vt:lpstr>Презентация PowerPoint</vt:lpstr>
      <vt:lpstr> Подготовка  к  ведению гражданской обороны</vt:lpstr>
      <vt:lpstr> Основы государственной политики в формировании РСЧС </vt:lpstr>
      <vt:lpstr>Федеральный закон от 21  декабря  1994г.  № 68 - ФЗ  «О защите населения и территорий от чрезвычайных ситуаций природного и техногенного характера» даны определения понятий :</vt:lpstr>
      <vt:lpstr>Презентация PowerPoint</vt:lpstr>
      <vt:lpstr>     Единая система (РСЧС)</vt:lpstr>
      <vt:lpstr>    На каждом уровне единой системы            создаются    и  в Университете определены: </vt:lpstr>
      <vt:lpstr>Классификация ЧС по « природе возникновения»:</vt:lpstr>
      <vt:lpstr>   «По масштабу распространения»  ЧС природного и техногенного характера :</vt:lpstr>
      <vt:lpstr>       Локального характера:</vt:lpstr>
      <vt:lpstr>Муниципального характера:</vt:lpstr>
      <vt:lpstr>    Чрезвычайные ситуации  природного характера  </vt:lpstr>
      <vt:lpstr>    Чрезвычайные ситуации   техногенного характера  </vt:lpstr>
      <vt:lpstr>Оповещение населения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Примерный текст обращения к населению при угрозе воздушного нападения противника:</vt:lpstr>
      <vt:lpstr>Продолжение текста :</vt:lpstr>
      <vt:lpstr>Текст обращения к населению, когда угроза воздушного нападения противника миновала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Действия при ЧС</vt:lpstr>
      <vt:lpstr> Действия при ЧС</vt:lpstr>
      <vt:lpstr>ПРАВИЛА ОКАЗАНИЯ ПЕРВОЙ ПОМОЩИ</vt:lpstr>
      <vt:lpstr>ПРАВИЛА ОКАЗАНИЯ ПЕРВОЙ ПОМОЩИ</vt:lpstr>
      <vt:lpstr>ПРАВИЛА ОКАЗАНИЯ ПЕРВОЙ ПОМОЩИ</vt:lpstr>
      <vt:lpstr>ПРАВИЛА ОКАЗАНИЯ ПЕРВОЙ ПОМОЩИ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Ковальчук Максим  Александрович</dc:creator>
  <cp:lastModifiedBy>Ковальчук Максим  Александрович</cp:lastModifiedBy>
  <cp:revision>1</cp:revision>
  <dcterms:created xsi:type="dcterms:W3CDTF">2024-02-12T06:50:11Z</dcterms:created>
  <dcterms:modified xsi:type="dcterms:W3CDTF">2024-02-12T06:53:18Z</dcterms:modified>
</cp:coreProperties>
</file>