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4" r:id="rId2"/>
    <p:sldId id="305" r:id="rId3"/>
    <p:sldId id="348" r:id="rId4"/>
    <p:sldId id="306" r:id="rId5"/>
    <p:sldId id="349" r:id="rId6"/>
    <p:sldId id="309" r:id="rId7"/>
    <p:sldId id="310" r:id="rId8"/>
    <p:sldId id="359" r:id="rId9"/>
    <p:sldId id="360" r:id="rId10"/>
    <p:sldId id="361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76" r:id="rId26"/>
    <p:sldId id="384" r:id="rId27"/>
    <p:sldId id="377" r:id="rId28"/>
    <p:sldId id="378" r:id="rId29"/>
    <p:sldId id="379" r:id="rId30"/>
    <p:sldId id="380" r:id="rId31"/>
    <p:sldId id="381" r:id="rId32"/>
    <p:sldId id="382" r:id="rId33"/>
    <p:sldId id="38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66"/>
    <a:srgbClr val="F25100"/>
    <a:srgbClr val="FFAFAF"/>
    <a:srgbClr val="FFCCCC"/>
    <a:srgbClr val="FFCCFF"/>
    <a:srgbClr val="FF7C80"/>
    <a:srgbClr val="D0D8E8"/>
    <a:srgbClr val="66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48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40BB3-BB2B-4D3A-8713-0D8913F27C98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2F667-CD6B-4BDD-8D38-6B69A7DFA9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091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1" y="-99392"/>
            <a:ext cx="9149631" cy="6853782"/>
          </a:xfrm>
          <a:prstGeom prst="rect">
            <a:avLst/>
          </a:prstGeom>
        </p:spPr>
      </p:pic>
      <p:pic>
        <p:nvPicPr>
          <p:cNvPr id="3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187624" y="44624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194422"/>
            <a:ext cx="64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Лекция</a:t>
            </a:r>
          </a:p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по модулю «Ортопедическая стоматология»</a:t>
            </a:r>
          </a:p>
          <a:p>
            <a:pPr algn="ctr"/>
            <a:r>
              <a:rPr lang="ru-RU" altLang="ru-RU" sz="2000" b="1" dirty="0">
                <a:latin typeface="Cambria" panose="02040503050406030204" pitchFamily="18" charset="0"/>
              </a:rPr>
              <a:t>учебной дисциплины «Стоматология»</a:t>
            </a:r>
            <a:endParaRPr lang="ru-RU" altLang="ru-RU" sz="2000" b="1" dirty="0">
              <a:latin typeface="Cambria" panose="02040503050406030204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627784" y="1765564"/>
            <a:ext cx="6551898" cy="216749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mbria" panose="02040503050406030204" pitchFamily="18" charset="0"/>
              </a:rPr>
              <a:t>Тема: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CCFF"/>
                </a:solidFill>
                <a:latin typeface="Cambria" panose="02040503050406030204" pitchFamily="18" charset="0"/>
              </a:rPr>
              <a:t>       Специальные методы подготовки полости рта к протезированию</a:t>
            </a:r>
            <a:endParaRPr lang="ru-RU" sz="2800" b="1" dirty="0">
              <a:solidFill>
                <a:srgbClr val="FFCCFF"/>
              </a:solidFill>
              <a:latin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4293096"/>
            <a:ext cx="567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8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763688" y="260649"/>
            <a:ext cx="66967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4) </a:t>
            </a:r>
            <a:r>
              <a:rPr lang="ru-RU" sz="2000" dirty="0" smtClean="0"/>
              <a:t>П</a:t>
            </a:r>
            <a:r>
              <a:rPr lang="en-US" sz="2000" dirty="0" err="1" smtClean="0"/>
              <a:t>ри</a:t>
            </a:r>
            <a:r>
              <a:rPr lang="en-US" sz="2000" dirty="0" smtClean="0"/>
              <a:t> </a:t>
            </a:r>
            <a:r>
              <a:rPr lang="ru-RU" sz="2000" dirty="0" smtClean="0"/>
              <a:t>повышенной</a:t>
            </a:r>
            <a:r>
              <a:rPr lang="en-US" sz="2000" dirty="0" smtClean="0"/>
              <a:t> </a:t>
            </a:r>
            <a:r>
              <a:rPr lang="en-US" sz="2000" dirty="0" err="1"/>
              <a:t>стираемости</a:t>
            </a:r>
            <a:r>
              <a:rPr lang="en-US" sz="2000" dirty="0"/>
              <a:t> </a:t>
            </a:r>
            <a:r>
              <a:rPr lang="en-US" sz="2000" dirty="0" err="1"/>
              <a:t>третьей</a:t>
            </a:r>
            <a:r>
              <a:rPr lang="en-US" sz="2000" dirty="0"/>
              <a:t> </a:t>
            </a:r>
            <a:r>
              <a:rPr lang="en-US" sz="2000" dirty="0" err="1"/>
              <a:t>степени</a:t>
            </a:r>
            <a:r>
              <a:rPr lang="en-US" sz="2000" dirty="0"/>
              <a:t>, </a:t>
            </a:r>
            <a:r>
              <a:rPr lang="en-US" sz="2000" dirty="0" err="1"/>
              <a:t>когда</a:t>
            </a:r>
            <a:r>
              <a:rPr lang="en-US" sz="2000" dirty="0"/>
              <a:t> </a:t>
            </a:r>
            <a:r>
              <a:rPr lang="en-US" sz="2000" dirty="0" err="1"/>
              <a:t>имеется</a:t>
            </a:r>
            <a:r>
              <a:rPr lang="en-US" sz="2000" dirty="0"/>
              <a:t> </a:t>
            </a:r>
            <a:r>
              <a:rPr lang="en-US" sz="2000" dirty="0" err="1"/>
              <a:t>убыль</a:t>
            </a:r>
            <a:r>
              <a:rPr lang="en-US" sz="2000" dirty="0"/>
              <a:t> </a:t>
            </a:r>
            <a:r>
              <a:rPr lang="en-US" sz="2000" dirty="0" err="1"/>
              <a:t>коронковой</a:t>
            </a:r>
            <a:r>
              <a:rPr lang="en-US" sz="2000" dirty="0"/>
              <a:t> </a:t>
            </a:r>
            <a:r>
              <a:rPr lang="en-US" sz="2000" dirty="0" err="1"/>
              <a:t>части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2/3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более</a:t>
            </a:r>
            <a:r>
              <a:rPr lang="en-US" sz="2000" dirty="0"/>
              <a:t> </a:t>
            </a:r>
            <a:r>
              <a:rPr lang="en-US" sz="2000" dirty="0" err="1"/>
              <a:t>ее</a:t>
            </a:r>
            <a:r>
              <a:rPr lang="en-US" sz="2000" dirty="0"/>
              <a:t> </a:t>
            </a:r>
            <a:r>
              <a:rPr lang="en-US" sz="2000" dirty="0" err="1"/>
              <a:t>высоты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понижение</a:t>
            </a:r>
            <a:r>
              <a:rPr lang="en-US" sz="2000" dirty="0"/>
              <a:t> </a:t>
            </a:r>
            <a:r>
              <a:rPr lang="en-US" sz="2000" dirty="0" err="1"/>
              <a:t>межальвеолярной</a:t>
            </a:r>
            <a:r>
              <a:rPr lang="en-US" sz="2000" dirty="0"/>
              <a:t> </a:t>
            </a:r>
            <a:r>
              <a:rPr lang="en-US" sz="2000" dirty="0" err="1"/>
              <a:t>высоты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компенсируется</a:t>
            </a:r>
            <a:r>
              <a:rPr lang="en-US" sz="2000" dirty="0"/>
              <a:t> </a:t>
            </a:r>
            <a:r>
              <a:rPr lang="en-US" sz="2000" dirty="0" err="1"/>
              <a:t>перестройкой</a:t>
            </a:r>
            <a:r>
              <a:rPr lang="en-US" sz="2000" dirty="0"/>
              <a:t> </a:t>
            </a:r>
            <a:r>
              <a:rPr lang="en-US" sz="2000" dirty="0" err="1"/>
              <a:t>альвеолярного</a:t>
            </a:r>
            <a:r>
              <a:rPr lang="en-US" sz="2000" dirty="0"/>
              <a:t> </a:t>
            </a:r>
            <a:r>
              <a:rPr lang="en-US" sz="2000" dirty="0" err="1"/>
              <a:t>отростка</a:t>
            </a:r>
            <a:r>
              <a:rPr lang="en-US" sz="2000" dirty="0"/>
              <a:t>, </a:t>
            </a:r>
            <a:r>
              <a:rPr lang="en-US" sz="2000" dirty="0" err="1"/>
              <a:t>а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рентгенограмме</a:t>
            </a:r>
            <a:r>
              <a:rPr lang="en-US" sz="2000" dirty="0"/>
              <a:t> </a:t>
            </a:r>
            <a:r>
              <a:rPr lang="en-US" sz="2000" dirty="0" err="1"/>
              <a:t>полость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корневые</a:t>
            </a:r>
            <a:r>
              <a:rPr lang="en-US" sz="2000" dirty="0"/>
              <a:t> </a:t>
            </a:r>
            <a:r>
              <a:rPr lang="en-US" sz="2000" dirty="0" err="1"/>
              <a:t>каналы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полностью</a:t>
            </a:r>
            <a:r>
              <a:rPr lang="en-US" sz="2000" dirty="0"/>
              <a:t> </a:t>
            </a:r>
            <a:r>
              <a:rPr lang="en-US" sz="2000" dirty="0" err="1"/>
              <a:t>облитерированы</a:t>
            </a:r>
            <a:r>
              <a:rPr lang="en-US" sz="2000" dirty="0"/>
              <a:t>, </a:t>
            </a:r>
            <a:r>
              <a:rPr lang="en-US" sz="2000" dirty="0" err="1"/>
              <a:t>показано</a:t>
            </a:r>
            <a:r>
              <a:rPr lang="en-US" sz="2000" dirty="0"/>
              <a:t> </a:t>
            </a:r>
            <a:r>
              <a:rPr lang="en-US" sz="2000" dirty="0" err="1"/>
              <a:t>предварительное</a:t>
            </a:r>
            <a:r>
              <a:rPr lang="en-US" sz="2000" dirty="0"/>
              <a:t> </a:t>
            </a:r>
            <a:r>
              <a:rPr lang="en-US" sz="2000" dirty="0" err="1"/>
              <a:t>депульпирование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изготовления</a:t>
            </a:r>
            <a:r>
              <a:rPr lang="en-US" sz="2000" dirty="0"/>
              <a:t> </a:t>
            </a:r>
            <a:r>
              <a:rPr lang="en-US" sz="2000" dirty="0" err="1"/>
              <a:t>штифтовых</a:t>
            </a:r>
            <a:r>
              <a:rPr lang="en-US" sz="2000" dirty="0"/>
              <a:t> </a:t>
            </a:r>
            <a:r>
              <a:rPr lang="en-US" sz="2000" dirty="0" err="1"/>
              <a:t>конструкций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5) при </a:t>
            </a:r>
            <a:r>
              <a:rPr lang="en-US" sz="2000" dirty="0" err="1"/>
              <a:t>возникновении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препарирования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стойкой</a:t>
            </a:r>
            <a:r>
              <a:rPr lang="en-US" sz="2000" dirty="0"/>
              <a:t> </a:t>
            </a:r>
            <a:r>
              <a:rPr lang="en-US" sz="2000" dirty="0" err="1"/>
              <a:t>гиперестезии</a:t>
            </a:r>
            <a:r>
              <a:rPr lang="en-US" sz="2000" dirty="0"/>
              <a:t>,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проходящей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многократно</a:t>
            </a:r>
            <a:r>
              <a:rPr lang="en-US" sz="2000" dirty="0"/>
              <a:t> </a:t>
            </a:r>
            <a:r>
              <a:rPr lang="en-US" sz="2000" dirty="0" err="1"/>
              <a:t>проведенного</a:t>
            </a:r>
            <a:r>
              <a:rPr lang="en-US" sz="2000" dirty="0"/>
              <a:t> </a:t>
            </a:r>
            <a:r>
              <a:rPr lang="en-US" sz="2000" dirty="0" err="1"/>
              <a:t>лечения</a:t>
            </a:r>
            <a:r>
              <a:rPr lang="en-US" sz="2000" dirty="0"/>
              <a:t> (</a:t>
            </a:r>
            <a:r>
              <a:rPr lang="ru-RU" sz="2000" dirty="0" err="1"/>
              <a:t>ременирализующая</a:t>
            </a:r>
            <a:r>
              <a:rPr lang="ru-RU" sz="2000" dirty="0"/>
              <a:t> терапия</a:t>
            </a:r>
            <a:r>
              <a:rPr lang="en-US" sz="2000" dirty="0"/>
              <a:t>) </a:t>
            </a:r>
            <a:r>
              <a:rPr lang="en-US" sz="2000" dirty="0" err="1"/>
              <a:t>или</a:t>
            </a:r>
            <a:r>
              <a:rPr lang="en-US" sz="2000" dirty="0"/>
              <a:t> при </a:t>
            </a:r>
            <a:r>
              <a:rPr lang="en-US" sz="2000" dirty="0" err="1"/>
              <a:t>обнажении</a:t>
            </a:r>
            <a:r>
              <a:rPr lang="en-US" sz="2000" dirty="0"/>
              <a:t> </a:t>
            </a:r>
            <a:r>
              <a:rPr lang="en-US" sz="2000" dirty="0" err="1"/>
              <a:t>пульпы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6) </a:t>
            </a:r>
            <a:r>
              <a:rPr lang="en-US" sz="2000" dirty="0" err="1" smtClean="0"/>
              <a:t>депульп</a:t>
            </a:r>
            <a:r>
              <a:rPr lang="ru-RU" sz="2000" dirty="0" err="1" smtClean="0"/>
              <a:t>ирование</a:t>
            </a:r>
            <a:r>
              <a:rPr lang="en-US" sz="2000" dirty="0" smtClean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, </a:t>
            </a:r>
            <a:r>
              <a:rPr lang="en-US" sz="2000" dirty="0" err="1"/>
              <a:t>наклоненных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дефект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предназначенных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качестве</a:t>
            </a:r>
            <a:r>
              <a:rPr lang="en-US" sz="2000" dirty="0"/>
              <a:t> </a:t>
            </a:r>
            <a:r>
              <a:rPr lang="en-US" sz="2000" dirty="0" err="1"/>
              <a:t>опоры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мостовидных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бюгельных</a:t>
            </a:r>
            <a:r>
              <a:rPr lang="en-US" sz="2000" dirty="0"/>
              <a:t> </a:t>
            </a:r>
            <a:r>
              <a:rPr lang="en-US" sz="2000" dirty="0" err="1"/>
              <a:t>протезов</a:t>
            </a:r>
            <a:r>
              <a:rPr lang="en-US" sz="2000" dirty="0"/>
              <a:t>, </a:t>
            </a:r>
            <a:r>
              <a:rPr lang="en-US" sz="2000" dirty="0" err="1"/>
              <a:t>зависит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величины</a:t>
            </a:r>
            <a:r>
              <a:rPr lang="en-US" sz="2000" dirty="0"/>
              <a:t> </a:t>
            </a:r>
            <a:r>
              <a:rPr lang="en-US" sz="2000" dirty="0" err="1"/>
              <a:t>наклона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en-US" sz="2000" dirty="0"/>
              <a:t>7) </a:t>
            </a:r>
            <a:r>
              <a:rPr lang="en-US" sz="2000" dirty="0" err="1"/>
              <a:t>показания</a:t>
            </a:r>
            <a:r>
              <a:rPr lang="en-US" sz="2000" dirty="0"/>
              <a:t> </a:t>
            </a:r>
            <a:r>
              <a:rPr lang="en-US" sz="2000" dirty="0" err="1"/>
              <a:t>к</a:t>
            </a:r>
            <a:r>
              <a:rPr lang="en-US" sz="2000" dirty="0"/>
              <a:t> </a:t>
            </a:r>
            <a:r>
              <a:rPr lang="en-US" sz="2000" dirty="0" err="1"/>
              <a:t>предварительной</a:t>
            </a:r>
            <a:r>
              <a:rPr lang="en-US" sz="2000" dirty="0"/>
              <a:t> </a:t>
            </a:r>
            <a:r>
              <a:rPr lang="en-US" sz="2000" dirty="0" err="1"/>
              <a:t>депульпации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целью</a:t>
            </a:r>
            <a:r>
              <a:rPr lang="en-US" sz="2000" dirty="0"/>
              <a:t> </a:t>
            </a:r>
            <a:r>
              <a:rPr lang="en-US" sz="2000" dirty="0" err="1"/>
              <a:t>протезирования</a:t>
            </a:r>
            <a:r>
              <a:rPr lang="en-US" sz="2000" dirty="0"/>
              <a:t> </a:t>
            </a:r>
            <a:r>
              <a:rPr lang="en-US" sz="2000" dirty="0" err="1"/>
              <a:t>расширяются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зависимости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степени</a:t>
            </a:r>
            <a:r>
              <a:rPr lang="en-US" sz="2000" dirty="0"/>
              <a:t> </a:t>
            </a:r>
            <a:r>
              <a:rPr lang="en-US" sz="2000" dirty="0" err="1"/>
              <a:t>обнажения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корней</a:t>
            </a:r>
            <a:r>
              <a:rPr lang="en-US" sz="2000" dirty="0"/>
              <a:t>.</a:t>
            </a:r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8277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907704" y="332656"/>
            <a:ext cx="698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</a:t>
            </a:r>
            <a:r>
              <a:rPr lang="en-US" sz="2000" dirty="0" err="1" smtClean="0"/>
              <a:t>ри</a:t>
            </a:r>
            <a:r>
              <a:rPr lang="en-US" sz="2000" dirty="0" smtClean="0"/>
              <a:t> </a:t>
            </a:r>
            <a:r>
              <a:rPr lang="en-US" sz="2000" dirty="0" err="1"/>
              <a:t>препарировании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под</a:t>
            </a:r>
            <a:r>
              <a:rPr lang="en-US" sz="2000" dirty="0"/>
              <a:t> </a:t>
            </a:r>
            <a:r>
              <a:rPr lang="en-US" sz="2000" dirty="0" err="1"/>
              <a:t>коронки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исключения</a:t>
            </a:r>
            <a:r>
              <a:rPr lang="en-US" sz="2000" dirty="0"/>
              <a:t> </a:t>
            </a:r>
            <a:r>
              <a:rPr lang="en-US" sz="2000" dirty="0" err="1"/>
              <a:t>осложнений</a:t>
            </a:r>
            <a:r>
              <a:rPr lang="en-US" sz="2000" dirty="0"/>
              <a:t> </a:t>
            </a:r>
            <a:r>
              <a:rPr lang="en-US" sz="2000" dirty="0" err="1"/>
              <a:t>со</a:t>
            </a:r>
            <a:r>
              <a:rPr lang="en-US" sz="2000" dirty="0"/>
              <a:t> </a:t>
            </a:r>
            <a:r>
              <a:rPr lang="en-US" sz="2000" dirty="0" err="1"/>
              <a:t>стороны</a:t>
            </a:r>
            <a:r>
              <a:rPr lang="en-US" sz="2000" dirty="0"/>
              <a:t> </a:t>
            </a:r>
            <a:r>
              <a:rPr lang="en-US" sz="2000" dirty="0" err="1"/>
              <a:t>пульпы</a:t>
            </a:r>
            <a:r>
              <a:rPr lang="en-US" sz="2000" dirty="0"/>
              <a:t> </a:t>
            </a:r>
            <a:r>
              <a:rPr lang="en-US" sz="2000" dirty="0" err="1"/>
              <a:t>необходимо</a:t>
            </a:r>
            <a:r>
              <a:rPr lang="en-US" sz="2000" dirty="0"/>
              <a:t> </a:t>
            </a:r>
            <a:r>
              <a:rPr lang="en-US" sz="2000" dirty="0" err="1"/>
              <a:t>строго</a:t>
            </a:r>
            <a:r>
              <a:rPr lang="en-US" sz="2000" dirty="0"/>
              <a:t> </a:t>
            </a:r>
            <a:r>
              <a:rPr lang="en-US" sz="2000" dirty="0" err="1"/>
              <a:t>соблюдать</a:t>
            </a:r>
            <a:r>
              <a:rPr lang="en-US" sz="2000" dirty="0"/>
              <a:t> </a:t>
            </a:r>
            <a:r>
              <a:rPr lang="en-US" sz="2000" dirty="0" err="1"/>
              <a:t>зоны</a:t>
            </a:r>
            <a:r>
              <a:rPr lang="en-US" sz="2000" dirty="0"/>
              <a:t> </a:t>
            </a:r>
            <a:r>
              <a:rPr lang="en-US" sz="2000" dirty="0" err="1"/>
              <a:t>безопасности</a:t>
            </a:r>
            <a:r>
              <a:rPr lang="en-US" sz="2000" dirty="0"/>
              <a:t> </a:t>
            </a:r>
            <a:r>
              <a:rPr lang="ru-RU" sz="2000" dirty="0"/>
              <a:t>по </a:t>
            </a:r>
            <a:r>
              <a:rPr lang="ru-RU" sz="2000" dirty="0" err="1"/>
              <a:t>Аболмасову</a:t>
            </a:r>
            <a:r>
              <a:rPr lang="ru-RU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принимать</a:t>
            </a:r>
            <a:r>
              <a:rPr lang="en-US" sz="2000" dirty="0"/>
              <a:t> </a:t>
            </a:r>
            <a:r>
              <a:rPr lang="en-US" sz="2000" dirty="0" err="1"/>
              <a:t>во</a:t>
            </a:r>
            <a:r>
              <a:rPr lang="en-US" sz="2000" dirty="0"/>
              <a:t> </a:t>
            </a:r>
            <a:r>
              <a:rPr lang="en-US" sz="2000" dirty="0" err="1"/>
              <a:t>внимание</a:t>
            </a:r>
            <a:r>
              <a:rPr lang="en-US" sz="2000" dirty="0"/>
              <a:t> </a:t>
            </a:r>
            <a:r>
              <a:rPr lang="en-US" sz="2000" dirty="0" err="1"/>
              <a:t>толщину</a:t>
            </a:r>
            <a:r>
              <a:rPr lang="en-US" sz="2000" dirty="0"/>
              <a:t> </a:t>
            </a:r>
            <a:r>
              <a:rPr lang="en-US" sz="2000" dirty="0" err="1"/>
              <a:t>остающегося</a:t>
            </a:r>
            <a:r>
              <a:rPr lang="en-US" sz="2000" dirty="0"/>
              <a:t> </a:t>
            </a:r>
            <a:r>
              <a:rPr lang="en-US" sz="2000" dirty="0" err="1"/>
              <a:t>слоя</a:t>
            </a:r>
            <a:r>
              <a:rPr lang="en-US" sz="2000" dirty="0"/>
              <a:t> </a:t>
            </a:r>
            <a:r>
              <a:rPr lang="en-US" sz="2000" dirty="0" err="1"/>
              <a:t>дентина</a:t>
            </a:r>
            <a:r>
              <a:rPr lang="en-US" sz="2000" dirty="0"/>
              <a:t>.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всех</a:t>
            </a:r>
            <a:r>
              <a:rPr lang="en-US" sz="2000" dirty="0"/>
              <a:t> </a:t>
            </a:r>
            <a:r>
              <a:rPr lang="en-US" sz="2000" dirty="0" err="1"/>
              <a:t>стенках</a:t>
            </a:r>
            <a:r>
              <a:rPr lang="en-US" sz="2000" dirty="0"/>
              <a:t> </a:t>
            </a:r>
            <a:r>
              <a:rPr lang="en-US" sz="2000" dirty="0" err="1"/>
              <a:t>полости</a:t>
            </a:r>
            <a:r>
              <a:rPr lang="en-US" sz="2000" dirty="0"/>
              <a:t> </a:t>
            </a:r>
            <a:r>
              <a:rPr lang="en-US" sz="2000" dirty="0" err="1"/>
              <a:t>она</a:t>
            </a:r>
            <a:r>
              <a:rPr lang="en-US" sz="2000" dirty="0"/>
              <a:t> </a:t>
            </a:r>
            <a:r>
              <a:rPr lang="en-US" sz="2000" dirty="0" err="1"/>
              <a:t>должна</a:t>
            </a:r>
            <a:r>
              <a:rPr lang="en-US" sz="2000" dirty="0"/>
              <a:t> </a:t>
            </a:r>
            <a:r>
              <a:rPr lang="en-US" sz="2000" dirty="0" err="1"/>
              <a:t>быть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препарирования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менее</a:t>
            </a:r>
            <a:r>
              <a:rPr lang="en-US" sz="2000" dirty="0"/>
              <a:t> 0,6-0,7 </a:t>
            </a:r>
            <a:r>
              <a:rPr lang="en-US" sz="2000" dirty="0" err="1"/>
              <a:t>мм</a:t>
            </a:r>
            <a:r>
              <a:rPr lang="en-US" sz="2000" dirty="0"/>
              <a:t>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276872"/>
            <a:ext cx="51125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 </a:t>
            </a:r>
            <a:r>
              <a:rPr lang="ru-RU" b="1" dirty="0"/>
              <a:t>ЗОНЫ БЕЗОПАСНОСТИ </a:t>
            </a:r>
            <a:r>
              <a:rPr lang="ru-RU" dirty="0"/>
              <a:t>- участки в коронках зубов, в пределах </a:t>
            </a:r>
            <a:r>
              <a:rPr lang="ru-RU" dirty="0" smtClean="0"/>
              <a:t>которых </a:t>
            </a:r>
            <a:r>
              <a:rPr lang="ru-RU" dirty="0"/>
              <a:t>можно с уверенностью иссекать твердые ткани, не опасаясь вскрытия полости зуба. </a:t>
            </a:r>
            <a:endParaRPr lang="ru-RU" dirty="0" smtClean="0"/>
          </a:p>
          <a:p>
            <a:r>
              <a:rPr lang="ru-RU" sz="1600" dirty="0" smtClean="0"/>
              <a:t>Зоны </a:t>
            </a:r>
            <a:r>
              <a:rPr lang="ru-RU" sz="1600" dirty="0"/>
              <a:t>безопасности у верхних и нижних резцов расположены следующим образом </a:t>
            </a:r>
            <a:r>
              <a:rPr lang="ru-RU" sz="1600" dirty="0" smtClean="0"/>
              <a:t>:</a:t>
            </a:r>
            <a:r>
              <a:rPr lang="ru-RU" sz="1600" dirty="0"/>
              <a:t> а) у режущего края, б) с оральной и вестибулярной сторон на уровне экватора, в) на уровне шейки. У клыков зоны безопасности находятся: а) у режущего края; б) на уровне экватора с вестибулярной, оральной и контактных сторон; в) на уровне шейки с вестибулярной, оральной поверхностей, а для </a:t>
            </a:r>
            <a:r>
              <a:rPr lang="ru-RU" sz="1600" dirty="0" smtClean="0"/>
              <a:t>верхних </a:t>
            </a:r>
            <a:r>
              <a:rPr lang="ru-RU" sz="1600" dirty="0"/>
              <a:t>клыков и с дистальной поверхности. </a:t>
            </a:r>
            <a:endParaRPr lang="ru-RU" sz="1600" dirty="0" smtClean="0"/>
          </a:p>
        </p:txBody>
      </p:sp>
      <p:pic>
        <p:nvPicPr>
          <p:cNvPr id="7" name="Изображение 6" descr="zoni-bezopasnosti-perednih-zubov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348880"/>
            <a:ext cx="2054197" cy="299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93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2051720" y="548680"/>
            <a:ext cx="64087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Абсолютные</a:t>
            </a:r>
            <a:r>
              <a:rPr lang="en-US" sz="2400" b="1" dirty="0"/>
              <a:t> </a:t>
            </a:r>
            <a:r>
              <a:rPr lang="en-US" sz="2400" b="1" dirty="0" err="1"/>
              <a:t>противопоказания</a:t>
            </a:r>
            <a:r>
              <a:rPr lang="en-US" sz="2400" b="1" dirty="0"/>
              <a:t> </a:t>
            </a:r>
            <a:r>
              <a:rPr lang="en-US" sz="2400" b="1" dirty="0" err="1"/>
              <a:t>к</a:t>
            </a:r>
            <a:r>
              <a:rPr lang="en-US" sz="2400" b="1" dirty="0"/>
              <a:t> </a:t>
            </a:r>
            <a:r>
              <a:rPr lang="en-US" sz="2400" b="1" dirty="0" err="1" smtClean="0"/>
              <a:t>депульп</a:t>
            </a:r>
            <a:r>
              <a:rPr lang="ru-RU" sz="2400" b="1" dirty="0" err="1" smtClean="0"/>
              <a:t>ированию</a:t>
            </a:r>
            <a:r>
              <a:rPr lang="ru-RU" sz="2400" b="1" dirty="0" smtClean="0"/>
              <a:t> зубов</a:t>
            </a:r>
            <a:r>
              <a:rPr lang="en-US" sz="2400" b="1" dirty="0" smtClean="0"/>
              <a:t>:</a:t>
            </a:r>
            <a:endParaRPr lang="ru-RU" sz="2400" dirty="0"/>
          </a:p>
          <a:p>
            <a:r>
              <a:rPr lang="en-US" sz="2400" dirty="0" err="1"/>
              <a:t>а</a:t>
            </a:r>
            <a:r>
              <a:rPr lang="en-US" sz="2400" dirty="0"/>
              <a:t>) </a:t>
            </a:r>
            <a:r>
              <a:rPr lang="en-US" sz="2400" dirty="0" err="1"/>
              <a:t>гипертоническая</a:t>
            </a:r>
            <a:r>
              <a:rPr lang="en-US" sz="2400" dirty="0"/>
              <a:t> </a:t>
            </a:r>
            <a:r>
              <a:rPr lang="en-US" sz="2400" dirty="0" err="1"/>
              <a:t>болезнь</a:t>
            </a:r>
            <a:r>
              <a:rPr lang="en-US" sz="2400" dirty="0"/>
              <a:t> </a:t>
            </a:r>
            <a:r>
              <a:rPr lang="en-US" sz="2400" dirty="0" err="1"/>
              <a:t>третьей</a:t>
            </a:r>
            <a:r>
              <a:rPr lang="en-US" sz="2400" dirty="0"/>
              <a:t> </a:t>
            </a:r>
            <a:r>
              <a:rPr lang="en-US" sz="2400" dirty="0" err="1"/>
              <a:t>стадии</a:t>
            </a:r>
            <a:r>
              <a:rPr lang="en-US" sz="2400" dirty="0"/>
              <a:t> (</a:t>
            </a:r>
            <a:r>
              <a:rPr lang="en-US" sz="2400" dirty="0" err="1"/>
              <a:t>во</a:t>
            </a:r>
            <a:r>
              <a:rPr lang="en-US" sz="2400" dirty="0"/>
              <a:t> </a:t>
            </a:r>
            <a:r>
              <a:rPr lang="en-US" sz="2400" dirty="0" err="1"/>
              <a:t>время</a:t>
            </a:r>
            <a:r>
              <a:rPr lang="en-US" sz="2400" dirty="0"/>
              <a:t> </a:t>
            </a:r>
            <a:r>
              <a:rPr lang="en-US" sz="2400" dirty="0" err="1"/>
              <a:t>криза</a:t>
            </a:r>
            <a:r>
              <a:rPr lang="en-US" sz="2400" dirty="0"/>
              <a:t>);</a:t>
            </a:r>
            <a:endParaRPr lang="ru-RU" sz="2400" dirty="0"/>
          </a:p>
          <a:p>
            <a:r>
              <a:rPr lang="en-US" sz="2400" dirty="0" err="1"/>
              <a:t>б</a:t>
            </a:r>
            <a:r>
              <a:rPr lang="en-US" sz="2400" dirty="0"/>
              <a:t>) </a:t>
            </a:r>
            <a:r>
              <a:rPr lang="en-US" sz="2400" dirty="0" err="1"/>
              <a:t>инфаркт</a:t>
            </a:r>
            <a:r>
              <a:rPr lang="en-US" sz="2400" dirty="0"/>
              <a:t> </a:t>
            </a:r>
            <a:r>
              <a:rPr lang="en-US" sz="2400" dirty="0" err="1"/>
              <a:t>миокарда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течение</a:t>
            </a:r>
            <a:r>
              <a:rPr lang="en-US" sz="2400" dirty="0"/>
              <a:t> 6-12 </a:t>
            </a:r>
            <a:r>
              <a:rPr lang="en-US" sz="2400" dirty="0" err="1"/>
              <a:t>месяцев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возникновения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dirty="0" err="1"/>
              <a:t>в</a:t>
            </a:r>
            <a:r>
              <a:rPr lang="en-US" sz="2400" dirty="0"/>
              <a:t>) </a:t>
            </a:r>
            <a:r>
              <a:rPr lang="en-US" sz="2400" dirty="0" err="1"/>
              <a:t>сведение</a:t>
            </a:r>
            <a:r>
              <a:rPr lang="en-US" sz="2400" dirty="0"/>
              <a:t> </a:t>
            </a:r>
            <a:r>
              <a:rPr lang="en-US" sz="2400" dirty="0" err="1"/>
              <a:t>челюстей</a:t>
            </a:r>
            <a:r>
              <a:rPr lang="en-US" sz="2400" dirty="0"/>
              <a:t> (</a:t>
            </a:r>
            <a:r>
              <a:rPr lang="en-US" sz="2400" dirty="0" err="1"/>
              <a:t>различного</a:t>
            </a:r>
            <a:r>
              <a:rPr lang="en-US" sz="2400" dirty="0"/>
              <a:t> </a:t>
            </a:r>
            <a:r>
              <a:rPr lang="en-US" sz="2400" dirty="0" err="1"/>
              <a:t>характера</a:t>
            </a:r>
            <a:r>
              <a:rPr lang="en-US" sz="2400" dirty="0"/>
              <a:t>);</a:t>
            </a:r>
            <a:endParaRPr lang="ru-RU" sz="2400" dirty="0"/>
          </a:p>
          <a:p>
            <a:r>
              <a:rPr lang="en-US" sz="2400" dirty="0" err="1"/>
              <a:t>г</a:t>
            </a:r>
            <a:r>
              <a:rPr lang="en-US" sz="2400" dirty="0"/>
              <a:t>) </a:t>
            </a:r>
            <a:r>
              <a:rPr lang="en-US" sz="2400" dirty="0" err="1"/>
              <a:t>микростомия</a:t>
            </a:r>
            <a:r>
              <a:rPr lang="en-US" sz="2400" dirty="0"/>
              <a:t> </a:t>
            </a:r>
            <a:r>
              <a:rPr lang="en-US" sz="2400" dirty="0" err="1"/>
              <a:t>различного</a:t>
            </a:r>
            <a:r>
              <a:rPr lang="en-US" sz="2400" dirty="0"/>
              <a:t> </a:t>
            </a:r>
            <a:r>
              <a:rPr lang="en-US" sz="2400" dirty="0" err="1"/>
              <a:t>генеза</a:t>
            </a:r>
            <a:r>
              <a:rPr lang="en-US" sz="2400" dirty="0"/>
              <a:t> (</a:t>
            </a:r>
            <a:r>
              <a:rPr lang="en-US" sz="2400" dirty="0" err="1"/>
              <a:t>рубцы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ожога</a:t>
            </a:r>
            <a:r>
              <a:rPr lang="en-US" sz="2400" dirty="0"/>
              <a:t>, </a:t>
            </a:r>
            <a:r>
              <a:rPr lang="en-US" sz="2400" dirty="0" err="1"/>
              <a:t>травмы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т.д</a:t>
            </a:r>
            <a:r>
              <a:rPr lang="en-US" sz="2400" dirty="0"/>
              <a:t>.);</a:t>
            </a:r>
            <a:endParaRPr lang="ru-RU" sz="2400" dirty="0"/>
          </a:p>
          <a:p>
            <a:r>
              <a:rPr lang="en-US" sz="2400" dirty="0" err="1"/>
              <a:t>д</a:t>
            </a:r>
            <a:r>
              <a:rPr lang="en-US" sz="2400" dirty="0"/>
              <a:t>) </a:t>
            </a:r>
            <a:r>
              <a:rPr lang="en-US" sz="2400" dirty="0" err="1"/>
              <a:t>эпилептический</a:t>
            </a:r>
            <a:r>
              <a:rPr lang="en-US" sz="2400" dirty="0"/>
              <a:t> </a:t>
            </a:r>
            <a:r>
              <a:rPr lang="en-US" sz="2400" dirty="0" err="1"/>
              <a:t>статус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dirty="0" err="1"/>
              <a:t>е</a:t>
            </a:r>
            <a:r>
              <a:rPr lang="en-US" sz="2400" dirty="0"/>
              <a:t>) </a:t>
            </a:r>
            <a:r>
              <a:rPr lang="en-US" sz="2400" dirty="0" err="1"/>
              <a:t>неполноценность</a:t>
            </a:r>
            <a:r>
              <a:rPr lang="en-US" sz="2400" dirty="0"/>
              <a:t> </a:t>
            </a:r>
            <a:r>
              <a:rPr lang="en-US" sz="2400" dirty="0" err="1"/>
              <a:t>психики</a:t>
            </a:r>
            <a:r>
              <a:rPr lang="en-US" sz="2400" dirty="0"/>
              <a:t> </a:t>
            </a:r>
            <a:r>
              <a:rPr lang="en-US" sz="2400" dirty="0" err="1"/>
              <a:t>больного</a:t>
            </a:r>
            <a:r>
              <a:rPr lang="en-US" sz="2400" dirty="0"/>
              <a:t> (</a:t>
            </a:r>
            <a:r>
              <a:rPr lang="en-US" sz="2400" dirty="0" err="1"/>
              <a:t>олигофрения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др</a:t>
            </a:r>
            <a:r>
              <a:rPr lang="en-US" sz="2400" dirty="0"/>
              <a:t>.), </a:t>
            </a:r>
            <a:r>
              <a:rPr lang="en-US" sz="2400" dirty="0" err="1"/>
              <a:t>затрудняющая</a:t>
            </a:r>
            <a:r>
              <a:rPr lang="en-US" sz="2400" dirty="0"/>
              <a:t> </a:t>
            </a:r>
            <a:r>
              <a:rPr lang="en-US" sz="2400" dirty="0" err="1"/>
              <a:t>контакт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ним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7698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979712" y="476673"/>
            <a:ext cx="662473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2. </a:t>
            </a:r>
            <a:r>
              <a:rPr lang="en-US" sz="2400" b="1" dirty="0" err="1"/>
              <a:t>Хирургическая</a:t>
            </a:r>
            <a:r>
              <a:rPr lang="en-US" sz="2400" b="1" dirty="0"/>
              <a:t> </a:t>
            </a:r>
            <a:r>
              <a:rPr lang="en-US" sz="2400" b="1" dirty="0" err="1"/>
              <a:t>подготовка</a:t>
            </a:r>
            <a:r>
              <a:rPr lang="en-US" sz="2400" b="1" dirty="0"/>
              <a:t> </a:t>
            </a:r>
            <a:r>
              <a:rPr lang="en-US" sz="2400" b="1" dirty="0" err="1"/>
              <a:t>полости</a:t>
            </a:r>
            <a:r>
              <a:rPr lang="en-US" sz="2400" b="1" dirty="0"/>
              <a:t> </a:t>
            </a:r>
            <a:r>
              <a:rPr lang="en-US" sz="2400" b="1" dirty="0" err="1"/>
              <a:t>рта</a:t>
            </a:r>
            <a:r>
              <a:rPr lang="en-US" sz="2400" b="1" dirty="0"/>
              <a:t> </a:t>
            </a:r>
            <a:r>
              <a:rPr lang="en-US" sz="2400" b="1" dirty="0" err="1"/>
              <a:t>к</a:t>
            </a:r>
            <a:r>
              <a:rPr lang="en-US" sz="2400" b="1" dirty="0"/>
              <a:t> </a:t>
            </a:r>
            <a:r>
              <a:rPr lang="en-US" sz="2400" b="1" dirty="0" err="1"/>
              <a:t>протезированию</a:t>
            </a:r>
            <a:endParaRPr lang="ru-RU" sz="2400" dirty="0"/>
          </a:p>
          <a:p>
            <a:r>
              <a:rPr lang="en-US" sz="2400" dirty="0" smtClean="0"/>
              <a:t> </a:t>
            </a:r>
            <a:r>
              <a:rPr lang="en-US" sz="2400" dirty="0" err="1"/>
              <a:t>включает</a:t>
            </a:r>
            <a:r>
              <a:rPr lang="en-US" sz="2400" dirty="0"/>
              <a:t> </a:t>
            </a:r>
            <a:r>
              <a:rPr lang="en-US" sz="2400" dirty="0" err="1"/>
              <a:t>большое</a:t>
            </a:r>
            <a:r>
              <a:rPr lang="en-US" sz="2400" dirty="0"/>
              <a:t> </a:t>
            </a:r>
            <a:r>
              <a:rPr lang="en-US" sz="2400" dirty="0" err="1"/>
              <a:t>количество</a:t>
            </a:r>
            <a:r>
              <a:rPr lang="en-US" sz="2400" dirty="0"/>
              <a:t> </a:t>
            </a:r>
            <a:r>
              <a:rPr lang="en-US" sz="2400" dirty="0" err="1"/>
              <a:t>операций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en-US" sz="2400" dirty="0"/>
              <a:t>1) </a:t>
            </a:r>
            <a:r>
              <a:rPr lang="en-US" sz="2400" dirty="0" err="1"/>
              <a:t>углубление</a:t>
            </a:r>
            <a:r>
              <a:rPr lang="en-US" sz="2400" dirty="0"/>
              <a:t> </a:t>
            </a:r>
            <a:r>
              <a:rPr lang="en-US" sz="2400" dirty="0" err="1"/>
              <a:t>свода</a:t>
            </a:r>
            <a:r>
              <a:rPr lang="en-US" sz="2400" dirty="0"/>
              <a:t> </a:t>
            </a:r>
            <a:r>
              <a:rPr lang="en-US" sz="2400" dirty="0" err="1"/>
              <a:t>преддверия</a:t>
            </a:r>
            <a:r>
              <a:rPr lang="en-US" sz="2400" dirty="0"/>
              <a:t> </a:t>
            </a:r>
            <a:r>
              <a:rPr lang="en-US" sz="2400" dirty="0" err="1"/>
              <a:t>полости</a:t>
            </a:r>
            <a:r>
              <a:rPr lang="en-US" sz="2400" dirty="0"/>
              <a:t> </a:t>
            </a:r>
            <a:r>
              <a:rPr lang="en-US" sz="2400" dirty="0" err="1"/>
              <a:t>рта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dirty="0"/>
              <a:t>2) </a:t>
            </a:r>
            <a:r>
              <a:rPr lang="en-US" sz="2400" dirty="0" err="1"/>
              <a:t>перенесение</a:t>
            </a:r>
            <a:r>
              <a:rPr lang="en-US" sz="2400" dirty="0"/>
              <a:t> </a:t>
            </a:r>
            <a:r>
              <a:rPr lang="en-US" sz="2400" dirty="0" err="1"/>
              <a:t>места</a:t>
            </a:r>
            <a:r>
              <a:rPr lang="en-US" sz="2400" dirty="0"/>
              <a:t> </a:t>
            </a:r>
            <a:r>
              <a:rPr lang="en-US" sz="2400" dirty="0" err="1"/>
              <a:t>прикрепления</a:t>
            </a:r>
            <a:r>
              <a:rPr lang="en-US" sz="2400" dirty="0"/>
              <a:t> </a:t>
            </a:r>
            <a:r>
              <a:rPr lang="en-US" sz="2400" dirty="0" err="1"/>
              <a:t>мышц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сторону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области</a:t>
            </a:r>
            <a:r>
              <a:rPr lang="en-US" sz="2400" dirty="0"/>
              <a:t> </a:t>
            </a:r>
            <a:r>
              <a:rPr lang="en-US" sz="2400" dirty="0" err="1"/>
              <a:t>расположения</a:t>
            </a:r>
            <a:r>
              <a:rPr lang="en-US" sz="2400" dirty="0"/>
              <a:t> </a:t>
            </a:r>
            <a:r>
              <a:rPr lang="en-US" sz="2400" dirty="0" err="1"/>
              <a:t>границ</a:t>
            </a:r>
            <a:r>
              <a:rPr lang="en-US" sz="2400" dirty="0"/>
              <a:t> </a:t>
            </a:r>
            <a:r>
              <a:rPr lang="en-US" sz="2400" dirty="0" err="1"/>
              <a:t>протеза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dirty="0"/>
              <a:t>3) </a:t>
            </a:r>
            <a:r>
              <a:rPr lang="en-US" sz="2400" dirty="0" err="1"/>
              <a:t>восстановление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dirty="0"/>
              <a:t>4) </a:t>
            </a:r>
            <a:r>
              <a:rPr lang="en-US" sz="2400" dirty="0" err="1"/>
              <a:t>углубление</a:t>
            </a:r>
            <a:r>
              <a:rPr lang="en-US" sz="2400" dirty="0"/>
              <a:t> </a:t>
            </a:r>
            <a:r>
              <a:rPr lang="en-US" sz="2400" dirty="0" err="1"/>
              <a:t>небного</a:t>
            </a:r>
            <a:r>
              <a:rPr lang="en-US" sz="2400" dirty="0"/>
              <a:t> </a:t>
            </a:r>
            <a:r>
              <a:rPr lang="en-US" sz="2400" dirty="0" err="1"/>
              <a:t>свода</a:t>
            </a:r>
            <a:r>
              <a:rPr lang="en-US" sz="2400" dirty="0"/>
              <a:t>;</a:t>
            </a:r>
            <a:endParaRPr lang="ru-RU" sz="2400" dirty="0"/>
          </a:p>
          <a:p>
            <a:r>
              <a:rPr lang="en-US" sz="2400" dirty="0"/>
              <a:t>5) </a:t>
            </a:r>
            <a:r>
              <a:rPr lang="en-US" sz="2400" dirty="0" err="1"/>
              <a:t>удаление</a:t>
            </a:r>
            <a:r>
              <a:rPr lang="en-US" sz="2400" dirty="0"/>
              <a:t> </a:t>
            </a:r>
            <a:r>
              <a:rPr lang="en-US" sz="2400" dirty="0" err="1"/>
              <a:t>основания</a:t>
            </a:r>
            <a:r>
              <a:rPr lang="en-US" sz="2400" dirty="0"/>
              <a:t> </a:t>
            </a:r>
            <a:r>
              <a:rPr lang="en-US" sz="2400" dirty="0" err="1"/>
              <a:t>скулового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 </a:t>
            </a:r>
            <a:r>
              <a:rPr lang="en-US" sz="2400" dirty="0" err="1"/>
              <a:t>верхней</a:t>
            </a:r>
            <a:r>
              <a:rPr lang="en-US" sz="2400" dirty="0"/>
              <a:t> </a:t>
            </a:r>
            <a:r>
              <a:rPr lang="en-US" sz="2400" dirty="0" err="1"/>
              <a:t>челюсти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309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835696" y="332656"/>
            <a:ext cx="691276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Различают</a:t>
            </a:r>
            <a:r>
              <a:rPr lang="en-US" sz="2800" b="1" dirty="0"/>
              <a:t> </a:t>
            </a:r>
            <a:r>
              <a:rPr lang="en-US" sz="2800" b="1" dirty="0" err="1"/>
              <a:t>подготовительные</a:t>
            </a:r>
            <a:r>
              <a:rPr lang="en-US" sz="2800" b="1" dirty="0"/>
              <a:t> </a:t>
            </a:r>
            <a:r>
              <a:rPr lang="en-US" sz="2800" b="1" dirty="0" err="1"/>
              <a:t>и</a:t>
            </a:r>
            <a:r>
              <a:rPr lang="en-US" sz="2800" b="1" dirty="0"/>
              <a:t> </a:t>
            </a:r>
            <a:r>
              <a:rPr lang="en-US" sz="2800" b="1" dirty="0" err="1"/>
              <a:t>корригирующие</a:t>
            </a:r>
            <a:r>
              <a:rPr lang="en-US" sz="2800" b="1" dirty="0"/>
              <a:t> </a:t>
            </a:r>
            <a:r>
              <a:rPr lang="en-US" sz="2800" b="1" dirty="0" err="1"/>
              <a:t>операции</a:t>
            </a:r>
            <a:r>
              <a:rPr lang="en-US" sz="2800" b="1" dirty="0"/>
              <a:t>. </a:t>
            </a:r>
            <a:endParaRPr lang="ru-RU" sz="2800" b="1" dirty="0" smtClean="0"/>
          </a:p>
          <a:p>
            <a:endParaRPr lang="ru-RU" sz="2400" dirty="0"/>
          </a:p>
          <a:p>
            <a:r>
              <a:rPr lang="en-US" sz="2400" dirty="0" err="1" smtClean="0"/>
              <a:t>К</a:t>
            </a:r>
            <a:r>
              <a:rPr lang="en-US" sz="2400" dirty="0" smtClean="0"/>
              <a:t> </a:t>
            </a:r>
            <a:r>
              <a:rPr lang="en-US" sz="2400" b="1" dirty="0" err="1" smtClean="0"/>
              <a:t>подготовительны</a:t>
            </a:r>
            <a:r>
              <a:rPr lang="ru-RU" sz="2400" b="1" dirty="0" smtClean="0"/>
              <a:t>м операциям</a:t>
            </a:r>
            <a:r>
              <a:rPr lang="en-US" sz="2400" dirty="0" smtClean="0"/>
              <a:t>  </a:t>
            </a:r>
            <a:r>
              <a:rPr lang="en-US" sz="2400" dirty="0" err="1"/>
              <a:t>относят</a:t>
            </a:r>
            <a:r>
              <a:rPr lang="en-US" sz="2400" dirty="0"/>
              <a:t> </a:t>
            </a:r>
            <a:r>
              <a:rPr lang="en-US" sz="2400" dirty="0" err="1"/>
              <a:t>хирургическую</a:t>
            </a:r>
            <a:r>
              <a:rPr lang="en-US" sz="2400" dirty="0"/>
              <a:t> </a:t>
            </a:r>
            <a:r>
              <a:rPr lang="en-US" sz="2400" dirty="0" err="1"/>
              <a:t>обработку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 </a:t>
            </a:r>
            <a:r>
              <a:rPr lang="en-US" sz="2400" dirty="0" err="1"/>
              <a:t>непосредственно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 smtClean="0"/>
              <a:t>операции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К </a:t>
            </a:r>
            <a:r>
              <a:rPr lang="en-US" sz="2400" b="1" dirty="0" err="1" smtClean="0"/>
              <a:t>корригирующи</a:t>
            </a:r>
            <a:r>
              <a:rPr lang="ru-RU" sz="2400" b="1" dirty="0" smtClean="0"/>
              <a:t>м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операци</a:t>
            </a:r>
            <a:r>
              <a:rPr lang="ru-RU" sz="2400" b="1" dirty="0" smtClean="0"/>
              <a:t>ям </a:t>
            </a:r>
            <a:r>
              <a:rPr lang="ru-RU" sz="2400" dirty="0" smtClean="0"/>
              <a:t>относят </a:t>
            </a:r>
            <a:r>
              <a:rPr lang="en-US" sz="2400" dirty="0" smtClean="0"/>
              <a:t> </a:t>
            </a:r>
            <a:r>
              <a:rPr lang="en-US" sz="2400" dirty="0" err="1"/>
              <a:t>операции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костях</a:t>
            </a:r>
            <a:r>
              <a:rPr lang="en-US" sz="2400" dirty="0"/>
              <a:t>, </a:t>
            </a:r>
            <a:r>
              <a:rPr lang="en-US" sz="2400" dirty="0" err="1"/>
              <a:t>мягких</a:t>
            </a:r>
            <a:r>
              <a:rPr lang="en-US" sz="2400" dirty="0"/>
              <a:t> </a:t>
            </a:r>
            <a:r>
              <a:rPr lang="en-US" sz="2400" dirty="0" err="1"/>
              <a:t>тканях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восстановление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гребня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заживления</a:t>
            </a:r>
            <a:r>
              <a:rPr lang="en-US" sz="2400" dirty="0"/>
              <a:t> </a:t>
            </a:r>
            <a:r>
              <a:rPr lang="en-US" sz="2400" dirty="0" err="1"/>
              <a:t>экстракционной</a:t>
            </a:r>
            <a:r>
              <a:rPr lang="en-US" sz="2400" dirty="0"/>
              <a:t> </a:t>
            </a:r>
            <a:r>
              <a:rPr lang="en-US" sz="2400" dirty="0" err="1"/>
              <a:t>раны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96670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907704" y="404665"/>
            <a:ext cx="6624736" cy="6032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В</a:t>
            </a:r>
            <a:r>
              <a:rPr lang="en-US" sz="2800" b="1" dirty="0" err="1" smtClean="0"/>
              <a:t>ыделя</a:t>
            </a:r>
            <a:r>
              <a:rPr lang="ru-RU" sz="2800" b="1" dirty="0" smtClean="0"/>
              <a:t>ют</a:t>
            </a:r>
            <a:r>
              <a:rPr lang="en-US" sz="2800" b="1" dirty="0" smtClean="0"/>
              <a:t> </a:t>
            </a:r>
            <a:r>
              <a:rPr lang="en-US" sz="2800" b="1" dirty="0" err="1"/>
              <a:t>следующие</a:t>
            </a:r>
            <a:r>
              <a:rPr lang="en-US" sz="2800" b="1" dirty="0"/>
              <a:t> </a:t>
            </a:r>
            <a:r>
              <a:rPr lang="en-US" sz="2800" b="1" dirty="0" err="1"/>
              <a:t>операции</a:t>
            </a:r>
            <a:r>
              <a:rPr lang="en-US" sz="2800" b="1" dirty="0" smtClean="0"/>
              <a:t>:</a:t>
            </a:r>
            <a:endParaRPr lang="ru-RU" sz="2800" b="1" dirty="0"/>
          </a:p>
          <a:p>
            <a:pPr marL="457200" indent="-457200">
              <a:lnSpc>
                <a:spcPct val="150000"/>
              </a:lnSpc>
              <a:buAutoNum type="arabicParenR"/>
            </a:pPr>
            <a:r>
              <a:rPr lang="en-US" sz="2400" dirty="0" err="1" smtClean="0"/>
              <a:t>удаление</a:t>
            </a:r>
            <a:r>
              <a:rPr lang="en-US" sz="2400" dirty="0" smtClean="0"/>
              <a:t> </a:t>
            </a:r>
            <a:r>
              <a:rPr lang="en-US" sz="2400" dirty="0" err="1"/>
              <a:t>одиночно</a:t>
            </a:r>
            <a:r>
              <a:rPr lang="en-US" sz="2400" dirty="0"/>
              <a:t> </a:t>
            </a:r>
            <a:r>
              <a:rPr lang="en-US" sz="2400" dirty="0" err="1"/>
              <a:t>стоящих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 smtClean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2) </a:t>
            </a:r>
            <a:r>
              <a:rPr lang="en-US" sz="2400" dirty="0" err="1"/>
              <a:t>исправление</a:t>
            </a:r>
            <a:r>
              <a:rPr lang="en-US" sz="2400" dirty="0"/>
              <a:t> </a:t>
            </a:r>
            <a:r>
              <a:rPr lang="en-US" sz="2400" dirty="0" err="1"/>
              <a:t>формы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3) </a:t>
            </a:r>
            <a:r>
              <a:rPr lang="en-US" sz="2400" dirty="0" err="1"/>
              <a:t>пластика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4) </a:t>
            </a:r>
            <a:r>
              <a:rPr lang="en-US" sz="2400" dirty="0" err="1"/>
              <a:t>создание</a:t>
            </a:r>
            <a:r>
              <a:rPr lang="en-US" sz="2400" dirty="0"/>
              <a:t> </a:t>
            </a:r>
            <a:r>
              <a:rPr lang="en-US" sz="2400" dirty="0" err="1"/>
              <a:t>искусственной</a:t>
            </a:r>
            <a:r>
              <a:rPr lang="en-US" sz="2400" dirty="0"/>
              <a:t> </a:t>
            </a:r>
            <a:r>
              <a:rPr lang="en-US" sz="2400" dirty="0" err="1"/>
              <a:t>лунки</a:t>
            </a:r>
            <a:r>
              <a:rPr lang="en-US" sz="2400" dirty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5) </a:t>
            </a:r>
            <a:r>
              <a:rPr lang="en-US" sz="2400" dirty="0" err="1"/>
              <a:t>подсадка</a:t>
            </a:r>
            <a:r>
              <a:rPr lang="en-US" sz="2400" dirty="0"/>
              <a:t> </a:t>
            </a:r>
            <a:r>
              <a:rPr lang="en-US" sz="2400" dirty="0" err="1"/>
              <a:t>металлического</a:t>
            </a:r>
            <a:r>
              <a:rPr lang="en-US" sz="2400" dirty="0"/>
              <a:t> </a:t>
            </a:r>
            <a:r>
              <a:rPr lang="en-US" sz="2400" dirty="0" err="1"/>
              <a:t>поднадкостничного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другого</a:t>
            </a:r>
            <a:r>
              <a:rPr lang="en-US" sz="2400" dirty="0"/>
              <a:t> </a:t>
            </a:r>
            <a:r>
              <a:rPr lang="en-US" sz="2400" dirty="0" err="1"/>
              <a:t>имплантата</a:t>
            </a:r>
            <a:r>
              <a:rPr lang="en-US" sz="2400" dirty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6) </a:t>
            </a:r>
            <a:r>
              <a:rPr lang="en-US" sz="2400" dirty="0" err="1"/>
              <a:t>подготовка</a:t>
            </a:r>
            <a:r>
              <a:rPr lang="en-US" sz="2400" dirty="0"/>
              <a:t> </a:t>
            </a:r>
            <a:r>
              <a:rPr lang="en-US" sz="2400" dirty="0" err="1"/>
              <a:t>твердого</a:t>
            </a:r>
            <a:r>
              <a:rPr lang="en-US" sz="2400" dirty="0"/>
              <a:t> </a:t>
            </a:r>
            <a:r>
              <a:rPr lang="en-US" sz="2400" dirty="0" err="1"/>
              <a:t>неба</a:t>
            </a:r>
            <a:r>
              <a:rPr lang="en-US" sz="2400" dirty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7) </a:t>
            </a:r>
            <a:r>
              <a:rPr lang="en-US" sz="2400" dirty="0" err="1"/>
              <a:t>устранение</a:t>
            </a:r>
            <a:r>
              <a:rPr lang="en-US" sz="2400" dirty="0"/>
              <a:t> </a:t>
            </a:r>
            <a:r>
              <a:rPr lang="en-US" sz="2400" dirty="0" err="1"/>
              <a:t>тяжей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рубцов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слизистой</a:t>
            </a:r>
            <a:r>
              <a:rPr lang="en-US" sz="2400" dirty="0"/>
              <a:t> </a:t>
            </a:r>
            <a:r>
              <a:rPr lang="en-US" sz="2400" dirty="0" err="1"/>
              <a:t>оболочке</a:t>
            </a:r>
            <a:r>
              <a:rPr lang="en-US" sz="2400" dirty="0"/>
              <a:t> </a:t>
            </a:r>
            <a:r>
              <a:rPr lang="en-US" sz="2400" dirty="0" err="1"/>
              <a:t>протезного</a:t>
            </a:r>
            <a:r>
              <a:rPr lang="en-US" sz="2400" dirty="0"/>
              <a:t> </a:t>
            </a:r>
            <a:r>
              <a:rPr lang="en-US" sz="2400" dirty="0" err="1"/>
              <a:t>ложа</a:t>
            </a:r>
            <a:r>
              <a:rPr lang="en-US" sz="2400" dirty="0"/>
              <a:t>,</a:t>
            </a:r>
            <a:endParaRPr lang="ru-RU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8) </a:t>
            </a:r>
            <a:r>
              <a:rPr lang="en-US" sz="2400" dirty="0" err="1"/>
              <a:t>углубление</a:t>
            </a:r>
            <a:r>
              <a:rPr lang="en-US" sz="2400" dirty="0"/>
              <a:t> </a:t>
            </a:r>
            <a:r>
              <a:rPr lang="en-US" sz="2400" dirty="0" err="1"/>
              <a:t>преддверия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дна</a:t>
            </a:r>
            <a:r>
              <a:rPr lang="en-US" sz="2400" dirty="0"/>
              <a:t> </a:t>
            </a:r>
            <a:r>
              <a:rPr lang="en-US" sz="2400" dirty="0" err="1"/>
              <a:t>полости</a:t>
            </a:r>
            <a:r>
              <a:rPr lang="en-US" sz="2400" dirty="0"/>
              <a:t> </a:t>
            </a:r>
            <a:r>
              <a:rPr lang="en-US" sz="2400" dirty="0" err="1"/>
              <a:t>рта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44723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763688" y="476672"/>
            <a:ext cx="698477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Показаниями</a:t>
            </a:r>
            <a:r>
              <a:rPr lang="en-US" sz="2400" b="1" dirty="0"/>
              <a:t> </a:t>
            </a:r>
            <a:r>
              <a:rPr lang="en-US" sz="2400" b="1" dirty="0" err="1" smtClean="0"/>
              <a:t>к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удалени</a:t>
            </a:r>
            <a:r>
              <a:rPr lang="ru-RU" sz="2400" b="1" dirty="0" smtClean="0"/>
              <a:t>ю </a:t>
            </a:r>
            <a:r>
              <a:rPr lang="en-US" sz="2400" b="1" dirty="0" err="1" smtClean="0"/>
              <a:t>одиночно</a:t>
            </a:r>
            <a:r>
              <a:rPr lang="en-US" sz="2400" b="1" dirty="0" smtClean="0"/>
              <a:t> </a:t>
            </a:r>
            <a:r>
              <a:rPr lang="en-US" sz="2400" b="1" dirty="0" err="1"/>
              <a:t>стоящих</a:t>
            </a:r>
            <a:r>
              <a:rPr lang="en-US" sz="2400" b="1" dirty="0"/>
              <a:t> </a:t>
            </a:r>
            <a:r>
              <a:rPr lang="en-US" sz="2400" b="1" dirty="0" err="1"/>
              <a:t>зубов</a:t>
            </a:r>
            <a:r>
              <a:rPr lang="en-US" sz="2400" b="1" dirty="0" smtClean="0"/>
              <a:t>  </a:t>
            </a:r>
            <a:r>
              <a:rPr lang="en-US" sz="2400" b="1" dirty="0" err="1"/>
              <a:t>являются</a:t>
            </a:r>
            <a:r>
              <a:rPr lang="en-US" sz="2400" b="1" dirty="0"/>
              <a:t>:</a:t>
            </a:r>
            <a:endParaRPr lang="ru-RU" sz="2400" b="1" dirty="0"/>
          </a:p>
          <a:p>
            <a:r>
              <a:rPr lang="en-US" sz="2000" dirty="0"/>
              <a:t>1) </a:t>
            </a:r>
            <a:r>
              <a:rPr lang="ru-RU" sz="2000" dirty="0" smtClean="0"/>
              <a:t>Т</a:t>
            </a:r>
            <a:r>
              <a:rPr lang="en-US" sz="2000" dirty="0" err="1" smtClean="0"/>
              <a:t>ретья</a:t>
            </a:r>
            <a:r>
              <a:rPr lang="ru-RU" sz="2000" dirty="0"/>
              <a:t> </a:t>
            </a:r>
            <a:r>
              <a:rPr lang="en-US" sz="2000" dirty="0" err="1" smtClean="0"/>
              <a:t>степень</a:t>
            </a:r>
            <a:r>
              <a:rPr lang="en-US" sz="2000" dirty="0" smtClean="0"/>
              <a:t> </a:t>
            </a:r>
            <a:r>
              <a:rPr lang="en-US" sz="2000" dirty="0" err="1"/>
              <a:t>патологической</a:t>
            </a:r>
            <a:r>
              <a:rPr lang="en-US" sz="2000" dirty="0"/>
              <a:t> </a:t>
            </a:r>
            <a:r>
              <a:rPr lang="en-US" sz="2000" dirty="0" err="1"/>
              <a:t>подвижности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 smtClean="0"/>
              <a:t>вследстви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en-US" sz="2000" dirty="0" err="1" smtClean="0"/>
              <a:t>заболевани</a:t>
            </a:r>
            <a:r>
              <a:rPr lang="ru-RU" sz="2000" dirty="0" smtClean="0"/>
              <a:t>й</a:t>
            </a:r>
            <a:r>
              <a:rPr lang="en-US" sz="2000" dirty="0" smtClean="0"/>
              <a:t> </a:t>
            </a:r>
            <a:r>
              <a:rPr lang="en-US" sz="2000" dirty="0" err="1"/>
              <a:t>пародонта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2) </a:t>
            </a:r>
            <a:r>
              <a:rPr lang="en-US" sz="2000" dirty="0" err="1"/>
              <a:t>неблагоприятное</a:t>
            </a:r>
            <a:r>
              <a:rPr lang="en-US" sz="2000" dirty="0"/>
              <a:t> </a:t>
            </a:r>
            <a:r>
              <a:rPr lang="en-US" sz="2000" dirty="0" err="1"/>
              <a:t>соотношение</a:t>
            </a:r>
            <a:r>
              <a:rPr lang="en-US" sz="2000" dirty="0"/>
              <a:t> </a:t>
            </a:r>
            <a:r>
              <a:rPr lang="en-US" sz="2000" dirty="0" err="1"/>
              <a:t>клинической</a:t>
            </a:r>
            <a:r>
              <a:rPr lang="en-US" sz="2000" dirty="0"/>
              <a:t> </a:t>
            </a:r>
            <a:r>
              <a:rPr lang="en-US" sz="2000" dirty="0" err="1"/>
              <a:t>коронки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корня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3) </a:t>
            </a:r>
            <a:r>
              <a:rPr lang="en-US" sz="2000" dirty="0" err="1"/>
              <a:t>наличие</a:t>
            </a:r>
            <a:r>
              <a:rPr lang="en-US" sz="2000" dirty="0"/>
              <a:t> </a:t>
            </a:r>
            <a:r>
              <a:rPr lang="en-US" sz="2000" dirty="0" err="1"/>
              <a:t>хронических</a:t>
            </a:r>
            <a:r>
              <a:rPr lang="en-US" sz="2000" dirty="0"/>
              <a:t> </a:t>
            </a:r>
            <a:r>
              <a:rPr lang="en-US" sz="2000" dirty="0" err="1"/>
              <a:t>верхушечных</a:t>
            </a:r>
            <a:r>
              <a:rPr lang="en-US" sz="2000" dirty="0"/>
              <a:t> </a:t>
            </a:r>
            <a:r>
              <a:rPr lang="en-US" sz="2000" dirty="0" err="1"/>
              <a:t>очагов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периодонте</a:t>
            </a:r>
            <a:r>
              <a:rPr lang="en-US" sz="2000" dirty="0"/>
              <a:t> </a:t>
            </a:r>
            <a:r>
              <a:rPr lang="en-US" sz="2000" dirty="0" err="1"/>
              <a:t>переместившихся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4) </a:t>
            </a:r>
            <a:r>
              <a:rPr lang="en-US" sz="2000" dirty="0" err="1"/>
              <a:t>значительное</a:t>
            </a:r>
            <a:r>
              <a:rPr lang="en-US" sz="2000" dirty="0"/>
              <a:t> </a:t>
            </a:r>
            <a:r>
              <a:rPr lang="en-US" sz="2000" dirty="0" err="1"/>
              <a:t>разрушение</a:t>
            </a:r>
            <a:r>
              <a:rPr lang="en-US" sz="2000" dirty="0"/>
              <a:t> </a:t>
            </a:r>
            <a:r>
              <a:rPr lang="en-US" sz="2000" dirty="0" err="1"/>
              <a:t>коронок</a:t>
            </a:r>
            <a:r>
              <a:rPr lang="en-US" sz="2000" dirty="0"/>
              <a:t> </a:t>
            </a:r>
            <a:r>
              <a:rPr lang="en-US" sz="2000" dirty="0" err="1"/>
              <a:t>переместившихся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кариесом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5) </a:t>
            </a:r>
            <a:r>
              <a:rPr lang="en-US" sz="2000" dirty="0" err="1"/>
              <a:t>резко</a:t>
            </a:r>
            <a:r>
              <a:rPr lang="en-US" sz="2000" dirty="0"/>
              <a:t> </a:t>
            </a:r>
            <a:r>
              <a:rPr lang="en-US" sz="2000" dirty="0" err="1"/>
              <a:t>выраженное</a:t>
            </a:r>
            <a:r>
              <a:rPr lang="en-US" sz="2000" dirty="0"/>
              <a:t> </a:t>
            </a:r>
            <a:r>
              <a:rPr lang="en-US" sz="2000" dirty="0" err="1"/>
              <a:t>вертикальное</a:t>
            </a:r>
            <a:r>
              <a:rPr lang="en-US" sz="2000" dirty="0"/>
              <a:t> </a:t>
            </a:r>
            <a:r>
              <a:rPr lang="en-US" sz="2000" dirty="0" err="1"/>
              <a:t>перемещение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, </a:t>
            </a:r>
            <a:r>
              <a:rPr lang="en-US" sz="2000" dirty="0" err="1"/>
              <a:t>когда</a:t>
            </a:r>
            <a:r>
              <a:rPr lang="en-US" sz="2000" dirty="0"/>
              <a:t> </a:t>
            </a:r>
            <a:r>
              <a:rPr lang="en-US" sz="2000" dirty="0" err="1"/>
              <a:t>сошлифовывание</a:t>
            </a:r>
            <a:r>
              <a:rPr lang="en-US" sz="2000" dirty="0"/>
              <a:t> </a:t>
            </a:r>
            <a:r>
              <a:rPr lang="en-US" sz="2000" dirty="0" err="1"/>
              <a:t>коронки</a:t>
            </a:r>
            <a:r>
              <a:rPr lang="en-US" sz="2000" dirty="0"/>
              <a:t> </a:t>
            </a:r>
            <a:r>
              <a:rPr lang="en-US" sz="2000" dirty="0" err="1"/>
              <a:t>приводит</a:t>
            </a:r>
            <a:r>
              <a:rPr lang="en-US" sz="2000" dirty="0"/>
              <a:t> </a:t>
            </a:r>
            <a:r>
              <a:rPr lang="en-US" sz="2000" dirty="0" err="1"/>
              <a:t>к</a:t>
            </a:r>
            <a:r>
              <a:rPr lang="en-US" sz="2000" dirty="0"/>
              <a:t> </a:t>
            </a:r>
            <a:r>
              <a:rPr lang="en-US" sz="2000" dirty="0" err="1"/>
              <a:t>ее</a:t>
            </a:r>
            <a:r>
              <a:rPr lang="en-US" sz="2000" dirty="0"/>
              <a:t> </a:t>
            </a:r>
            <a:r>
              <a:rPr lang="en-US" sz="2000" dirty="0" err="1"/>
              <a:t>полной</a:t>
            </a:r>
            <a:r>
              <a:rPr lang="en-US" sz="2000" dirty="0"/>
              <a:t> </a:t>
            </a:r>
            <a:r>
              <a:rPr lang="en-US" sz="2000" dirty="0" err="1"/>
              <a:t>потере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6) </a:t>
            </a:r>
            <a:r>
              <a:rPr lang="en-US" sz="2000" dirty="0" err="1"/>
              <a:t>наклон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сторону</a:t>
            </a:r>
            <a:r>
              <a:rPr lang="en-US" sz="2000" dirty="0"/>
              <a:t> </a:t>
            </a:r>
            <a:r>
              <a:rPr lang="en-US" sz="2000" dirty="0" err="1"/>
              <a:t>дефекта</a:t>
            </a:r>
            <a:r>
              <a:rPr lang="en-US" sz="2000" dirty="0"/>
              <a:t>, при </a:t>
            </a:r>
            <a:r>
              <a:rPr lang="en-US" sz="2000" dirty="0" err="1"/>
              <a:t>котором</a:t>
            </a:r>
            <a:r>
              <a:rPr lang="en-US" sz="2000" dirty="0"/>
              <a:t> </a:t>
            </a:r>
            <a:r>
              <a:rPr lang="en-US" sz="2000" dirty="0" err="1"/>
              <a:t>ни</a:t>
            </a:r>
            <a:r>
              <a:rPr lang="en-US" sz="2000" dirty="0"/>
              <a:t> </a:t>
            </a:r>
            <a:r>
              <a:rPr lang="en-US" sz="2000" dirty="0" err="1"/>
              <a:t>ортодонтическими</a:t>
            </a:r>
            <a:r>
              <a:rPr lang="en-US" sz="2000" dirty="0"/>
              <a:t>, </a:t>
            </a:r>
            <a:r>
              <a:rPr lang="en-US" sz="2000" dirty="0" err="1"/>
              <a:t>ни</a:t>
            </a:r>
            <a:r>
              <a:rPr lang="en-US" sz="2000" dirty="0"/>
              <a:t> </a:t>
            </a:r>
            <a:r>
              <a:rPr lang="en-US" sz="2000" dirty="0" err="1"/>
              <a:t>протетическими</a:t>
            </a:r>
            <a:r>
              <a:rPr lang="en-US" sz="2000" dirty="0"/>
              <a:t> </a:t>
            </a:r>
            <a:r>
              <a:rPr lang="en-US" sz="2000" dirty="0" err="1"/>
              <a:t>мероприятиями</a:t>
            </a:r>
            <a:r>
              <a:rPr lang="en-US" sz="2000" dirty="0"/>
              <a:t> </a:t>
            </a:r>
            <a:r>
              <a:rPr lang="en-US" sz="2000" dirty="0" err="1"/>
              <a:t>невозможно</a:t>
            </a:r>
            <a:r>
              <a:rPr lang="en-US" sz="2000" dirty="0"/>
              <a:t> </a:t>
            </a:r>
            <a:r>
              <a:rPr lang="en-US" sz="2000" dirty="0" err="1"/>
              <a:t>достигнуть</a:t>
            </a:r>
            <a:r>
              <a:rPr lang="en-US" sz="2000" dirty="0"/>
              <a:t> </a:t>
            </a:r>
            <a:r>
              <a:rPr lang="en-US" sz="2000" dirty="0" err="1"/>
              <a:t>параллельности</a:t>
            </a:r>
            <a:r>
              <a:rPr lang="en-US" sz="2000" dirty="0"/>
              <a:t> </a:t>
            </a:r>
            <a:r>
              <a:rPr lang="en-US" sz="2000" dirty="0" err="1"/>
              <a:t>опорных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мостовидного</a:t>
            </a:r>
            <a:r>
              <a:rPr lang="en-US" sz="2000" dirty="0"/>
              <a:t> </a:t>
            </a:r>
            <a:r>
              <a:rPr lang="en-US" sz="2000" dirty="0" err="1"/>
              <a:t>протезирования</a:t>
            </a:r>
            <a:r>
              <a:rPr lang="en-US" sz="2000" dirty="0" smtClean="0"/>
              <a:t>;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87880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835696" y="620688"/>
            <a:ext cx="7056784" cy="655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2. </a:t>
            </a:r>
            <a:r>
              <a:rPr lang="en-US" sz="2400" dirty="0" smtClean="0"/>
              <a:t>При </a:t>
            </a:r>
            <a:r>
              <a:rPr lang="en-US" sz="2400" dirty="0" err="1"/>
              <a:t>резко</a:t>
            </a:r>
            <a:r>
              <a:rPr lang="en-US" sz="2400" dirty="0"/>
              <a:t> </a:t>
            </a:r>
            <a:r>
              <a:rPr lang="en-US" sz="2400" dirty="0" err="1"/>
              <a:t>выраженной</a:t>
            </a:r>
            <a:r>
              <a:rPr lang="en-US" sz="2400" dirty="0"/>
              <a:t> </a:t>
            </a:r>
            <a:r>
              <a:rPr lang="en-US" sz="2400" dirty="0" err="1"/>
              <a:t>гипертрофии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 </a:t>
            </a:r>
            <a:r>
              <a:rPr lang="en-US" sz="2400" dirty="0" err="1"/>
              <a:t>одновременно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удалением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приходится</a:t>
            </a:r>
            <a:r>
              <a:rPr lang="en-US" sz="2400" dirty="0"/>
              <a:t> </a:t>
            </a:r>
            <a:r>
              <a:rPr lang="en-US" sz="2400" dirty="0" err="1"/>
              <a:t>прибегать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частичной</a:t>
            </a:r>
            <a:r>
              <a:rPr lang="en-US" sz="2400" dirty="0"/>
              <a:t> </a:t>
            </a:r>
            <a:r>
              <a:rPr lang="en-US" sz="2400" dirty="0" err="1"/>
              <a:t>резекции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ru-RU" sz="2400" b="1" dirty="0" smtClean="0"/>
              <a:t>Правильная</a:t>
            </a:r>
            <a:r>
              <a:rPr lang="en-US" sz="2400" b="1" dirty="0" smtClean="0"/>
              <a:t> </a:t>
            </a:r>
            <a:r>
              <a:rPr lang="en-US" sz="2400" b="1" dirty="0" err="1"/>
              <a:t>форма</a:t>
            </a:r>
            <a:r>
              <a:rPr lang="en-US" sz="2400" b="1" dirty="0"/>
              <a:t> </a:t>
            </a:r>
            <a:r>
              <a:rPr lang="en-US" sz="2400" b="1" dirty="0" err="1"/>
              <a:t>альвеолярного</a:t>
            </a:r>
            <a:r>
              <a:rPr lang="en-US" sz="2400" b="1" dirty="0"/>
              <a:t> </a:t>
            </a:r>
            <a:r>
              <a:rPr lang="en-US" sz="2400" b="1" dirty="0" err="1"/>
              <a:t>отростка</a:t>
            </a:r>
            <a:r>
              <a:rPr lang="en-US" sz="2400" b="1" dirty="0"/>
              <a:t> </a:t>
            </a:r>
            <a:r>
              <a:rPr lang="en-US" sz="2400" b="1" dirty="0" err="1"/>
              <a:t>может</a:t>
            </a:r>
            <a:r>
              <a:rPr lang="en-US" sz="2400" b="1" dirty="0"/>
              <a:t> </a:t>
            </a:r>
            <a:r>
              <a:rPr lang="en-US" sz="2400" b="1" dirty="0" err="1"/>
              <a:t>быть</a:t>
            </a:r>
            <a:r>
              <a:rPr lang="en-US" sz="2400" b="1" dirty="0"/>
              <a:t> </a:t>
            </a:r>
            <a:r>
              <a:rPr lang="en-US" sz="2400" b="1" dirty="0" err="1"/>
              <a:t>достигнута</a:t>
            </a:r>
            <a:r>
              <a:rPr lang="en-US" sz="2400" b="1" dirty="0"/>
              <a:t> </a:t>
            </a:r>
            <a:r>
              <a:rPr lang="en-US" sz="2400" b="1" dirty="0" err="1"/>
              <a:t>двумя</a:t>
            </a:r>
            <a:r>
              <a:rPr lang="en-US" sz="2400" b="1" dirty="0"/>
              <a:t> </a:t>
            </a:r>
            <a:r>
              <a:rPr lang="en-US" sz="2400" b="1" dirty="0" err="1" smtClean="0"/>
              <a:t>способами</a:t>
            </a:r>
            <a:r>
              <a:rPr lang="ru-RU" sz="2400" b="1" dirty="0"/>
              <a:t>:</a:t>
            </a:r>
            <a:r>
              <a:rPr lang="en-US" sz="2400" b="1" dirty="0" smtClean="0"/>
              <a:t> </a:t>
            </a:r>
            <a:r>
              <a:rPr lang="en-US" sz="2400" dirty="0" err="1"/>
              <a:t>Известно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костные</a:t>
            </a:r>
            <a:r>
              <a:rPr lang="en-US" sz="2400" dirty="0"/>
              <a:t> </a:t>
            </a:r>
            <a:r>
              <a:rPr lang="en-US" sz="2400" dirty="0" err="1"/>
              <a:t>выступы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острые</a:t>
            </a:r>
            <a:r>
              <a:rPr lang="en-US" sz="2400" dirty="0"/>
              <a:t> </a:t>
            </a:r>
            <a:r>
              <a:rPr lang="en-US" sz="2400" dirty="0" err="1"/>
              <a:t>края</a:t>
            </a:r>
            <a:r>
              <a:rPr lang="en-US" sz="2400" dirty="0"/>
              <a:t> </a:t>
            </a:r>
            <a:r>
              <a:rPr lang="en-US" sz="2400" dirty="0" err="1"/>
              <a:t>альвеол</a:t>
            </a:r>
            <a:r>
              <a:rPr lang="en-US" sz="2400" dirty="0"/>
              <a:t>, </a:t>
            </a:r>
            <a:r>
              <a:rPr lang="en-US" sz="2400" dirty="0" err="1"/>
              <a:t>оставшиеся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удаления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, </a:t>
            </a:r>
            <a:r>
              <a:rPr lang="en-US" sz="2400" dirty="0" err="1"/>
              <a:t>со</a:t>
            </a:r>
            <a:r>
              <a:rPr lang="en-US" sz="2400" dirty="0"/>
              <a:t> </a:t>
            </a:r>
            <a:r>
              <a:rPr lang="en-US" sz="2400" dirty="0" err="1"/>
              <a:t>временем</a:t>
            </a:r>
            <a:r>
              <a:rPr lang="en-US" sz="2400" dirty="0"/>
              <a:t> </a:t>
            </a:r>
            <a:r>
              <a:rPr lang="en-US" sz="2400" dirty="0" err="1"/>
              <a:t>атрофируются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сглаживаются</a:t>
            </a:r>
            <a:r>
              <a:rPr lang="en-US" sz="2400" dirty="0"/>
              <a:t>, </a:t>
            </a:r>
            <a:r>
              <a:rPr lang="en-US" sz="2400" dirty="0" err="1"/>
              <a:t>поэтому</a:t>
            </a:r>
            <a:r>
              <a:rPr lang="en-US" sz="2400" dirty="0"/>
              <a:t> </a:t>
            </a:r>
            <a:r>
              <a:rPr lang="en-US" sz="2400" dirty="0" err="1"/>
              <a:t>некоторые</a:t>
            </a:r>
            <a:r>
              <a:rPr lang="en-US" sz="2400" dirty="0"/>
              <a:t> </a:t>
            </a:r>
            <a:r>
              <a:rPr lang="en-US" sz="2400" dirty="0" err="1"/>
              <a:t>ортопеды</a:t>
            </a:r>
            <a:r>
              <a:rPr lang="en-US" sz="2400" dirty="0"/>
              <a:t> </a:t>
            </a:r>
            <a:r>
              <a:rPr lang="en-US" sz="2400" b="1" dirty="0" err="1"/>
              <a:t>приступают</a:t>
            </a:r>
            <a:r>
              <a:rPr lang="en-US" sz="2400" b="1" dirty="0"/>
              <a:t> </a:t>
            </a:r>
            <a:r>
              <a:rPr lang="en-US" sz="2400" b="1" dirty="0" err="1"/>
              <a:t>к</a:t>
            </a:r>
            <a:r>
              <a:rPr lang="en-US" sz="2400" b="1" dirty="0"/>
              <a:t> </a:t>
            </a:r>
            <a:r>
              <a:rPr lang="en-US" sz="2400" b="1" dirty="0" err="1"/>
              <a:t>протезированию</a:t>
            </a:r>
            <a:r>
              <a:rPr lang="en-US" sz="2400" b="1" dirty="0"/>
              <a:t> </a:t>
            </a:r>
            <a:r>
              <a:rPr lang="en-US" sz="2400" b="1" dirty="0" err="1"/>
              <a:t>через</a:t>
            </a:r>
            <a:r>
              <a:rPr lang="en-US" sz="2400" b="1" dirty="0"/>
              <a:t> 1,5--2 </a:t>
            </a:r>
            <a:r>
              <a:rPr lang="en-US" sz="2400" b="1" dirty="0" err="1"/>
              <a:t>месяца</a:t>
            </a:r>
            <a:r>
              <a:rPr lang="en-US" sz="2400" b="1" dirty="0"/>
              <a:t> </a:t>
            </a:r>
            <a:r>
              <a:rPr lang="en-US" sz="2400" b="1" dirty="0" err="1"/>
              <a:t>после</a:t>
            </a:r>
            <a:r>
              <a:rPr lang="en-US" sz="2400" b="1" dirty="0"/>
              <a:t> </a:t>
            </a:r>
            <a:r>
              <a:rPr lang="en-US" sz="2400" b="1" dirty="0" err="1"/>
              <a:t>удаления</a:t>
            </a:r>
            <a:r>
              <a:rPr lang="en-US" sz="2400" b="1" dirty="0"/>
              <a:t> </a:t>
            </a:r>
            <a:r>
              <a:rPr lang="en-US" sz="2400" b="1" dirty="0" err="1"/>
              <a:t>последнего</a:t>
            </a:r>
            <a:r>
              <a:rPr lang="en-US" sz="2400" b="1" dirty="0"/>
              <a:t> </a:t>
            </a:r>
            <a:r>
              <a:rPr lang="en-US" sz="2400" b="1" dirty="0" err="1"/>
              <a:t>зуба</a:t>
            </a:r>
            <a:r>
              <a:rPr lang="en-US" sz="2400" dirty="0"/>
              <a:t>, </a:t>
            </a:r>
            <a:r>
              <a:rPr lang="en-US" sz="2400" dirty="0" err="1"/>
              <a:t>ожидая</a:t>
            </a:r>
            <a:r>
              <a:rPr lang="en-US" sz="2400" dirty="0"/>
              <a:t>, </a:t>
            </a:r>
            <a:r>
              <a:rPr lang="en-US" sz="2400" dirty="0" err="1"/>
              <a:t>пока</a:t>
            </a:r>
            <a:r>
              <a:rPr lang="en-US" sz="2400" dirty="0"/>
              <a:t> </a:t>
            </a:r>
            <a:r>
              <a:rPr lang="en-US" sz="2400" dirty="0" err="1"/>
              <a:t>произойдут</a:t>
            </a:r>
            <a:r>
              <a:rPr lang="en-US" sz="2400" dirty="0"/>
              <a:t> </a:t>
            </a:r>
            <a:r>
              <a:rPr lang="en-US" sz="2400" dirty="0" err="1"/>
              <a:t>эти</a:t>
            </a:r>
            <a:r>
              <a:rPr lang="en-US" sz="2400" dirty="0"/>
              <a:t> </a:t>
            </a:r>
            <a:r>
              <a:rPr lang="en-US" sz="2400" dirty="0" err="1"/>
              <a:t>изменения</a:t>
            </a:r>
            <a:r>
              <a:rPr lang="en-US" sz="2400" dirty="0"/>
              <a:t>. </a:t>
            </a:r>
            <a:r>
              <a:rPr lang="en-US" sz="2400" dirty="0" err="1"/>
              <a:t>Второй</a:t>
            </a:r>
            <a:r>
              <a:rPr lang="en-US" sz="2400" dirty="0"/>
              <a:t> </a:t>
            </a:r>
            <a:r>
              <a:rPr lang="en-US" sz="2400" dirty="0" err="1"/>
              <a:t>способ</a:t>
            </a:r>
            <a:r>
              <a:rPr lang="en-US" sz="2400" dirty="0"/>
              <a:t> -- </a:t>
            </a:r>
            <a:r>
              <a:rPr lang="en-US" sz="2400" dirty="0" err="1"/>
              <a:t>хирургический</a:t>
            </a:r>
            <a:r>
              <a:rPr lang="en-US" sz="2400" dirty="0"/>
              <a:t>, </a:t>
            </a:r>
            <a:r>
              <a:rPr lang="en-US" sz="2400" dirty="0" err="1"/>
              <a:t>т.е</a:t>
            </a:r>
            <a:r>
              <a:rPr lang="en-US" sz="2400" dirty="0"/>
              <a:t>. </a:t>
            </a:r>
            <a:r>
              <a:rPr lang="en-US" sz="2400" b="1" dirty="0" err="1"/>
              <a:t>создание</a:t>
            </a:r>
            <a:r>
              <a:rPr lang="en-US" sz="2400" b="1" dirty="0"/>
              <a:t> </a:t>
            </a:r>
            <a:r>
              <a:rPr lang="en-US" sz="2400" b="1" dirty="0" err="1"/>
              <a:t>удобной</a:t>
            </a:r>
            <a:r>
              <a:rPr lang="en-US" sz="2400" b="1" dirty="0"/>
              <a:t> </a:t>
            </a:r>
            <a:r>
              <a:rPr lang="en-US" sz="2400" b="1" dirty="0" err="1"/>
              <a:t>формы</a:t>
            </a:r>
            <a:r>
              <a:rPr lang="en-US" sz="2400" b="1" dirty="0"/>
              <a:t> </a:t>
            </a:r>
            <a:r>
              <a:rPr lang="en-US" sz="2400" b="1" dirty="0" err="1"/>
              <a:t>альвеолярного</a:t>
            </a:r>
            <a:r>
              <a:rPr lang="en-US" sz="2400" b="1" dirty="0"/>
              <a:t> </a:t>
            </a:r>
            <a:r>
              <a:rPr lang="en-US" sz="2400" b="1" dirty="0" err="1"/>
              <a:t>отростка</a:t>
            </a:r>
            <a:r>
              <a:rPr lang="en-US" sz="2400" b="1" dirty="0"/>
              <a:t> </a:t>
            </a:r>
            <a:r>
              <a:rPr lang="en-US" sz="2400" b="1" dirty="0" err="1"/>
              <a:t>оперативным</a:t>
            </a:r>
            <a:r>
              <a:rPr lang="en-US" sz="2400" b="1" dirty="0"/>
              <a:t> </a:t>
            </a:r>
            <a:r>
              <a:rPr lang="en-US" sz="2400" b="1" dirty="0" err="1"/>
              <a:t>путем</a:t>
            </a:r>
            <a:r>
              <a:rPr lang="en-US" sz="2400" b="1" dirty="0"/>
              <a:t>. </a:t>
            </a:r>
            <a:r>
              <a:rPr lang="en-US" sz="2400" dirty="0" err="1"/>
              <a:t>Необходимо</a:t>
            </a:r>
            <a:r>
              <a:rPr lang="en-US" sz="2400" dirty="0"/>
              <a:t> </a:t>
            </a:r>
            <a:r>
              <a:rPr lang="en-US" sz="2400" dirty="0" err="1"/>
              <a:t>скусывать</a:t>
            </a:r>
            <a:r>
              <a:rPr lang="en-US" sz="2400" dirty="0"/>
              <a:t> </a:t>
            </a:r>
            <a:r>
              <a:rPr lang="en-US" sz="2400" dirty="0" err="1"/>
              <a:t>лишь</a:t>
            </a:r>
            <a:r>
              <a:rPr lang="en-US" sz="2400" dirty="0"/>
              <a:t> </a:t>
            </a:r>
            <a:r>
              <a:rPr lang="en-US" sz="2400" dirty="0" err="1"/>
              <a:t>выступы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шипы</a:t>
            </a:r>
            <a:r>
              <a:rPr lang="en-US" sz="2400" dirty="0"/>
              <a:t>,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удаляя</a:t>
            </a:r>
            <a:r>
              <a:rPr lang="en-US" sz="2400" dirty="0"/>
              <a:t> </a:t>
            </a:r>
            <a:r>
              <a:rPr lang="en-US" sz="2400" dirty="0" err="1"/>
              <a:t>стенок</a:t>
            </a:r>
            <a:r>
              <a:rPr lang="en-US" sz="2400" dirty="0"/>
              <a:t> </a:t>
            </a:r>
            <a:r>
              <a:rPr lang="en-US" sz="2400" dirty="0" err="1"/>
              <a:t>альвеолы</a:t>
            </a:r>
            <a:r>
              <a:rPr lang="en-US" sz="2400" dirty="0"/>
              <a:t>. </a:t>
            </a:r>
            <a:endParaRPr lang="ru-RU" sz="2400" b="1" dirty="0"/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4025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547664" y="188640"/>
            <a:ext cx="741682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Удаление</a:t>
            </a:r>
            <a:r>
              <a:rPr lang="en-US" sz="2800" b="1" dirty="0"/>
              <a:t> </a:t>
            </a:r>
            <a:r>
              <a:rPr lang="en-US" sz="2800" b="1" dirty="0" err="1" smtClean="0"/>
              <a:t>экзостозов</a:t>
            </a:r>
            <a:endParaRPr lang="ru-RU" sz="2800" dirty="0" smtClean="0"/>
          </a:p>
          <a:p>
            <a:r>
              <a:rPr lang="en-US" sz="2400" b="1" dirty="0" smtClean="0"/>
              <a:t> </a:t>
            </a:r>
            <a:r>
              <a:rPr lang="en-US" sz="2400" b="1" dirty="0" err="1"/>
              <a:t>Экзостозами</a:t>
            </a:r>
            <a:r>
              <a:rPr lang="en-US" sz="2400" b="1" dirty="0"/>
              <a:t> </a:t>
            </a:r>
            <a:r>
              <a:rPr lang="en-US" dirty="0" err="1"/>
              <a:t>называют</a:t>
            </a:r>
            <a:r>
              <a:rPr lang="en-US" dirty="0"/>
              <a:t> </a:t>
            </a:r>
            <a:r>
              <a:rPr lang="en-US" dirty="0" err="1"/>
              <a:t>костные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виде</a:t>
            </a:r>
            <a:r>
              <a:rPr lang="en-US" dirty="0"/>
              <a:t> </a:t>
            </a:r>
            <a:r>
              <a:rPr lang="en-US" dirty="0" err="1"/>
              <a:t>выступов</a:t>
            </a:r>
            <a:r>
              <a:rPr lang="en-US" dirty="0"/>
              <a:t>, </a:t>
            </a:r>
            <a:r>
              <a:rPr lang="en-US" dirty="0" err="1"/>
              <a:t>бугров</a:t>
            </a:r>
            <a:r>
              <a:rPr lang="en-US" dirty="0"/>
              <a:t>, </a:t>
            </a:r>
            <a:r>
              <a:rPr lang="en-US" dirty="0" err="1"/>
              <a:t>шипов</a:t>
            </a:r>
            <a:r>
              <a:rPr lang="en-US" dirty="0"/>
              <a:t>, </a:t>
            </a:r>
            <a:r>
              <a:rPr lang="en-US" dirty="0" err="1"/>
              <a:t>остроконечных</a:t>
            </a:r>
            <a:r>
              <a:rPr lang="en-US" dirty="0"/>
              <a:t>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тупоконечных</a:t>
            </a:r>
            <a:r>
              <a:rPr lang="en-US" dirty="0"/>
              <a:t> </a:t>
            </a:r>
            <a:r>
              <a:rPr lang="en-US" dirty="0" err="1"/>
              <a:t>гребней</a:t>
            </a:r>
            <a:r>
              <a:rPr lang="en-US" dirty="0"/>
              <a:t>. </a:t>
            </a:r>
            <a:r>
              <a:rPr lang="en-US" dirty="0" err="1"/>
              <a:t>Наибольшее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частое</a:t>
            </a:r>
            <a:r>
              <a:rPr lang="en-US" dirty="0"/>
              <a:t> </a:t>
            </a:r>
            <a:r>
              <a:rPr lang="en-US" dirty="0" err="1"/>
              <a:t>неудобство</a:t>
            </a:r>
            <a:r>
              <a:rPr lang="en-US" dirty="0"/>
              <a:t> </a:t>
            </a:r>
            <a:r>
              <a:rPr lang="en-US" dirty="0" err="1"/>
              <a:t>представляют</a:t>
            </a:r>
            <a:r>
              <a:rPr lang="en-US" dirty="0"/>
              <a:t> </a:t>
            </a:r>
            <a:r>
              <a:rPr lang="en-US" dirty="0" err="1"/>
              <a:t>экзостозы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нижней</a:t>
            </a:r>
            <a:r>
              <a:rPr lang="en-US" dirty="0"/>
              <a:t> </a:t>
            </a:r>
            <a:r>
              <a:rPr lang="en-US" dirty="0" err="1"/>
              <a:t>челюсти</a:t>
            </a:r>
            <a:r>
              <a:rPr lang="en-US" dirty="0"/>
              <a:t>. </a:t>
            </a:r>
            <a:endParaRPr lang="ru-RU" dirty="0" smtClean="0"/>
          </a:p>
          <a:p>
            <a:r>
              <a:rPr lang="en-US" b="1" dirty="0" err="1"/>
              <a:t>По</a:t>
            </a:r>
            <a:r>
              <a:rPr lang="en-US" b="1" dirty="0"/>
              <a:t> </a:t>
            </a:r>
            <a:r>
              <a:rPr lang="en-US" b="1" dirty="0" err="1"/>
              <a:t>степени</a:t>
            </a:r>
            <a:r>
              <a:rPr lang="en-US" b="1" dirty="0"/>
              <a:t> </a:t>
            </a:r>
            <a:r>
              <a:rPr lang="en-US" b="1" dirty="0" err="1"/>
              <a:t>выраженности</a:t>
            </a:r>
            <a:r>
              <a:rPr lang="en-US" b="1" dirty="0"/>
              <a:t> </a:t>
            </a:r>
            <a:r>
              <a:rPr lang="en-US" dirty="0" err="1" smtClean="0"/>
              <a:t>выделяет</a:t>
            </a:r>
            <a:r>
              <a:rPr lang="en-US" dirty="0" smtClean="0"/>
              <a:t> </a:t>
            </a:r>
            <a:r>
              <a:rPr lang="en-US" dirty="0" err="1"/>
              <a:t>экзостозы</a:t>
            </a:r>
            <a:r>
              <a:rPr lang="en-US" dirty="0"/>
              <a:t> </a:t>
            </a:r>
            <a:r>
              <a:rPr lang="en-US" dirty="0" err="1"/>
              <a:t>трех</a:t>
            </a:r>
            <a:r>
              <a:rPr lang="en-US" dirty="0"/>
              <a:t> </a:t>
            </a:r>
            <a:r>
              <a:rPr lang="en-US" dirty="0" err="1"/>
              <a:t>типов</a:t>
            </a:r>
            <a:r>
              <a:rPr lang="en-US" dirty="0"/>
              <a:t>: </a:t>
            </a:r>
            <a:r>
              <a:rPr lang="en-US" dirty="0" err="1"/>
              <a:t>скрытые</a:t>
            </a:r>
            <a:r>
              <a:rPr lang="en-US" dirty="0"/>
              <a:t> (</a:t>
            </a:r>
            <a:r>
              <a:rPr lang="en-US" dirty="0" err="1"/>
              <a:t>мелкие</a:t>
            </a:r>
            <a:r>
              <a:rPr lang="en-US" dirty="0"/>
              <a:t>), </a:t>
            </a:r>
            <a:r>
              <a:rPr lang="en-US" dirty="0" err="1"/>
              <a:t>средние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большие</a:t>
            </a:r>
            <a:r>
              <a:rPr lang="en-US" dirty="0" smtClean="0"/>
              <a:t>. </a:t>
            </a:r>
            <a:r>
              <a:rPr lang="en-US" dirty="0" err="1"/>
              <a:t>Скрытые</a:t>
            </a:r>
            <a:r>
              <a:rPr lang="en-US" dirty="0"/>
              <a:t> -- </a:t>
            </a:r>
            <a:r>
              <a:rPr lang="en-US" dirty="0" err="1"/>
              <a:t>невидимые</a:t>
            </a:r>
            <a:r>
              <a:rPr lang="en-US" dirty="0"/>
              <a:t> </a:t>
            </a:r>
            <a:r>
              <a:rPr lang="en-US" dirty="0" err="1"/>
              <a:t>экзостозы</a:t>
            </a:r>
            <a:r>
              <a:rPr lang="en-US" dirty="0"/>
              <a:t>, </a:t>
            </a:r>
            <a:r>
              <a:rPr lang="en-US" dirty="0" err="1"/>
              <a:t>обнаруживающиеся</a:t>
            </a:r>
            <a:r>
              <a:rPr lang="en-US" dirty="0"/>
              <a:t> при </a:t>
            </a:r>
            <a:r>
              <a:rPr lang="en-US" dirty="0" err="1"/>
              <a:t>пальпации</a:t>
            </a:r>
            <a:r>
              <a:rPr lang="en-US" dirty="0"/>
              <a:t>.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мелким</a:t>
            </a:r>
            <a:r>
              <a:rPr lang="en-US" dirty="0"/>
              <a:t> </a:t>
            </a:r>
            <a:r>
              <a:rPr lang="en-US" dirty="0" err="1"/>
              <a:t>отнесены</a:t>
            </a:r>
            <a:r>
              <a:rPr lang="en-US" dirty="0"/>
              <a:t> </a:t>
            </a:r>
            <a:r>
              <a:rPr lang="en-US" dirty="0" err="1"/>
              <a:t>видимые</a:t>
            </a:r>
            <a:r>
              <a:rPr lang="en-US" dirty="0"/>
              <a:t> </a:t>
            </a:r>
            <a:r>
              <a:rPr lang="en-US" dirty="0" err="1"/>
              <a:t>экзостозы</a:t>
            </a:r>
            <a:r>
              <a:rPr lang="en-US" dirty="0"/>
              <a:t>, </a:t>
            </a:r>
            <a:r>
              <a:rPr lang="en-US" dirty="0" err="1"/>
              <a:t>размером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больше</a:t>
            </a:r>
            <a:r>
              <a:rPr lang="en-US" dirty="0"/>
              <a:t> 3 </a:t>
            </a:r>
            <a:r>
              <a:rPr lang="en-US" dirty="0" err="1"/>
              <a:t>мм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диаметре</a:t>
            </a:r>
            <a:r>
              <a:rPr lang="en-US" dirty="0"/>
              <a:t>. </a:t>
            </a:r>
            <a:r>
              <a:rPr lang="en-US" dirty="0" err="1"/>
              <a:t>К</a:t>
            </a:r>
            <a:r>
              <a:rPr lang="en-US" dirty="0"/>
              <a:t> </a:t>
            </a:r>
            <a:r>
              <a:rPr lang="en-US" dirty="0" err="1"/>
              <a:t>средним</a:t>
            </a:r>
            <a:r>
              <a:rPr lang="en-US" dirty="0"/>
              <a:t> </a:t>
            </a:r>
            <a:r>
              <a:rPr lang="en-US" dirty="0" err="1"/>
              <a:t>отнесены</a:t>
            </a:r>
            <a:r>
              <a:rPr lang="en-US" dirty="0"/>
              <a:t> </a:t>
            </a:r>
            <a:r>
              <a:rPr lang="en-US" dirty="0" err="1"/>
              <a:t>величиной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горошину</a:t>
            </a:r>
            <a:r>
              <a:rPr lang="en-US" dirty="0"/>
              <a:t> (</a:t>
            </a:r>
            <a:r>
              <a:rPr lang="en-US" dirty="0" err="1"/>
              <a:t>более</a:t>
            </a:r>
            <a:r>
              <a:rPr lang="en-US" dirty="0"/>
              <a:t> 3 </a:t>
            </a:r>
            <a:r>
              <a:rPr lang="en-US" dirty="0" err="1"/>
              <a:t>мм</a:t>
            </a:r>
            <a:r>
              <a:rPr lang="en-US" dirty="0"/>
              <a:t>), </a:t>
            </a:r>
            <a:r>
              <a:rPr lang="en-US" dirty="0" err="1"/>
              <a:t>большим</a:t>
            </a:r>
            <a:r>
              <a:rPr lang="en-US" dirty="0"/>
              <a:t> -- </a:t>
            </a:r>
            <a:r>
              <a:rPr lang="en-US" dirty="0" err="1"/>
              <a:t>экзостозы</a:t>
            </a:r>
            <a:r>
              <a:rPr lang="en-US" dirty="0"/>
              <a:t> </a:t>
            </a:r>
            <a:r>
              <a:rPr lang="en-US" dirty="0" err="1"/>
              <a:t>крупные</a:t>
            </a:r>
            <a:r>
              <a:rPr lang="en-US" dirty="0"/>
              <a:t>, </a:t>
            </a:r>
            <a:r>
              <a:rPr lang="en-US" dirty="0" err="1"/>
              <a:t>достигающие</a:t>
            </a:r>
            <a:r>
              <a:rPr lang="en-US" dirty="0"/>
              <a:t> </a:t>
            </a:r>
            <a:r>
              <a:rPr lang="en-US" dirty="0" err="1"/>
              <a:t>величины</a:t>
            </a:r>
            <a:r>
              <a:rPr lang="en-US" dirty="0"/>
              <a:t> </a:t>
            </a:r>
            <a:r>
              <a:rPr lang="en-US" dirty="0" err="1"/>
              <a:t>грецкого</a:t>
            </a:r>
            <a:r>
              <a:rPr lang="en-US" dirty="0"/>
              <a:t> </a:t>
            </a:r>
            <a:r>
              <a:rPr lang="en-US" dirty="0" err="1"/>
              <a:t>ореха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располагающиеся</a:t>
            </a:r>
            <a:r>
              <a:rPr lang="en-US" dirty="0"/>
              <a:t>, </a:t>
            </a:r>
            <a:r>
              <a:rPr lang="en-US" dirty="0" err="1"/>
              <a:t>как</a:t>
            </a:r>
            <a:r>
              <a:rPr lang="en-US" dirty="0"/>
              <a:t> </a:t>
            </a:r>
            <a:r>
              <a:rPr lang="en-US" dirty="0" err="1"/>
              <a:t>правило</a:t>
            </a:r>
            <a:r>
              <a:rPr lang="en-US" dirty="0"/>
              <a:t>,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области</a:t>
            </a:r>
            <a:r>
              <a:rPr lang="en-US" dirty="0"/>
              <a:t> </a:t>
            </a:r>
            <a:r>
              <a:rPr lang="en-US" dirty="0" err="1"/>
              <a:t>нескольких</a:t>
            </a:r>
            <a:r>
              <a:rPr lang="en-US" dirty="0"/>
              <a:t> </a:t>
            </a:r>
            <a:r>
              <a:rPr lang="en-US" dirty="0" err="1"/>
              <a:t>зубов</a:t>
            </a:r>
            <a:r>
              <a:rPr lang="en-US" dirty="0"/>
              <a:t>. </a:t>
            </a:r>
            <a:r>
              <a:rPr lang="en-US" dirty="0" err="1"/>
              <a:t>Различные</a:t>
            </a:r>
            <a:r>
              <a:rPr lang="en-US" dirty="0"/>
              <a:t> 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форме</a:t>
            </a:r>
            <a:r>
              <a:rPr lang="en-US" dirty="0"/>
              <a:t>, </a:t>
            </a:r>
            <a:r>
              <a:rPr lang="en-US" dirty="0" err="1"/>
              <a:t>количеству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размерам</a:t>
            </a:r>
            <a:r>
              <a:rPr lang="en-US" dirty="0"/>
              <a:t> </a:t>
            </a:r>
            <a:r>
              <a:rPr lang="en-US" dirty="0" err="1"/>
              <a:t>костные</a:t>
            </a:r>
            <a:r>
              <a:rPr lang="en-US" dirty="0"/>
              <a:t> </a:t>
            </a:r>
            <a:r>
              <a:rPr lang="en-US" dirty="0" err="1"/>
              <a:t>образования</a:t>
            </a:r>
            <a:r>
              <a:rPr lang="en-US" dirty="0"/>
              <a:t> </a:t>
            </a:r>
            <a:r>
              <a:rPr lang="en-US" dirty="0" err="1"/>
              <a:t>встречаются</a:t>
            </a:r>
            <a:r>
              <a:rPr lang="en-US" dirty="0"/>
              <a:t> </a:t>
            </a:r>
            <a:r>
              <a:rPr lang="en-US" dirty="0" err="1"/>
              <a:t>посередине</a:t>
            </a:r>
            <a:r>
              <a:rPr lang="en-US" dirty="0"/>
              <a:t> </a:t>
            </a:r>
            <a:r>
              <a:rPr lang="en-US" dirty="0" err="1"/>
              <a:t>подбородка</a:t>
            </a:r>
            <a:r>
              <a:rPr lang="en-US" dirty="0"/>
              <a:t> </a:t>
            </a:r>
            <a:r>
              <a:rPr lang="en-US" dirty="0" err="1"/>
              <a:t>с</a:t>
            </a:r>
            <a:r>
              <a:rPr lang="en-US" dirty="0"/>
              <a:t> </a:t>
            </a:r>
            <a:r>
              <a:rPr lang="en-US" dirty="0" err="1"/>
              <a:t>внутренней</a:t>
            </a:r>
            <a:r>
              <a:rPr lang="en-US" dirty="0"/>
              <a:t> </a:t>
            </a:r>
            <a:r>
              <a:rPr lang="en-US" dirty="0" err="1"/>
              <a:t>стороны</a:t>
            </a:r>
            <a:r>
              <a:rPr lang="en-US" dirty="0"/>
              <a:t>. </a:t>
            </a:r>
            <a:r>
              <a:rPr lang="en-US" dirty="0" err="1"/>
              <a:t>Обычно</a:t>
            </a:r>
            <a:r>
              <a:rPr lang="en-US" dirty="0"/>
              <a:t> </a:t>
            </a:r>
            <a:r>
              <a:rPr lang="en-US" dirty="0" err="1"/>
              <a:t>наблюдается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</a:t>
            </a:r>
            <a:r>
              <a:rPr lang="en-US" dirty="0" err="1"/>
              <a:t>одного</a:t>
            </a:r>
            <a:r>
              <a:rPr lang="en-US" dirty="0"/>
              <a:t> </a:t>
            </a:r>
            <a:r>
              <a:rPr lang="en-US" dirty="0" err="1"/>
              <a:t>до</a:t>
            </a:r>
            <a:r>
              <a:rPr lang="en-US" dirty="0"/>
              <a:t> </a:t>
            </a:r>
            <a:r>
              <a:rPr lang="en-US" dirty="0" err="1"/>
              <a:t>четырех</a:t>
            </a:r>
            <a:r>
              <a:rPr lang="en-US" dirty="0"/>
              <a:t> </a:t>
            </a:r>
            <a:r>
              <a:rPr lang="en-US" dirty="0" err="1"/>
              <a:t>костных</a:t>
            </a:r>
            <a:r>
              <a:rPr lang="en-US" dirty="0"/>
              <a:t> </a:t>
            </a:r>
            <a:r>
              <a:rPr lang="en-US" dirty="0" err="1"/>
              <a:t>образований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форме</a:t>
            </a:r>
            <a:r>
              <a:rPr lang="en-US" dirty="0"/>
              <a:t> </a:t>
            </a:r>
            <a:r>
              <a:rPr lang="en-US" dirty="0" err="1"/>
              <a:t>шероховатостей</a:t>
            </a:r>
            <a:r>
              <a:rPr lang="en-US" dirty="0"/>
              <a:t>, </a:t>
            </a:r>
            <a:r>
              <a:rPr lang="en-US" dirty="0" err="1"/>
              <a:t>бугорков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шипов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 err="1"/>
              <a:t>Они</a:t>
            </a:r>
            <a:r>
              <a:rPr lang="en-US" dirty="0"/>
              <a:t> </a:t>
            </a:r>
            <a:r>
              <a:rPr lang="en-US" dirty="0" err="1"/>
              <a:t>могут</a:t>
            </a:r>
            <a:r>
              <a:rPr lang="en-US" dirty="0"/>
              <a:t> </a:t>
            </a:r>
            <a:r>
              <a:rPr lang="en-US" dirty="0" err="1"/>
              <a:t>состоять</a:t>
            </a:r>
            <a:r>
              <a:rPr lang="en-US" dirty="0"/>
              <a:t> </a:t>
            </a:r>
            <a:r>
              <a:rPr lang="en-US" dirty="0" err="1"/>
              <a:t>из</a:t>
            </a:r>
            <a:r>
              <a:rPr lang="en-US" dirty="0"/>
              <a:t> </a:t>
            </a:r>
            <a:r>
              <a:rPr lang="en-US" dirty="0" err="1"/>
              <a:t>двух</a:t>
            </a:r>
            <a:r>
              <a:rPr lang="en-US" dirty="0"/>
              <a:t> </a:t>
            </a:r>
            <a:r>
              <a:rPr lang="en-US" dirty="0" err="1"/>
              <a:t>отростков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одиночными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2" descr="?:Users:kgsefer:Desktop:Unknown-1.jpe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653136"/>
            <a:ext cx="3911600" cy="20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07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691680" y="260648"/>
            <a:ext cx="7056784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Резекция</a:t>
            </a:r>
            <a:r>
              <a:rPr lang="en-US" sz="2400" b="1" dirty="0"/>
              <a:t> </a:t>
            </a:r>
            <a:r>
              <a:rPr lang="en-US" sz="2400" b="1" dirty="0" err="1"/>
              <a:t>части</a:t>
            </a:r>
            <a:r>
              <a:rPr lang="en-US" sz="2400" b="1" dirty="0"/>
              <a:t> </a:t>
            </a:r>
            <a:r>
              <a:rPr lang="en-US" sz="2400" b="1" dirty="0" err="1"/>
              <a:t>альвеолярного</a:t>
            </a:r>
            <a:r>
              <a:rPr lang="en-US" sz="2400" b="1" dirty="0"/>
              <a:t> </a:t>
            </a:r>
            <a:r>
              <a:rPr lang="en-US" sz="2400" b="1" dirty="0" err="1"/>
              <a:t>отростка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Резекция</a:t>
            </a:r>
            <a:r>
              <a:rPr lang="en-US" sz="2400" dirty="0"/>
              <a:t> </a:t>
            </a:r>
            <a:r>
              <a:rPr lang="en-US" sz="2400" dirty="0" err="1"/>
              <a:t>части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 </a:t>
            </a:r>
            <a:r>
              <a:rPr lang="en-US" sz="2400" dirty="0" err="1"/>
              <a:t>производится</a:t>
            </a:r>
            <a:r>
              <a:rPr lang="en-US" sz="2400" dirty="0"/>
              <a:t> при </a:t>
            </a:r>
            <a:r>
              <a:rPr lang="en-US" sz="2400" dirty="0" err="1"/>
              <a:t>его</a:t>
            </a:r>
            <a:r>
              <a:rPr lang="en-US" sz="2400" dirty="0"/>
              <a:t> </a:t>
            </a:r>
            <a:r>
              <a:rPr lang="en-US" sz="2400" dirty="0" err="1"/>
              <a:t>увеличении</a:t>
            </a:r>
            <a:r>
              <a:rPr lang="en-US" sz="2400" dirty="0"/>
              <a:t>, </a:t>
            </a:r>
            <a:r>
              <a:rPr lang="en-US" sz="2400" dirty="0" err="1"/>
              <a:t>когда</a:t>
            </a:r>
            <a:r>
              <a:rPr lang="en-US" sz="2400" dirty="0"/>
              <a:t> </a:t>
            </a:r>
            <a:r>
              <a:rPr lang="en-US" sz="2400" dirty="0" err="1"/>
              <a:t>беззубый</a:t>
            </a:r>
            <a:r>
              <a:rPr lang="en-US" sz="2400" dirty="0"/>
              <a:t> </a:t>
            </a:r>
            <a:r>
              <a:rPr lang="en-US" sz="2400" dirty="0" err="1"/>
              <a:t>участок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 </a:t>
            </a:r>
            <a:r>
              <a:rPr lang="en-US" sz="2400" dirty="0" err="1"/>
              <a:t>верхней</a:t>
            </a:r>
            <a:r>
              <a:rPr lang="en-US" sz="2400" dirty="0"/>
              <a:t> </a:t>
            </a:r>
            <a:r>
              <a:rPr lang="en-US" sz="2400" dirty="0" err="1"/>
              <a:t>челюсти</a:t>
            </a:r>
            <a:r>
              <a:rPr lang="en-US" sz="2400" dirty="0"/>
              <a:t> </a:t>
            </a:r>
            <a:r>
              <a:rPr lang="en-US" sz="2400" dirty="0" err="1"/>
              <a:t>опускается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дистальном</a:t>
            </a:r>
            <a:r>
              <a:rPr lang="en-US" sz="2400" dirty="0"/>
              <a:t> </a:t>
            </a:r>
            <a:r>
              <a:rPr lang="en-US" sz="2400" dirty="0" err="1"/>
              <a:t>отделе</a:t>
            </a:r>
            <a:r>
              <a:rPr lang="en-US" sz="2400" dirty="0"/>
              <a:t> </a:t>
            </a:r>
            <a:r>
              <a:rPr lang="en-US" sz="2400" dirty="0" err="1"/>
              <a:t>настолько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мешает</a:t>
            </a:r>
            <a:r>
              <a:rPr lang="en-US" sz="2400" dirty="0"/>
              <a:t> </a:t>
            </a:r>
            <a:r>
              <a:rPr lang="en-US" sz="2400" dirty="0" err="1"/>
              <a:t>протезированию</a:t>
            </a:r>
            <a:r>
              <a:rPr lang="en-US" sz="2400" dirty="0"/>
              <a:t>. </a:t>
            </a:r>
            <a:r>
              <a:rPr lang="en-US" sz="2400" dirty="0" err="1"/>
              <a:t>Перед</a:t>
            </a:r>
            <a:r>
              <a:rPr lang="en-US" sz="2400" dirty="0"/>
              <a:t> </a:t>
            </a:r>
            <a:r>
              <a:rPr lang="en-US" sz="2400" dirty="0" err="1"/>
              <a:t>резекцией</a:t>
            </a:r>
            <a:r>
              <a:rPr lang="en-US" sz="2400" dirty="0"/>
              <a:t> </a:t>
            </a:r>
            <a:r>
              <a:rPr lang="en-US" sz="2400" dirty="0" err="1"/>
              <a:t>необходимо</a:t>
            </a:r>
            <a:r>
              <a:rPr lang="en-US" sz="2400" dirty="0"/>
              <a:t> </a:t>
            </a:r>
            <a:r>
              <a:rPr lang="en-US" sz="2400" dirty="0" err="1"/>
              <a:t>снять</a:t>
            </a:r>
            <a:r>
              <a:rPr lang="en-US" sz="2400" dirty="0"/>
              <a:t> </a:t>
            </a:r>
            <a:r>
              <a:rPr lang="en-US" sz="2400" dirty="0" err="1"/>
              <a:t>оттиски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верхней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нижней</a:t>
            </a:r>
            <a:r>
              <a:rPr lang="en-US" sz="2400" dirty="0"/>
              <a:t> </a:t>
            </a:r>
            <a:r>
              <a:rPr lang="en-US" sz="2400" dirty="0" err="1"/>
              <a:t>челюсти</a:t>
            </a:r>
            <a:r>
              <a:rPr lang="en-US" sz="2400" dirty="0"/>
              <a:t>, </a:t>
            </a:r>
            <a:r>
              <a:rPr lang="en-US" sz="2400" dirty="0" err="1"/>
              <a:t>отлить</a:t>
            </a:r>
            <a:r>
              <a:rPr lang="en-US" sz="2400" dirty="0"/>
              <a:t> </a:t>
            </a:r>
            <a:r>
              <a:rPr lang="en-US" sz="2400" dirty="0" err="1"/>
              <a:t>модели</a:t>
            </a:r>
            <a:r>
              <a:rPr lang="en-US" sz="2400" dirty="0"/>
              <a:t>, </a:t>
            </a:r>
            <a:r>
              <a:rPr lang="en-US" sz="2400" dirty="0" err="1"/>
              <a:t>определить</a:t>
            </a:r>
            <a:r>
              <a:rPr lang="en-US" sz="2400" dirty="0"/>
              <a:t> </a:t>
            </a:r>
            <a:r>
              <a:rPr lang="en-US" sz="2400" dirty="0" err="1"/>
              <a:t>центральную</a:t>
            </a:r>
            <a:r>
              <a:rPr lang="en-US" sz="2400" dirty="0"/>
              <a:t> </a:t>
            </a:r>
            <a:r>
              <a:rPr lang="en-US" sz="2400" dirty="0" err="1"/>
              <a:t>окклюзию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установить</a:t>
            </a:r>
            <a:r>
              <a:rPr lang="en-US" sz="2400" dirty="0"/>
              <a:t> </a:t>
            </a:r>
            <a:r>
              <a:rPr lang="en-US" sz="2400" dirty="0" err="1"/>
              <a:t>модели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артикуляторе</a:t>
            </a:r>
            <a:r>
              <a:rPr lang="en-US" sz="2400" dirty="0"/>
              <a:t> (</a:t>
            </a:r>
            <a:r>
              <a:rPr lang="en-US" sz="2400" dirty="0" err="1"/>
              <a:t>окклюдаторе</a:t>
            </a:r>
            <a:r>
              <a:rPr lang="en-US" sz="2400" dirty="0"/>
              <a:t>). </a:t>
            </a:r>
            <a:r>
              <a:rPr lang="en-US" sz="2400" dirty="0" err="1"/>
              <a:t>Изучение</a:t>
            </a:r>
            <a:r>
              <a:rPr lang="en-US" sz="2400" dirty="0"/>
              <a:t> </a:t>
            </a:r>
            <a:r>
              <a:rPr lang="en-US" sz="2400" dirty="0" err="1"/>
              <a:t>соотношения</a:t>
            </a:r>
            <a:r>
              <a:rPr lang="en-US" sz="2400" dirty="0"/>
              <a:t> </a:t>
            </a:r>
            <a:r>
              <a:rPr lang="en-US" sz="2400" dirty="0" err="1"/>
              <a:t>моделей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окклюзии</a:t>
            </a:r>
            <a:r>
              <a:rPr lang="en-US" sz="2400" dirty="0"/>
              <a:t> </a:t>
            </a:r>
            <a:r>
              <a:rPr lang="en-US" sz="2400" dirty="0" err="1"/>
              <a:t>помогает</a:t>
            </a:r>
            <a:r>
              <a:rPr lang="en-US" sz="2400" dirty="0"/>
              <a:t> </a:t>
            </a:r>
            <a:r>
              <a:rPr lang="en-US" sz="2400" dirty="0" err="1"/>
              <a:t>составить</a:t>
            </a:r>
            <a:r>
              <a:rPr lang="en-US" sz="2400" dirty="0"/>
              <a:t> </a:t>
            </a:r>
            <a:r>
              <a:rPr lang="en-US" sz="2400" dirty="0" err="1"/>
              <a:t>план</a:t>
            </a:r>
            <a:r>
              <a:rPr lang="en-US" sz="2400" dirty="0"/>
              <a:t> </a:t>
            </a:r>
            <a:r>
              <a:rPr lang="en-US" sz="2400" dirty="0" err="1"/>
              <a:t>операции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определить</a:t>
            </a:r>
            <a:r>
              <a:rPr lang="en-US" sz="2400" dirty="0"/>
              <a:t> </a:t>
            </a:r>
            <a:r>
              <a:rPr lang="en-US" sz="2400" dirty="0" err="1"/>
              <a:t>объем</a:t>
            </a:r>
            <a:r>
              <a:rPr lang="en-US" sz="2400" dirty="0"/>
              <a:t> </a:t>
            </a:r>
            <a:r>
              <a:rPr lang="en-US" sz="2400" dirty="0" err="1"/>
              <a:t>тканей</a:t>
            </a:r>
            <a:r>
              <a:rPr lang="en-US" sz="2400" dirty="0"/>
              <a:t>, </a:t>
            </a:r>
            <a:r>
              <a:rPr lang="en-US" sz="2400" dirty="0" err="1"/>
              <a:t>подлежащих</a:t>
            </a:r>
            <a:r>
              <a:rPr lang="en-US" sz="2400" dirty="0"/>
              <a:t> </a:t>
            </a:r>
            <a:r>
              <a:rPr lang="en-US" sz="2400" dirty="0" err="1"/>
              <a:t>удалению</a:t>
            </a:r>
            <a:r>
              <a:rPr lang="en-US" sz="2400" dirty="0"/>
              <a:t>. </a:t>
            </a:r>
            <a:r>
              <a:rPr lang="en-US" sz="2400" dirty="0" err="1"/>
              <a:t>Перед</a:t>
            </a:r>
            <a:r>
              <a:rPr lang="en-US" sz="2400" dirty="0"/>
              <a:t> </a:t>
            </a:r>
            <a:r>
              <a:rPr lang="en-US" sz="2400" dirty="0" err="1"/>
              <a:t>операцией</a:t>
            </a:r>
            <a:r>
              <a:rPr lang="en-US" sz="2400" dirty="0"/>
              <a:t> </a:t>
            </a:r>
            <a:r>
              <a:rPr lang="en-US" sz="2400" dirty="0" err="1"/>
              <a:t>показано</a:t>
            </a:r>
            <a:r>
              <a:rPr lang="en-US" sz="2400" dirty="0"/>
              <a:t> </a:t>
            </a:r>
            <a:r>
              <a:rPr lang="en-US" sz="2400" dirty="0" err="1"/>
              <a:t>клиническое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рентгенологическое</a:t>
            </a:r>
            <a:r>
              <a:rPr lang="en-US" sz="2400" dirty="0"/>
              <a:t> </a:t>
            </a:r>
            <a:r>
              <a:rPr lang="en-US" sz="2400" dirty="0" err="1"/>
              <a:t>обследование</a:t>
            </a:r>
            <a:r>
              <a:rPr lang="en-US" sz="2400" dirty="0"/>
              <a:t>, </a:t>
            </a:r>
            <a:r>
              <a:rPr lang="en-US" sz="2400" dirty="0" err="1"/>
              <a:t>чтобы</a:t>
            </a:r>
            <a:r>
              <a:rPr lang="en-US" sz="2400" dirty="0"/>
              <a:t> </a:t>
            </a:r>
            <a:r>
              <a:rPr lang="en-US" sz="2400" dirty="0" err="1"/>
              <a:t>исключить</a:t>
            </a:r>
            <a:r>
              <a:rPr lang="en-US" sz="2400" dirty="0"/>
              <a:t> </a:t>
            </a:r>
            <a:r>
              <a:rPr lang="en-US" sz="2400" dirty="0" err="1"/>
              <a:t>наличие</a:t>
            </a:r>
            <a:r>
              <a:rPr lang="en-US" sz="2400" dirty="0"/>
              <a:t> </a:t>
            </a:r>
            <a:r>
              <a:rPr lang="en-US" sz="2400" dirty="0" err="1"/>
              <a:t>новообразования</a:t>
            </a:r>
            <a:r>
              <a:rPr lang="en-US" sz="2400" dirty="0"/>
              <a:t>.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заживления</a:t>
            </a:r>
            <a:r>
              <a:rPr lang="en-US" sz="2400" dirty="0"/>
              <a:t> </a:t>
            </a:r>
            <a:r>
              <a:rPr lang="en-US" sz="2400" dirty="0" err="1"/>
              <a:t>раны</a:t>
            </a:r>
            <a:r>
              <a:rPr lang="en-US" sz="2400" dirty="0"/>
              <a:t> </a:t>
            </a:r>
            <a:r>
              <a:rPr lang="en-US" sz="2400" dirty="0" err="1"/>
              <a:t>приступают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протезированию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674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l="41900" t="62005" r="53766" b="7839"/>
          <a:stretch/>
        </p:blipFill>
        <p:spPr bwMode="auto">
          <a:xfrm>
            <a:off x="107504" y="116632"/>
            <a:ext cx="1368152" cy="6624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 descr="C:\Users\1\Desktop\логотип.pn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07504" y="116632"/>
            <a:ext cx="1368152" cy="142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35696" y="476672"/>
            <a:ext cx="7200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4000" b="1" dirty="0">
                <a:solidFill>
                  <a:srgbClr val="C00000"/>
                </a:solidFill>
                <a:latin typeface="Cambria" panose="02040503050406030204" pitchFamily="18" charset="0"/>
              </a:rPr>
              <a:t>Вопросы</a:t>
            </a:r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: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defRPr/>
            </a:pPr>
            <a:endParaRPr lang="ru-RU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en-US" sz="2800" dirty="0"/>
              <a:t>1. </a:t>
            </a:r>
            <a:r>
              <a:rPr lang="en-US" sz="2800" dirty="0" err="1"/>
              <a:t>Терапевтическая</a:t>
            </a:r>
            <a:r>
              <a:rPr lang="en-US" sz="2800" dirty="0"/>
              <a:t> </a:t>
            </a:r>
            <a:r>
              <a:rPr lang="en-US" sz="2800" dirty="0" err="1"/>
              <a:t>подготовка</a:t>
            </a:r>
            <a:r>
              <a:rPr lang="en-US" sz="2800" dirty="0"/>
              <a:t> </a:t>
            </a:r>
            <a:r>
              <a:rPr lang="en-US" sz="2800" dirty="0" err="1"/>
              <a:t>полости</a:t>
            </a:r>
            <a:r>
              <a:rPr lang="en-US" sz="2800" dirty="0"/>
              <a:t> </a:t>
            </a:r>
            <a:r>
              <a:rPr lang="en-US" sz="2800" dirty="0" err="1"/>
              <a:t>рта</a:t>
            </a:r>
            <a:r>
              <a:rPr lang="en-US" sz="2800" dirty="0"/>
              <a:t> </a:t>
            </a:r>
            <a:r>
              <a:rPr lang="en-US" sz="2800" dirty="0" err="1"/>
              <a:t>к</a:t>
            </a:r>
            <a:r>
              <a:rPr lang="en-US" sz="2800" dirty="0"/>
              <a:t> </a:t>
            </a:r>
            <a:r>
              <a:rPr lang="en-US" sz="2800" dirty="0" err="1"/>
              <a:t>протезированию</a:t>
            </a:r>
            <a:endParaRPr lang="ru-RU" sz="2800" dirty="0"/>
          </a:p>
          <a:p>
            <a:r>
              <a:rPr lang="en-US" sz="2800" dirty="0"/>
              <a:t>2. </a:t>
            </a:r>
            <a:r>
              <a:rPr lang="en-US" sz="2800" dirty="0" err="1"/>
              <a:t>Хирургическая</a:t>
            </a:r>
            <a:r>
              <a:rPr lang="en-US" sz="2800" dirty="0"/>
              <a:t> </a:t>
            </a:r>
            <a:r>
              <a:rPr lang="en-US" sz="2800" dirty="0" err="1"/>
              <a:t>подготовка</a:t>
            </a:r>
            <a:r>
              <a:rPr lang="en-US" sz="2800" dirty="0"/>
              <a:t> </a:t>
            </a:r>
            <a:r>
              <a:rPr lang="en-US" sz="2800" dirty="0" err="1"/>
              <a:t>полости</a:t>
            </a:r>
            <a:r>
              <a:rPr lang="en-US" sz="2800" dirty="0"/>
              <a:t> </a:t>
            </a:r>
            <a:r>
              <a:rPr lang="en-US" sz="2800" dirty="0" err="1"/>
              <a:t>рта</a:t>
            </a:r>
            <a:r>
              <a:rPr lang="en-US" sz="2800" dirty="0"/>
              <a:t> </a:t>
            </a:r>
            <a:r>
              <a:rPr lang="en-US" sz="2800" dirty="0" err="1"/>
              <a:t>к</a:t>
            </a:r>
            <a:r>
              <a:rPr lang="en-US" sz="2800" dirty="0"/>
              <a:t> </a:t>
            </a:r>
            <a:r>
              <a:rPr lang="en-US" sz="2800" dirty="0" err="1"/>
              <a:t>протезированию</a:t>
            </a:r>
            <a:endParaRPr lang="ru-RU" sz="2800" dirty="0"/>
          </a:p>
          <a:p>
            <a:r>
              <a:rPr lang="en-US" sz="2800" dirty="0"/>
              <a:t>3. </a:t>
            </a:r>
            <a:r>
              <a:rPr lang="en-US" sz="2800" dirty="0" err="1"/>
              <a:t>Ортопедическая</a:t>
            </a:r>
            <a:r>
              <a:rPr lang="en-US" sz="2800" dirty="0"/>
              <a:t> </a:t>
            </a:r>
            <a:r>
              <a:rPr lang="en-US" sz="2800" dirty="0" err="1"/>
              <a:t>и</a:t>
            </a:r>
            <a:r>
              <a:rPr lang="en-US" sz="2800" dirty="0"/>
              <a:t> (</a:t>
            </a:r>
            <a:r>
              <a:rPr lang="en-US" sz="2800" dirty="0" err="1"/>
              <a:t>или</a:t>
            </a:r>
            <a:r>
              <a:rPr lang="en-US" sz="2800" dirty="0"/>
              <a:t>) </a:t>
            </a:r>
            <a:r>
              <a:rPr lang="en-US" sz="2800" dirty="0" err="1"/>
              <a:t>ортодонтическая</a:t>
            </a:r>
            <a:r>
              <a:rPr lang="en-US" sz="2800" dirty="0"/>
              <a:t> </a:t>
            </a:r>
            <a:r>
              <a:rPr lang="en-US" sz="2800" dirty="0" err="1"/>
              <a:t>специальная</a:t>
            </a:r>
            <a:r>
              <a:rPr lang="en-US" sz="2800" dirty="0"/>
              <a:t> </a:t>
            </a:r>
            <a:r>
              <a:rPr lang="en-US" sz="2800" dirty="0" err="1"/>
              <a:t>подготовка</a:t>
            </a:r>
            <a:r>
              <a:rPr lang="en-US" sz="2800" dirty="0"/>
              <a:t> </a:t>
            </a:r>
            <a:r>
              <a:rPr lang="en-US" sz="2800" dirty="0" err="1"/>
              <a:t>полости</a:t>
            </a:r>
            <a:r>
              <a:rPr lang="en-US" sz="2800" dirty="0"/>
              <a:t> </a:t>
            </a:r>
            <a:r>
              <a:rPr lang="en-US" sz="2800" dirty="0" err="1"/>
              <a:t>рта</a:t>
            </a:r>
            <a:r>
              <a:rPr lang="en-US" sz="2800" dirty="0"/>
              <a:t> </a:t>
            </a:r>
            <a:r>
              <a:rPr lang="en-US" sz="2800" dirty="0" err="1"/>
              <a:t>к</a:t>
            </a:r>
            <a:r>
              <a:rPr lang="en-US" sz="2800" dirty="0"/>
              <a:t> </a:t>
            </a:r>
            <a:r>
              <a:rPr lang="en-US" sz="2800" dirty="0" err="1"/>
              <a:t>протезированию</a:t>
            </a:r>
            <a:endParaRPr lang="ru-RU" sz="28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840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979712" y="332656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Пластика</a:t>
            </a:r>
            <a:r>
              <a:rPr lang="en-US" sz="2400" b="1" dirty="0"/>
              <a:t> </a:t>
            </a:r>
            <a:r>
              <a:rPr lang="en-US" sz="2400" b="1" dirty="0" err="1"/>
              <a:t>альвеолярного</a:t>
            </a:r>
            <a:r>
              <a:rPr lang="en-US" sz="2400" b="1" dirty="0"/>
              <a:t> </a:t>
            </a:r>
            <a:r>
              <a:rPr lang="en-US" sz="2400" b="1" dirty="0" err="1"/>
              <a:t>отростка</a:t>
            </a:r>
            <a:r>
              <a:rPr lang="en-US" sz="2400" b="1" dirty="0"/>
              <a:t>.</a:t>
            </a:r>
            <a:r>
              <a:rPr lang="en-US" sz="2400" dirty="0"/>
              <a:t> При </a:t>
            </a:r>
            <a:r>
              <a:rPr lang="en-US" sz="2400" dirty="0" err="1"/>
              <a:t>полной</a:t>
            </a:r>
            <a:r>
              <a:rPr lang="en-US" sz="2400" dirty="0"/>
              <a:t> </a:t>
            </a:r>
            <a:r>
              <a:rPr lang="en-US" sz="2400" dirty="0" err="1"/>
              <a:t>атрофии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, </a:t>
            </a:r>
            <a:r>
              <a:rPr lang="en-US" sz="2400" dirty="0" err="1"/>
              <a:t>особенно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нижней</a:t>
            </a:r>
            <a:r>
              <a:rPr lang="en-US" sz="2400" dirty="0"/>
              <a:t> </a:t>
            </a:r>
            <a:r>
              <a:rPr lang="en-US" sz="2400" dirty="0" err="1"/>
              <a:t>челюсти</a:t>
            </a:r>
            <a:r>
              <a:rPr lang="en-US" sz="2400" dirty="0"/>
              <a:t>, </a:t>
            </a:r>
            <a:r>
              <a:rPr lang="en-US" sz="2400" dirty="0" err="1"/>
              <a:t>условия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протезирования</a:t>
            </a:r>
            <a:r>
              <a:rPr lang="en-US" sz="2400" dirty="0"/>
              <a:t> </a:t>
            </a:r>
            <a:r>
              <a:rPr lang="en-US" sz="2400" dirty="0" err="1"/>
              <a:t>осложняются</a:t>
            </a:r>
            <a:r>
              <a:rPr lang="en-US" sz="2400" dirty="0"/>
              <a:t>.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связи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этим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предложена</a:t>
            </a:r>
            <a:r>
              <a:rPr lang="en-US" sz="2400" dirty="0"/>
              <a:t> </a:t>
            </a:r>
            <a:r>
              <a:rPr lang="en-US" sz="2400" dirty="0" err="1"/>
              <a:t>операция</a:t>
            </a:r>
            <a:r>
              <a:rPr lang="en-US" sz="2400" dirty="0"/>
              <a:t> -- </a:t>
            </a:r>
            <a:r>
              <a:rPr lang="en-US" sz="2400" dirty="0" err="1"/>
              <a:t>пластика</a:t>
            </a:r>
            <a:r>
              <a:rPr lang="en-US" sz="2400" dirty="0"/>
              <a:t> </a:t>
            </a:r>
            <a:r>
              <a:rPr lang="en-US" sz="2400" dirty="0" err="1"/>
              <a:t>альвеолярного</a:t>
            </a:r>
            <a:r>
              <a:rPr lang="en-US" sz="2400" dirty="0"/>
              <a:t> </a:t>
            </a:r>
            <a:r>
              <a:rPr lang="en-US" sz="2400" dirty="0" err="1"/>
              <a:t>отростка</a:t>
            </a:r>
            <a:r>
              <a:rPr lang="en-US" sz="2400" dirty="0"/>
              <a:t> </a:t>
            </a:r>
            <a:r>
              <a:rPr lang="en-US" sz="2400" dirty="0" err="1"/>
              <a:t>путем</a:t>
            </a:r>
            <a:r>
              <a:rPr lang="en-US" sz="2400" dirty="0"/>
              <a:t> </a:t>
            </a:r>
            <a:r>
              <a:rPr lang="en-US" sz="2400" dirty="0" err="1" smtClean="0"/>
              <a:t>подсадки</a:t>
            </a:r>
            <a:r>
              <a:rPr lang="ru-RU" sz="2400" dirty="0"/>
              <a:t> </a:t>
            </a:r>
            <a:r>
              <a:rPr lang="ru-RU" sz="2400" dirty="0" smtClean="0"/>
              <a:t>имплантата или</a:t>
            </a:r>
            <a:r>
              <a:rPr lang="en-US" sz="2400" dirty="0" smtClean="0"/>
              <a:t> </a:t>
            </a:r>
            <a:r>
              <a:rPr lang="en-US" sz="2400" dirty="0" err="1" smtClean="0"/>
              <a:t>хряща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245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835696" y="40466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Подсадка</a:t>
            </a:r>
            <a:r>
              <a:rPr lang="en-US" sz="2400" b="1" dirty="0"/>
              <a:t> </a:t>
            </a:r>
            <a:r>
              <a:rPr lang="en-US" sz="2400" b="1" dirty="0" err="1"/>
              <a:t>металлического</a:t>
            </a:r>
            <a:r>
              <a:rPr lang="en-US" sz="2400" b="1" dirty="0"/>
              <a:t> </a:t>
            </a:r>
            <a:r>
              <a:rPr lang="en-US" sz="2400" b="1" dirty="0" err="1"/>
              <a:t>поднадкостничного</a:t>
            </a:r>
            <a:r>
              <a:rPr lang="en-US" sz="2400" b="1" dirty="0"/>
              <a:t> </a:t>
            </a:r>
            <a:r>
              <a:rPr lang="en-US" sz="2400" b="1" dirty="0" err="1"/>
              <a:t>имплантата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r>
              <a:rPr lang="en-US" sz="2400" dirty="0" err="1"/>
              <a:t>Попытки</a:t>
            </a:r>
            <a:r>
              <a:rPr lang="en-US" sz="2400" dirty="0"/>
              <a:t> </a:t>
            </a:r>
            <a:r>
              <a:rPr lang="en-US" sz="2400" dirty="0" err="1"/>
              <a:t>подсадки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челюсти</a:t>
            </a:r>
            <a:r>
              <a:rPr lang="en-US" sz="2400" dirty="0"/>
              <a:t> </a:t>
            </a:r>
            <a:r>
              <a:rPr lang="en-US" sz="2400" dirty="0" err="1"/>
              <a:t>механических</a:t>
            </a:r>
            <a:r>
              <a:rPr lang="en-US" sz="2400" dirty="0"/>
              <a:t> </a:t>
            </a:r>
            <a:r>
              <a:rPr lang="en-US" sz="2400" dirty="0" err="1"/>
              <a:t>приспособлений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фиксации</a:t>
            </a:r>
            <a:r>
              <a:rPr lang="en-US" sz="2400" dirty="0"/>
              <a:t> </a:t>
            </a:r>
            <a:r>
              <a:rPr lang="en-US" sz="2400" dirty="0" err="1"/>
              <a:t>протезов</a:t>
            </a:r>
            <a:r>
              <a:rPr lang="en-US" sz="2400" dirty="0"/>
              <a:t> </a:t>
            </a:r>
            <a:r>
              <a:rPr lang="en-US" sz="2400" dirty="0" err="1"/>
              <a:t>известны</a:t>
            </a:r>
            <a:r>
              <a:rPr lang="en-US" sz="2400" dirty="0"/>
              <a:t> </a:t>
            </a:r>
            <a:r>
              <a:rPr lang="en-US" sz="2400" dirty="0" err="1"/>
              <a:t>давно</a:t>
            </a:r>
            <a:r>
              <a:rPr lang="en-US" sz="2400" dirty="0"/>
              <a:t>. </a:t>
            </a:r>
            <a:endParaRPr lang="ru-RU" sz="2400" dirty="0"/>
          </a:p>
        </p:txBody>
      </p:sp>
      <p:pic>
        <p:nvPicPr>
          <p:cNvPr id="6" name="Изображение 5" descr="Unknown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33" y="2353712"/>
            <a:ext cx="2768600" cy="2946400"/>
          </a:xfrm>
          <a:prstGeom prst="rect">
            <a:avLst/>
          </a:prstGeom>
        </p:spPr>
      </p:pic>
      <p:pic>
        <p:nvPicPr>
          <p:cNvPr id="7" name="Изображение 6" descr="Unknow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34" y="2547252"/>
            <a:ext cx="3098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57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979712" y="404664"/>
            <a:ext cx="6696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Удаление</a:t>
            </a:r>
            <a:r>
              <a:rPr lang="en-US" sz="2400" b="1" dirty="0"/>
              <a:t> </a:t>
            </a:r>
            <a:r>
              <a:rPr lang="en-US" sz="2400" b="1" dirty="0" err="1"/>
              <a:t>небного</a:t>
            </a:r>
            <a:r>
              <a:rPr lang="en-US" sz="2400" b="1" dirty="0"/>
              <a:t> </a:t>
            </a:r>
            <a:r>
              <a:rPr lang="en-US" sz="2400" b="1" dirty="0" err="1"/>
              <a:t>торуса</a:t>
            </a:r>
            <a:r>
              <a:rPr lang="en-US" sz="2400" dirty="0"/>
              <a:t>. </a:t>
            </a:r>
            <a:endParaRPr lang="ru-RU" sz="2400" dirty="0" smtClean="0"/>
          </a:p>
          <a:p>
            <a:r>
              <a:rPr lang="ru-RU" sz="2000" b="1" dirty="0" smtClean="0"/>
              <a:t>Н</a:t>
            </a:r>
            <a:r>
              <a:rPr lang="en-US" sz="2000" b="1" dirty="0" err="1" smtClean="0"/>
              <a:t>ебн</a:t>
            </a:r>
            <a:r>
              <a:rPr lang="ru-RU" sz="2000" b="1" dirty="0" err="1" smtClean="0"/>
              <a:t>ый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торус</a:t>
            </a:r>
            <a:r>
              <a:rPr lang="ru-RU" sz="2000" b="1" dirty="0" smtClean="0"/>
              <a:t> </a:t>
            </a:r>
            <a:r>
              <a:rPr lang="ru-RU" sz="2000" dirty="0" smtClean="0"/>
              <a:t>-</a:t>
            </a:r>
            <a:r>
              <a:rPr lang="en-US" sz="2000" dirty="0" smtClean="0"/>
              <a:t> </a:t>
            </a:r>
            <a:r>
              <a:rPr lang="en-US" sz="2000" dirty="0" err="1" smtClean="0"/>
              <a:t>плотн</a:t>
            </a:r>
            <a:r>
              <a:rPr lang="ru-RU" sz="2000" dirty="0" err="1" smtClean="0"/>
              <a:t>ый</a:t>
            </a:r>
            <a:r>
              <a:rPr lang="en-US" sz="2000" dirty="0" smtClean="0"/>
              <a:t> </a:t>
            </a:r>
            <a:r>
              <a:rPr lang="en-US" sz="2000" dirty="0" err="1" smtClean="0"/>
              <a:t>костн</a:t>
            </a:r>
            <a:r>
              <a:rPr lang="ru-RU" sz="2000" dirty="0" err="1" smtClean="0"/>
              <a:t>ый</a:t>
            </a:r>
            <a:r>
              <a:rPr lang="en-US" sz="2000" dirty="0" smtClean="0"/>
              <a:t> </a:t>
            </a:r>
            <a:r>
              <a:rPr lang="en-US" sz="2000" dirty="0" err="1" smtClean="0"/>
              <a:t>выступ</a:t>
            </a:r>
            <a:r>
              <a:rPr lang="en-US" sz="2000" dirty="0" smtClean="0"/>
              <a:t> </a:t>
            </a:r>
            <a:r>
              <a:rPr lang="en-US" sz="2000" dirty="0" err="1"/>
              <a:t>различной</a:t>
            </a:r>
            <a:r>
              <a:rPr lang="en-US" sz="2000" dirty="0"/>
              <a:t> </a:t>
            </a:r>
            <a:r>
              <a:rPr lang="en-US" sz="2000" dirty="0" err="1"/>
              <a:t>формы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величины</a:t>
            </a:r>
            <a:r>
              <a:rPr lang="en-US" sz="2000" dirty="0"/>
              <a:t>. </a:t>
            </a:r>
            <a:endParaRPr lang="ru-RU" sz="2000" dirty="0" smtClean="0"/>
          </a:p>
          <a:p>
            <a:r>
              <a:rPr lang="en-US" sz="2000" dirty="0" smtClean="0"/>
              <a:t>При </a:t>
            </a:r>
            <a:r>
              <a:rPr lang="en-US" sz="2000" dirty="0" err="1"/>
              <a:t>выпуклой</a:t>
            </a:r>
            <a:r>
              <a:rPr lang="en-US" sz="2000" dirty="0"/>
              <a:t> </a:t>
            </a:r>
            <a:r>
              <a:rPr lang="en-US" sz="2000" dirty="0" err="1"/>
              <a:t>форме</a:t>
            </a:r>
            <a:r>
              <a:rPr lang="en-US" sz="2000" dirty="0"/>
              <a:t> </a:t>
            </a:r>
            <a:r>
              <a:rPr lang="en-US" sz="2000" dirty="0" err="1"/>
              <a:t>небного</a:t>
            </a:r>
            <a:r>
              <a:rPr lang="en-US" sz="2000" dirty="0"/>
              <a:t> </a:t>
            </a:r>
            <a:r>
              <a:rPr lang="en-US" sz="2000" dirty="0" err="1"/>
              <a:t>шва</a:t>
            </a:r>
            <a:r>
              <a:rPr lang="en-US" sz="2000" dirty="0"/>
              <a:t> </a:t>
            </a:r>
            <a:r>
              <a:rPr lang="en-US" sz="2000" dirty="0" err="1"/>
              <a:t>образуется</a:t>
            </a:r>
            <a:r>
              <a:rPr lang="en-US" sz="2000" dirty="0"/>
              <a:t> </a:t>
            </a:r>
            <a:r>
              <a:rPr lang="en-US" sz="2000" dirty="0" err="1"/>
              <a:t>слабо</a:t>
            </a:r>
            <a:r>
              <a:rPr lang="en-US" sz="2000" dirty="0"/>
              <a:t> </a:t>
            </a:r>
            <a:r>
              <a:rPr lang="en-US" sz="2000" dirty="0" err="1"/>
              <a:t>выраженный</a:t>
            </a:r>
            <a:r>
              <a:rPr lang="en-US" sz="2000" dirty="0"/>
              <a:t> </a:t>
            </a:r>
            <a:r>
              <a:rPr lang="en-US" sz="2000" dirty="0" err="1"/>
              <a:t>торус</a:t>
            </a:r>
            <a:r>
              <a:rPr lang="en-US" sz="2000" dirty="0"/>
              <a:t>, </a:t>
            </a:r>
            <a:r>
              <a:rPr lang="en-US" sz="2000" dirty="0" err="1"/>
              <a:t>который</a:t>
            </a:r>
            <a:r>
              <a:rPr lang="en-US" sz="2000" dirty="0"/>
              <a:t> </a:t>
            </a:r>
            <a:r>
              <a:rPr lang="en-US" sz="2000" dirty="0" err="1"/>
              <a:t>изолируют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модели</a:t>
            </a:r>
            <a:r>
              <a:rPr lang="en-US" sz="2000" dirty="0"/>
              <a:t> </a:t>
            </a:r>
            <a:r>
              <a:rPr lang="en-US" sz="2000" dirty="0" err="1"/>
              <a:t>фольгой</a:t>
            </a:r>
            <a:r>
              <a:rPr lang="en-US" sz="2000" dirty="0"/>
              <a:t>. </a:t>
            </a:r>
            <a:r>
              <a:rPr lang="en-US" sz="2000" dirty="0" err="1"/>
              <a:t>Резко</a:t>
            </a:r>
            <a:r>
              <a:rPr lang="en-US" sz="2000" dirty="0"/>
              <a:t> </a:t>
            </a:r>
            <a:r>
              <a:rPr lang="en-US" sz="2000" dirty="0" err="1"/>
              <a:t>выраженный</a:t>
            </a:r>
            <a:r>
              <a:rPr lang="en-US" sz="2000" dirty="0"/>
              <a:t> </a:t>
            </a:r>
            <a:r>
              <a:rPr lang="en-US" sz="2000" dirty="0" err="1"/>
              <a:t>торус</a:t>
            </a:r>
            <a:r>
              <a:rPr lang="en-US" sz="2000" dirty="0"/>
              <a:t> при </a:t>
            </a:r>
            <a:r>
              <a:rPr lang="en-US" sz="2000" dirty="0" err="1"/>
              <a:t>бюгельном</a:t>
            </a:r>
            <a:r>
              <a:rPr lang="en-US" sz="2000" dirty="0"/>
              <a:t> </a:t>
            </a:r>
            <a:r>
              <a:rPr lang="en-US" sz="2000" dirty="0" err="1"/>
              <a:t>протезировании</a:t>
            </a:r>
            <a:r>
              <a:rPr lang="en-US" sz="2000" dirty="0"/>
              <a:t> </a:t>
            </a:r>
            <a:r>
              <a:rPr lang="en-US" sz="2000" dirty="0" err="1"/>
              <a:t>можно</a:t>
            </a:r>
            <a:r>
              <a:rPr lang="en-US" sz="2000" dirty="0"/>
              <a:t> </a:t>
            </a:r>
            <a:r>
              <a:rPr lang="en-US" sz="2000" dirty="0" err="1"/>
              <a:t>обойти</a:t>
            </a:r>
            <a:r>
              <a:rPr lang="en-US" sz="2000" dirty="0"/>
              <a:t>, </a:t>
            </a:r>
            <a:r>
              <a:rPr lang="en-US" sz="2000" dirty="0" err="1"/>
              <a:t>расположив</a:t>
            </a:r>
            <a:r>
              <a:rPr lang="en-US" sz="2000" dirty="0"/>
              <a:t> </a:t>
            </a:r>
            <a:r>
              <a:rPr lang="en-US" sz="2000" dirty="0" err="1"/>
              <a:t>бюгель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переднем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заднем</a:t>
            </a:r>
            <a:r>
              <a:rPr lang="en-US" sz="2000" dirty="0"/>
              <a:t> </a:t>
            </a:r>
            <a:r>
              <a:rPr lang="en-US" sz="2000" dirty="0" err="1"/>
              <a:t>отделе</a:t>
            </a:r>
            <a:r>
              <a:rPr lang="en-US" sz="2000" dirty="0"/>
              <a:t> </a:t>
            </a:r>
            <a:r>
              <a:rPr lang="en-US" sz="2000" dirty="0" err="1"/>
              <a:t>твердого</a:t>
            </a:r>
            <a:r>
              <a:rPr lang="en-US" sz="2000" dirty="0"/>
              <a:t> </a:t>
            </a:r>
            <a:r>
              <a:rPr lang="en-US" sz="2000" dirty="0" err="1"/>
              <a:t>неба</a:t>
            </a:r>
            <a:r>
              <a:rPr lang="en-US" sz="2000" dirty="0"/>
              <a:t>.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случае</a:t>
            </a:r>
            <a:r>
              <a:rPr lang="en-US" sz="2000" dirty="0"/>
              <a:t> </a:t>
            </a:r>
            <a:r>
              <a:rPr lang="en-US" sz="2000" dirty="0" err="1"/>
              <a:t>протезирования</a:t>
            </a:r>
            <a:r>
              <a:rPr lang="en-US" sz="2000" dirty="0"/>
              <a:t> </a:t>
            </a:r>
            <a:r>
              <a:rPr lang="en-US" sz="2000" dirty="0" err="1"/>
              <a:t>беззубой</a:t>
            </a:r>
            <a:r>
              <a:rPr lang="en-US" sz="2000" dirty="0"/>
              <a:t> </a:t>
            </a:r>
            <a:r>
              <a:rPr lang="en-US" sz="2000" dirty="0" err="1"/>
              <a:t>челюсти</a:t>
            </a:r>
            <a:r>
              <a:rPr lang="en-US" sz="2000" dirty="0"/>
              <a:t> </a:t>
            </a:r>
            <a:r>
              <a:rPr lang="en-US" sz="2000" dirty="0" err="1"/>
              <a:t>иногда</a:t>
            </a:r>
            <a:r>
              <a:rPr lang="en-US" sz="2000" dirty="0"/>
              <a:t> </a:t>
            </a:r>
            <a:r>
              <a:rPr lang="en-US" sz="2000" dirty="0" err="1"/>
              <a:t>приходится</a:t>
            </a:r>
            <a:r>
              <a:rPr lang="en-US" sz="2000" dirty="0"/>
              <a:t> </a:t>
            </a:r>
            <a:r>
              <a:rPr lang="en-US" sz="2000" dirty="0" err="1"/>
              <a:t>удалять</a:t>
            </a:r>
            <a:r>
              <a:rPr lang="en-US" sz="2000" dirty="0"/>
              <a:t> </a:t>
            </a:r>
            <a:r>
              <a:rPr lang="en-US" sz="2000" dirty="0" err="1"/>
              <a:t>резко</a:t>
            </a:r>
            <a:r>
              <a:rPr lang="en-US" sz="2000" dirty="0"/>
              <a:t> </a:t>
            </a:r>
            <a:r>
              <a:rPr lang="en-US" sz="2000" dirty="0" err="1"/>
              <a:t>выраженный</a:t>
            </a:r>
            <a:r>
              <a:rPr lang="en-US" sz="2000" dirty="0"/>
              <a:t> </a:t>
            </a:r>
            <a:r>
              <a:rPr lang="en-US" sz="2000" dirty="0" err="1"/>
              <a:t>торус</a:t>
            </a:r>
            <a:r>
              <a:rPr lang="en-US" sz="2000" dirty="0"/>
              <a:t> </a:t>
            </a:r>
            <a:r>
              <a:rPr lang="en-US" sz="2000" dirty="0" err="1"/>
              <a:t>оперативным</a:t>
            </a:r>
            <a:r>
              <a:rPr lang="en-US" sz="2000" dirty="0"/>
              <a:t> </a:t>
            </a:r>
            <a:r>
              <a:rPr lang="en-US" sz="2000" dirty="0" err="1"/>
              <a:t>путем</a:t>
            </a:r>
            <a:r>
              <a:rPr lang="en-US" sz="2000" dirty="0"/>
              <a:t>, </a:t>
            </a:r>
            <a:r>
              <a:rPr lang="en-US" sz="2000" dirty="0" err="1"/>
              <a:t>хотя</a:t>
            </a:r>
            <a:r>
              <a:rPr lang="en-US" sz="2000" dirty="0"/>
              <a:t> </a:t>
            </a:r>
            <a:r>
              <a:rPr lang="en-US" sz="2000" dirty="0" err="1"/>
              <a:t>эта</a:t>
            </a:r>
            <a:r>
              <a:rPr lang="en-US" sz="2000" dirty="0"/>
              <a:t> </a:t>
            </a:r>
            <a:r>
              <a:rPr lang="en-US" sz="2000" dirty="0" err="1"/>
              <a:t>операция</a:t>
            </a:r>
            <a:r>
              <a:rPr lang="en-US" sz="2000" dirty="0"/>
              <a:t> </a:t>
            </a:r>
            <a:r>
              <a:rPr lang="en-US" sz="2000" dirty="0" err="1"/>
              <a:t>делается</a:t>
            </a:r>
            <a:r>
              <a:rPr lang="en-US" sz="2000" dirty="0"/>
              <a:t> </a:t>
            </a:r>
            <a:r>
              <a:rPr lang="en-US" sz="2000" dirty="0" err="1"/>
              <a:t>крайне</a:t>
            </a:r>
            <a:r>
              <a:rPr lang="en-US" sz="2000" dirty="0"/>
              <a:t> </a:t>
            </a:r>
            <a:r>
              <a:rPr lang="en-US" sz="2000" dirty="0" err="1"/>
              <a:t>редко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6" name="Изображение 5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23" y="4293647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39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763688" y="260648"/>
            <a:ext cx="691276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Устранение</a:t>
            </a:r>
            <a:r>
              <a:rPr lang="en-US" sz="2400" b="1" dirty="0" smtClean="0"/>
              <a:t> </a:t>
            </a:r>
            <a:r>
              <a:rPr lang="en-US" sz="2400" b="1" dirty="0" err="1"/>
              <a:t>тяжей</a:t>
            </a:r>
            <a:r>
              <a:rPr lang="en-US" sz="2400" b="1" dirty="0"/>
              <a:t> </a:t>
            </a:r>
            <a:r>
              <a:rPr lang="en-US" sz="2400" b="1" dirty="0" err="1"/>
              <a:t>и</a:t>
            </a:r>
            <a:r>
              <a:rPr lang="en-US" sz="2400" b="1" dirty="0"/>
              <a:t> </a:t>
            </a:r>
            <a:r>
              <a:rPr lang="en-US" sz="2400" b="1" dirty="0" err="1"/>
              <a:t>рубцов</a:t>
            </a:r>
            <a:r>
              <a:rPr lang="en-US" sz="2400" b="1" dirty="0"/>
              <a:t> </a:t>
            </a:r>
            <a:r>
              <a:rPr lang="en-US" sz="2400" b="1" dirty="0" err="1"/>
              <a:t>на</a:t>
            </a:r>
            <a:r>
              <a:rPr lang="en-US" sz="2400" b="1" dirty="0"/>
              <a:t> </a:t>
            </a:r>
            <a:r>
              <a:rPr lang="en-US" sz="2400" b="1" dirty="0" err="1"/>
              <a:t>слизистой</a:t>
            </a:r>
            <a:r>
              <a:rPr lang="en-US" sz="2400" b="1" dirty="0"/>
              <a:t> </a:t>
            </a:r>
            <a:r>
              <a:rPr lang="en-US" sz="2400" b="1" dirty="0" err="1"/>
              <a:t>оболочке</a:t>
            </a:r>
            <a:r>
              <a:rPr lang="en-US" sz="2400" b="1" dirty="0"/>
              <a:t> </a:t>
            </a:r>
            <a:r>
              <a:rPr lang="en-US" sz="2400" b="1" dirty="0" err="1"/>
              <a:t>протезного</a:t>
            </a:r>
            <a:r>
              <a:rPr lang="en-US" sz="2400" b="1" dirty="0"/>
              <a:t> </a:t>
            </a:r>
            <a:r>
              <a:rPr lang="en-US" sz="2400" b="1" dirty="0" err="1" smtClean="0"/>
              <a:t>ложа</a:t>
            </a:r>
            <a:endParaRPr lang="ru-RU" sz="2400" b="1" dirty="0"/>
          </a:p>
          <a:p>
            <a:pPr algn="ctr"/>
            <a:endParaRPr lang="ru-RU" sz="2400" dirty="0"/>
          </a:p>
          <a:p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оболочке</a:t>
            </a:r>
            <a:r>
              <a:rPr lang="en-US" sz="2000" dirty="0"/>
              <a:t> </a:t>
            </a:r>
            <a:r>
              <a:rPr lang="en-US" sz="2000" dirty="0" err="1"/>
              <a:t>полости</a:t>
            </a:r>
            <a:r>
              <a:rPr lang="en-US" sz="2000" dirty="0"/>
              <a:t> </a:t>
            </a:r>
            <a:r>
              <a:rPr lang="en-US" sz="2000" dirty="0" err="1"/>
              <a:t>рта</a:t>
            </a:r>
            <a:r>
              <a:rPr lang="en-US" sz="2000" dirty="0"/>
              <a:t> </a:t>
            </a:r>
            <a:r>
              <a:rPr lang="en-US" sz="2000" dirty="0" err="1"/>
              <a:t>следует</a:t>
            </a:r>
            <a:r>
              <a:rPr lang="en-US" sz="2000" dirty="0"/>
              <a:t> </a:t>
            </a:r>
            <a:r>
              <a:rPr lang="en-US" sz="2000" dirty="0" err="1"/>
              <a:t>различать</a:t>
            </a:r>
            <a:r>
              <a:rPr lang="en-US" sz="2000" dirty="0"/>
              <a:t> </a:t>
            </a:r>
            <a:r>
              <a:rPr lang="en-US" sz="2000" dirty="0" err="1"/>
              <a:t>два</a:t>
            </a:r>
            <a:r>
              <a:rPr lang="en-US" sz="2000" dirty="0"/>
              <a:t> </a:t>
            </a:r>
            <a:r>
              <a:rPr lang="en-US" sz="2000" dirty="0" err="1"/>
              <a:t>вида</a:t>
            </a:r>
            <a:r>
              <a:rPr lang="en-US" sz="2000" dirty="0"/>
              <a:t> </a:t>
            </a:r>
            <a:r>
              <a:rPr lang="en-US" sz="2000" dirty="0" err="1"/>
              <a:t>тяжей</a:t>
            </a:r>
            <a:r>
              <a:rPr lang="en-US" sz="2000" dirty="0" smtClean="0"/>
              <a:t>.</a:t>
            </a:r>
            <a:endParaRPr lang="ru-RU" sz="2000" dirty="0" smtClean="0"/>
          </a:p>
          <a:p>
            <a:r>
              <a:rPr lang="en-US" sz="2000" dirty="0" smtClean="0"/>
              <a:t> </a:t>
            </a:r>
            <a:r>
              <a:rPr lang="en-US" sz="2000" b="1" dirty="0" err="1"/>
              <a:t>К</a:t>
            </a:r>
            <a:r>
              <a:rPr lang="en-US" sz="2000" b="1" dirty="0"/>
              <a:t> </a:t>
            </a:r>
            <a:r>
              <a:rPr lang="en-US" sz="2000" b="1" dirty="0" err="1"/>
              <a:t>первому</a:t>
            </a:r>
            <a:r>
              <a:rPr lang="en-US" sz="2000" b="1" dirty="0"/>
              <a:t> </a:t>
            </a:r>
            <a:r>
              <a:rPr lang="en-US" sz="2000" b="1" dirty="0" err="1" smtClean="0"/>
              <a:t>виду</a:t>
            </a:r>
            <a:r>
              <a:rPr lang="ru-RU" sz="2000" b="1" dirty="0" smtClean="0"/>
              <a:t> тяжей</a:t>
            </a:r>
            <a:r>
              <a:rPr lang="en-US" sz="2000" dirty="0" smtClean="0"/>
              <a:t> </a:t>
            </a:r>
            <a:r>
              <a:rPr lang="en-US" sz="2000" dirty="0" err="1"/>
              <a:t>относятся</a:t>
            </a:r>
            <a:r>
              <a:rPr lang="en-US" sz="2000" dirty="0"/>
              <a:t> </a:t>
            </a:r>
            <a:r>
              <a:rPr lang="en-US" sz="2000" dirty="0" err="1"/>
              <a:t>уздечки</a:t>
            </a:r>
            <a:r>
              <a:rPr lang="en-US" sz="2000" dirty="0"/>
              <a:t> </a:t>
            </a:r>
            <a:r>
              <a:rPr lang="en-US" sz="2000" dirty="0" err="1"/>
              <a:t>языка</a:t>
            </a:r>
            <a:r>
              <a:rPr lang="en-US" sz="2000" dirty="0"/>
              <a:t>, </a:t>
            </a:r>
            <a:r>
              <a:rPr lang="en-US" sz="2000" dirty="0" err="1"/>
              <a:t>губ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тяжи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оболочки</a:t>
            </a:r>
            <a:r>
              <a:rPr lang="en-US" sz="2000" dirty="0"/>
              <a:t>. </a:t>
            </a:r>
            <a:r>
              <a:rPr lang="en-US" sz="2000" dirty="0" err="1"/>
              <a:t>Они</a:t>
            </a:r>
            <a:r>
              <a:rPr lang="en-US" sz="2000" dirty="0"/>
              <a:t> </a:t>
            </a:r>
            <a:r>
              <a:rPr lang="en-US" sz="2000" dirty="0" err="1"/>
              <a:t>ограничивают</a:t>
            </a:r>
            <a:r>
              <a:rPr lang="en-US" sz="2000" dirty="0"/>
              <a:t> </a:t>
            </a:r>
            <a:r>
              <a:rPr lang="en-US" sz="2000" dirty="0" err="1"/>
              <a:t>размах</a:t>
            </a:r>
            <a:r>
              <a:rPr lang="en-US" sz="2000" dirty="0"/>
              <a:t> </a:t>
            </a:r>
            <a:r>
              <a:rPr lang="en-US" sz="2000" dirty="0" err="1"/>
              <a:t>движений</a:t>
            </a:r>
            <a:r>
              <a:rPr lang="en-US" sz="2000" dirty="0"/>
              <a:t> </a:t>
            </a:r>
            <a:r>
              <a:rPr lang="en-US" sz="2000" dirty="0" err="1"/>
              <a:t>языка</a:t>
            </a:r>
            <a:r>
              <a:rPr lang="en-US" sz="2000" dirty="0"/>
              <a:t>, </a:t>
            </a:r>
            <a:r>
              <a:rPr lang="en-US" sz="2000" dirty="0" err="1"/>
              <a:t>щек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губ</a:t>
            </a:r>
            <a:r>
              <a:rPr lang="en-US" sz="2000" dirty="0"/>
              <a:t>. </a:t>
            </a:r>
            <a:r>
              <a:rPr lang="en-US" sz="2000" dirty="0" err="1"/>
              <a:t>Положение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более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менее</a:t>
            </a:r>
            <a:r>
              <a:rPr lang="en-US" sz="2000" dirty="0"/>
              <a:t> </a:t>
            </a:r>
            <a:r>
              <a:rPr lang="en-US" sz="2000" dirty="0" err="1"/>
              <a:t>типичное</a:t>
            </a:r>
            <a:r>
              <a:rPr lang="en-US" sz="2000" dirty="0"/>
              <a:t>. </a:t>
            </a:r>
            <a:r>
              <a:rPr lang="en-US" sz="2000" dirty="0" err="1"/>
              <a:t>Они</a:t>
            </a:r>
            <a:r>
              <a:rPr lang="en-US" sz="2000" dirty="0"/>
              <a:t> </a:t>
            </a:r>
            <a:r>
              <a:rPr lang="en-US" sz="2000" dirty="0" err="1"/>
              <a:t>препятствуют</a:t>
            </a:r>
            <a:r>
              <a:rPr lang="en-US" sz="2000" dirty="0"/>
              <a:t> </a:t>
            </a:r>
            <a:r>
              <a:rPr lang="en-US" sz="2000" dirty="0" err="1"/>
              <a:t>съемному</a:t>
            </a:r>
            <a:r>
              <a:rPr lang="en-US" sz="2000" dirty="0"/>
              <a:t> </a:t>
            </a:r>
            <a:r>
              <a:rPr lang="en-US" sz="2000" dirty="0" err="1"/>
              <a:t>протезированию</a:t>
            </a:r>
            <a:r>
              <a:rPr lang="en-US" sz="2000" dirty="0"/>
              <a:t> </a:t>
            </a:r>
            <a:r>
              <a:rPr lang="en-US" sz="2000" dirty="0" err="1"/>
              <a:t>лишь</a:t>
            </a:r>
            <a:r>
              <a:rPr lang="en-US" sz="2000" dirty="0"/>
              <a:t> </a:t>
            </a:r>
            <a:r>
              <a:rPr lang="en-US" sz="2000" dirty="0" err="1"/>
              <a:t>тогда</a:t>
            </a:r>
            <a:r>
              <a:rPr lang="en-US" sz="2000" dirty="0"/>
              <a:t>, </a:t>
            </a:r>
            <a:r>
              <a:rPr lang="en-US" sz="2000" dirty="0" err="1"/>
              <a:t>когда</a:t>
            </a:r>
            <a:r>
              <a:rPr lang="en-US" sz="2000" dirty="0"/>
              <a:t> </a:t>
            </a:r>
            <a:r>
              <a:rPr lang="en-US" sz="2000" dirty="0" err="1"/>
              <a:t>прикрепляются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вершине</a:t>
            </a:r>
            <a:r>
              <a:rPr lang="en-US" sz="2000" dirty="0"/>
              <a:t> </a:t>
            </a:r>
            <a:r>
              <a:rPr lang="en-US" sz="2000" dirty="0" err="1"/>
              <a:t>альвеолярного</a:t>
            </a:r>
            <a:r>
              <a:rPr lang="en-US" sz="2000" dirty="0"/>
              <a:t> </a:t>
            </a:r>
            <a:r>
              <a:rPr lang="en-US" sz="2000" dirty="0" err="1"/>
              <a:t>отростка</a:t>
            </a:r>
            <a:r>
              <a:rPr lang="en-US" sz="2000" dirty="0"/>
              <a:t>, </a:t>
            </a:r>
            <a:r>
              <a:rPr lang="en-US" sz="2000" dirty="0" err="1"/>
              <a:t>так</a:t>
            </a:r>
            <a:r>
              <a:rPr lang="en-US" sz="2000" dirty="0"/>
              <a:t> </a:t>
            </a:r>
            <a:r>
              <a:rPr lang="en-US" sz="2000" dirty="0" err="1"/>
              <a:t>как</a:t>
            </a:r>
            <a:r>
              <a:rPr lang="en-US" sz="2000" dirty="0"/>
              <a:t> </a:t>
            </a:r>
            <a:r>
              <a:rPr lang="en-US" sz="2000" dirty="0" err="1"/>
              <a:t>если</a:t>
            </a:r>
            <a:r>
              <a:rPr lang="en-US" sz="2000" dirty="0"/>
              <a:t> </a:t>
            </a:r>
            <a:r>
              <a:rPr lang="en-US" sz="2000" dirty="0" err="1"/>
              <a:t>протез</a:t>
            </a:r>
            <a:r>
              <a:rPr lang="en-US" sz="2000" dirty="0"/>
              <a:t> </a:t>
            </a:r>
            <a:r>
              <a:rPr lang="en-US" sz="2000" dirty="0" err="1"/>
              <a:t>перекрывает</a:t>
            </a:r>
            <a:r>
              <a:rPr lang="en-US" sz="2000" dirty="0"/>
              <a:t> </a:t>
            </a:r>
            <a:r>
              <a:rPr lang="en-US" sz="2000" dirty="0" err="1"/>
              <a:t>складку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оболочки</a:t>
            </a:r>
            <a:r>
              <a:rPr lang="en-US" sz="2000" dirty="0"/>
              <a:t>, </a:t>
            </a:r>
            <a:r>
              <a:rPr lang="en-US" sz="2000" dirty="0" err="1"/>
              <a:t>возникают</a:t>
            </a:r>
            <a:r>
              <a:rPr lang="en-US" sz="2000" dirty="0"/>
              <a:t> </a:t>
            </a:r>
            <a:r>
              <a:rPr lang="en-US" sz="2000" dirty="0" err="1"/>
              <a:t>пролежни</a:t>
            </a:r>
            <a:r>
              <a:rPr lang="en-US" sz="2000" dirty="0"/>
              <a:t>, </a:t>
            </a:r>
            <a:r>
              <a:rPr lang="en-US" sz="2000" dirty="0" err="1"/>
              <a:t>причиняющие</a:t>
            </a:r>
            <a:r>
              <a:rPr lang="en-US" sz="2000" dirty="0"/>
              <a:t> </a:t>
            </a:r>
            <a:r>
              <a:rPr lang="en-US" sz="2000" dirty="0" err="1"/>
              <a:t>боль</a:t>
            </a:r>
            <a:r>
              <a:rPr lang="en-US" sz="2000" dirty="0"/>
              <a:t>.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случае</a:t>
            </a:r>
            <a:r>
              <a:rPr lang="en-US" sz="2000" dirty="0"/>
              <a:t> </a:t>
            </a:r>
            <a:r>
              <a:rPr lang="en-US" sz="2000" dirty="0" err="1"/>
              <a:t>протезирования</a:t>
            </a:r>
            <a:r>
              <a:rPr lang="en-US" sz="2000" dirty="0"/>
              <a:t> </a:t>
            </a:r>
            <a:r>
              <a:rPr lang="en-US" sz="2000" dirty="0" err="1"/>
              <a:t>беззубых</a:t>
            </a:r>
            <a:r>
              <a:rPr lang="en-US" sz="2000" dirty="0"/>
              <a:t> </a:t>
            </a:r>
            <a:r>
              <a:rPr lang="en-US" sz="2000" dirty="0" err="1"/>
              <a:t>челюстей</a:t>
            </a:r>
            <a:r>
              <a:rPr lang="en-US" sz="2000" dirty="0"/>
              <a:t> </a:t>
            </a:r>
            <a:r>
              <a:rPr lang="en-US" sz="2000" dirty="0" err="1"/>
              <a:t>такие</a:t>
            </a:r>
            <a:r>
              <a:rPr lang="en-US" sz="2000" dirty="0"/>
              <a:t> </a:t>
            </a:r>
            <a:r>
              <a:rPr lang="en-US" sz="2000" dirty="0" err="1"/>
              <a:t>тяжи</a:t>
            </a:r>
            <a:r>
              <a:rPr lang="en-US" sz="2000" dirty="0"/>
              <a:t> </a:t>
            </a:r>
            <a:r>
              <a:rPr lang="en-US" sz="2000" dirty="0" err="1"/>
              <a:t>мешают</a:t>
            </a:r>
            <a:r>
              <a:rPr lang="en-US" sz="2000" dirty="0"/>
              <a:t> </a:t>
            </a:r>
            <a:r>
              <a:rPr lang="en-US" sz="2000" dirty="0" err="1"/>
              <a:t>созданию</a:t>
            </a:r>
            <a:r>
              <a:rPr lang="en-US" sz="2000" dirty="0"/>
              <a:t> </a:t>
            </a:r>
            <a:r>
              <a:rPr lang="en-US" sz="2000" dirty="0" err="1"/>
              <a:t>краевого</a:t>
            </a:r>
            <a:r>
              <a:rPr lang="en-US" sz="2000" dirty="0"/>
              <a:t> </a:t>
            </a:r>
            <a:r>
              <a:rPr lang="en-US" sz="2000" dirty="0" err="1"/>
              <a:t>замыкающего</a:t>
            </a:r>
            <a:r>
              <a:rPr lang="en-US" sz="2000" dirty="0"/>
              <a:t> </a:t>
            </a:r>
            <a:r>
              <a:rPr lang="en-US" sz="2000" dirty="0" err="1"/>
              <a:t>клапана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ослабляет</a:t>
            </a:r>
            <a:r>
              <a:rPr lang="en-US" sz="2000" dirty="0"/>
              <a:t> </a:t>
            </a:r>
            <a:r>
              <a:rPr lang="en-US" sz="2000" dirty="0" err="1"/>
              <a:t>фиксацию</a:t>
            </a:r>
            <a:r>
              <a:rPr lang="en-US" sz="2000" dirty="0"/>
              <a:t> </a:t>
            </a:r>
            <a:r>
              <a:rPr lang="en-US" sz="2000" dirty="0" err="1"/>
              <a:t>протеза</a:t>
            </a:r>
            <a:r>
              <a:rPr lang="en-US" sz="2000" dirty="0"/>
              <a:t>. </a:t>
            </a:r>
            <a:endParaRPr lang="ru-RU" sz="2000" dirty="0" smtClean="0"/>
          </a:p>
          <a:p>
            <a:r>
              <a:rPr lang="en-US" sz="2000" b="1" dirty="0" err="1" smtClean="0"/>
              <a:t>Ко</a:t>
            </a:r>
            <a:r>
              <a:rPr lang="en-US" sz="2000" b="1" dirty="0" smtClean="0"/>
              <a:t> </a:t>
            </a:r>
            <a:r>
              <a:rPr lang="en-US" sz="2000" b="1" dirty="0" err="1"/>
              <a:t>второму</a:t>
            </a:r>
            <a:r>
              <a:rPr lang="en-US" sz="2000" b="1" dirty="0"/>
              <a:t> </a:t>
            </a:r>
            <a:r>
              <a:rPr lang="en-US" sz="2000" b="1" dirty="0" err="1"/>
              <a:t>виду</a:t>
            </a:r>
            <a:r>
              <a:rPr lang="en-US" sz="2000" b="1" dirty="0"/>
              <a:t> </a:t>
            </a:r>
            <a:r>
              <a:rPr lang="en-US" sz="2000" b="1" dirty="0" err="1"/>
              <a:t>тяжей</a:t>
            </a:r>
            <a:r>
              <a:rPr lang="en-US" sz="2000" b="1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оболочке</a:t>
            </a:r>
            <a:r>
              <a:rPr lang="en-US" sz="2000" dirty="0"/>
              <a:t> </a:t>
            </a:r>
            <a:r>
              <a:rPr lang="en-US" sz="2000" dirty="0" err="1"/>
              <a:t>относятся</a:t>
            </a:r>
            <a:r>
              <a:rPr lang="en-US" sz="2000" dirty="0"/>
              <a:t> </a:t>
            </a:r>
            <a:r>
              <a:rPr lang="en-US" sz="2000" dirty="0" err="1"/>
              <a:t>рубцы</a:t>
            </a:r>
            <a:r>
              <a:rPr lang="en-US" sz="2000" dirty="0"/>
              <a:t>, </a:t>
            </a:r>
            <a:r>
              <a:rPr lang="en-US" sz="2000" dirty="0" err="1"/>
              <a:t>оставшиеся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операций</a:t>
            </a:r>
            <a:r>
              <a:rPr lang="en-US" sz="2000" dirty="0"/>
              <a:t>, </a:t>
            </a:r>
            <a:r>
              <a:rPr lang="en-US" sz="2000" dirty="0" err="1"/>
              <a:t>ожогов</a:t>
            </a:r>
            <a:r>
              <a:rPr lang="en-US" sz="2000" dirty="0"/>
              <a:t>, </a:t>
            </a:r>
            <a:r>
              <a:rPr lang="en-US" sz="2000" dirty="0" err="1"/>
              <a:t>ранений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др</a:t>
            </a:r>
            <a:r>
              <a:rPr lang="en-US" sz="2000" dirty="0"/>
              <a:t>. </a:t>
            </a:r>
            <a:r>
              <a:rPr lang="en-US" sz="2000" dirty="0" err="1"/>
              <a:t>Форма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, </a:t>
            </a:r>
            <a:r>
              <a:rPr lang="en-US" sz="2000" dirty="0" err="1"/>
              <a:t>как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положение</a:t>
            </a:r>
            <a:r>
              <a:rPr lang="en-US" sz="2000" dirty="0"/>
              <a:t>, </a:t>
            </a:r>
            <a:r>
              <a:rPr lang="en-US" sz="2000" dirty="0" err="1"/>
              <a:t>могут</a:t>
            </a:r>
            <a:r>
              <a:rPr lang="en-US" sz="2000" dirty="0"/>
              <a:t> </a:t>
            </a:r>
            <a:r>
              <a:rPr lang="en-US" sz="2000" dirty="0" err="1"/>
              <a:t>быть</a:t>
            </a:r>
            <a:r>
              <a:rPr lang="en-US" sz="2000" dirty="0"/>
              <a:t> </a:t>
            </a:r>
            <a:r>
              <a:rPr lang="en-US" sz="2000" dirty="0" err="1"/>
              <a:t>различными</a:t>
            </a:r>
            <a:r>
              <a:rPr lang="en-US" sz="2000" dirty="0"/>
              <a:t>. </a:t>
            </a:r>
            <a:r>
              <a:rPr lang="en-US" sz="2000" dirty="0" err="1"/>
              <a:t>Они</a:t>
            </a:r>
            <a:r>
              <a:rPr lang="en-US" sz="2000" dirty="0"/>
              <a:t> </a:t>
            </a:r>
            <a:r>
              <a:rPr lang="en-US" sz="2000" dirty="0" err="1"/>
              <a:t>являются</a:t>
            </a:r>
            <a:r>
              <a:rPr lang="en-US" sz="2000" dirty="0"/>
              <a:t> </a:t>
            </a:r>
            <a:r>
              <a:rPr lang="en-US" sz="2000" dirty="0" err="1"/>
              <a:t>серьезной</a:t>
            </a:r>
            <a:r>
              <a:rPr lang="en-US" sz="2000" dirty="0"/>
              <a:t> </a:t>
            </a:r>
            <a:r>
              <a:rPr lang="en-US" sz="2000" dirty="0" err="1"/>
              <a:t>помехой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фиксации</a:t>
            </a:r>
            <a:r>
              <a:rPr lang="en-US" sz="2000" dirty="0"/>
              <a:t> </a:t>
            </a:r>
            <a:r>
              <a:rPr lang="en-US" sz="2000" dirty="0" err="1"/>
              <a:t>съемных</a:t>
            </a:r>
            <a:r>
              <a:rPr lang="en-US" sz="2000" dirty="0"/>
              <a:t> </a:t>
            </a:r>
            <a:r>
              <a:rPr lang="en-US" sz="2000" dirty="0" err="1"/>
              <a:t>протезов</a:t>
            </a:r>
            <a:r>
              <a:rPr lang="en-US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242148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76672"/>
            <a:ext cx="67687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Иссечение</a:t>
            </a:r>
            <a:r>
              <a:rPr lang="en-US" sz="2400" b="1" dirty="0"/>
              <a:t> </a:t>
            </a:r>
            <a:r>
              <a:rPr lang="en-US" sz="2400" b="1" dirty="0" err="1"/>
              <a:t>подвижной</a:t>
            </a:r>
            <a:r>
              <a:rPr lang="en-US" sz="2400" b="1" dirty="0"/>
              <a:t> </a:t>
            </a:r>
            <a:r>
              <a:rPr lang="en-US" sz="2400" b="1" dirty="0" err="1"/>
              <a:t>слизистой</a:t>
            </a:r>
            <a:r>
              <a:rPr lang="en-US" sz="2400" b="1" dirty="0"/>
              <a:t> </a:t>
            </a:r>
            <a:r>
              <a:rPr lang="en-US" sz="2400" b="1" dirty="0" err="1"/>
              <a:t>оболочки</a:t>
            </a:r>
            <a:r>
              <a:rPr lang="en-US" sz="2400" b="1" dirty="0"/>
              <a:t> </a:t>
            </a:r>
            <a:r>
              <a:rPr lang="en-US" sz="2400" b="1" dirty="0" err="1"/>
              <a:t>альвеолярного</a:t>
            </a:r>
            <a:r>
              <a:rPr lang="en-US" sz="2400" b="1" dirty="0"/>
              <a:t> </a:t>
            </a:r>
            <a:r>
              <a:rPr lang="en-US" sz="2400" b="1" dirty="0" err="1"/>
              <a:t>гребня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endParaRPr lang="ru-RU" sz="2400" dirty="0" smtClean="0"/>
          </a:p>
          <a:p>
            <a:r>
              <a:rPr lang="en-US" sz="2000" dirty="0" err="1" smtClean="0"/>
              <a:t>Как</a:t>
            </a:r>
            <a:r>
              <a:rPr lang="en-US" sz="2000" dirty="0" smtClean="0"/>
              <a:t> </a:t>
            </a:r>
            <a:r>
              <a:rPr lang="en-US" sz="2000" dirty="0" err="1"/>
              <a:t>правило</a:t>
            </a:r>
            <a:r>
              <a:rPr lang="en-US" sz="2000" dirty="0"/>
              <a:t>, </a:t>
            </a:r>
            <a:r>
              <a:rPr lang="en-US" sz="2000" dirty="0" err="1"/>
              <a:t>альвеолярный</a:t>
            </a:r>
            <a:r>
              <a:rPr lang="en-US" sz="2000" dirty="0"/>
              <a:t> </a:t>
            </a:r>
            <a:r>
              <a:rPr lang="en-US" sz="2000" dirty="0" err="1"/>
              <a:t>отросток</a:t>
            </a:r>
            <a:r>
              <a:rPr lang="en-US" sz="2000" dirty="0"/>
              <a:t> </a:t>
            </a:r>
            <a:r>
              <a:rPr lang="en-US" sz="2000" dirty="0" err="1"/>
              <a:t>покрыт</a:t>
            </a:r>
            <a:r>
              <a:rPr lang="en-US" sz="2000" dirty="0"/>
              <a:t> </a:t>
            </a:r>
            <a:r>
              <a:rPr lang="en-US" sz="2000" dirty="0" err="1"/>
              <a:t>неподвижной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оболочкой</a:t>
            </a:r>
            <a:r>
              <a:rPr lang="en-US" sz="2000" dirty="0"/>
              <a:t>, </a:t>
            </a:r>
            <a:r>
              <a:rPr lang="en-US" sz="2000" dirty="0" err="1"/>
              <a:t>но</a:t>
            </a:r>
            <a:r>
              <a:rPr lang="en-US" sz="2000" dirty="0"/>
              <a:t> </a:t>
            </a:r>
            <a:r>
              <a:rPr lang="en-US" sz="2000" dirty="0" err="1"/>
              <a:t>бывают</a:t>
            </a:r>
            <a:r>
              <a:rPr lang="en-US" sz="2000" dirty="0"/>
              <a:t> </a:t>
            </a:r>
            <a:r>
              <a:rPr lang="en-US" sz="2000" dirty="0" err="1"/>
              <a:t>исключения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чаще</a:t>
            </a:r>
            <a:r>
              <a:rPr lang="en-US" sz="2000" dirty="0"/>
              <a:t> </a:t>
            </a:r>
            <a:r>
              <a:rPr lang="en-US" sz="2000" dirty="0" err="1"/>
              <a:t>наблюдается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верхней</a:t>
            </a:r>
            <a:r>
              <a:rPr lang="en-US" sz="2000" dirty="0"/>
              <a:t> </a:t>
            </a:r>
            <a:r>
              <a:rPr lang="en-US" sz="2000" dirty="0" err="1"/>
              <a:t>челюсти</a:t>
            </a:r>
            <a:r>
              <a:rPr lang="en-US" sz="2000" dirty="0"/>
              <a:t>. </a:t>
            </a:r>
            <a:r>
              <a:rPr lang="en-US" sz="2000" dirty="0" err="1"/>
              <a:t>Под</a:t>
            </a:r>
            <a:r>
              <a:rPr lang="en-US" sz="2000" dirty="0"/>
              <a:t> </a:t>
            </a:r>
            <a:r>
              <a:rPr lang="en-US" sz="2000" dirty="0" err="1"/>
              <a:t>покровным</a:t>
            </a:r>
            <a:r>
              <a:rPr lang="en-US" sz="2000" dirty="0"/>
              <a:t> </a:t>
            </a:r>
            <a:r>
              <a:rPr lang="en-US" sz="2000" dirty="0" err="1"/>
              <a:t>эпителием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оболочки</a:t>
            </a:r>
            <a:r>
              <a:rPr lang="en-US" sz="2000" dirty="0"/>
              <a:t> </a:t>
            </a:r>
            <a:r>
              <a:rPr lang="en-US" sz="2000" dirty="0" err="1"/>
              <a:t>разрастается</a:t>
            </a:r>
            <a:r>
              <a:rPr lang="en-US" sz="2000" dirty="0"/>
              <a:t> </a:t>
            </a:r>
            <a:r>
              <a:rPr lang="en-US" sz="2000" dirty="0" err="1"/>
              <a:t>плотная</a:t>
            </a:r>
            <a:r>
              <a:rPr lang="en-US" sz="2000" dirty="0"/>
              <a:t> </a:t>
            </a:r>
            <a:r>
              <a:rPr lang="en-US" sz="2000" dirty="0" err="1"/>
              <a:t>фиброзная</a:t>
            </a:r>
            <a:r>
              <a:rPr lang="en-US" sz="2000" dirty="0"/>
              <a:t> </a:t>
            </a:r>
            <a:r>
              <a:rPr lang="en-US" sz="2000" dirty="0" err="1"/>
              <a:t>соединительная</a:t>
            </a:r>
            <a:r>
              <a:rPr lang="en-US" sz="2000" dirty="0"/>
              <a:t> </a:t>
            </a:r>
            <a:r>
              <a:rPr lang="en-US" sz="2000" dirty="0" err="1"/>
              <a:t>ткань</a:t>
            </a:r>
            <a:r>
              <a:rPr lang="en-US" sz="2000" dirty="0"/>
              <a:t>. </a:t>
            </a:r>
            <a:r>
              <a:rPr lang="en-US" sz="2000" dirty="0" err="1"/>
              <a:t>По</a:t>
            </a:r>
            <a:r>
              <a:rPr lang="en-US" sz="2000" dirty="0"/>
              <a:t> </a:t>
            </a:r>
            <a:r>
              <a:rPr lang="en-US" sz="2000" dirty="0" err="1"/>
              <a:t>форме</a:t>
            </a:r>
            <a:r>
              <a:rPr lang="en-US" sz="2000" dirty="0"/>
              <a:t> </a:t>
            </a:r>
            <a:r>
              <a:rPr lang="en-US" sz="2000" dirty="0" err="1"/>
              <a:t>она</a:t>
            </a:r>
            <a:r>
              <a:rPr lang="en-US" sz="2000" dirty="0"/>
              <a:t> </a:t>
            </a:r>
            <a:r>
              <a:rPr lang="en-US" sz="2000" dirty="0" err="1"/>
              <a:t>напоминает</a:t>
            </a:r>
            <a:r>
              <a:rPr lang="en-US" sz="2000" dirty="0"/>
              <a:t> </a:t>
            </a:r>
            <a:r>
              <a:rPr lang="en-US" sz="2000" b="1" dirty="0" err="1"/>
              <a:t>петушиный</a:t>
            </a:r>
            <a:r>
              <a:rPr lang="en-US" sz="2000" b="1" dirty="0"/>
              <a:t> </a:t>
            </a:r>
            <a:r>
              <a:rPr lang="en-US" sz="2000" b="1" dirty="0" err="1"/>
              <a:t>гребень</a:t>
            </a:r>
            <a:r>
              <a:rPr lang="en-US" sz="2000" b="1" dirty="0"/>
              <a:t> 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различной</a:t>
            </a:r>
            <a:r>
              <a:rPr lang="en-US" sz="2000" dirty="0"/>
              <a:t> </a:t>
            </a:r>
            <a:r>
              <a:rPr lang="en-US" sz="2000" dirty="0" err="1"/>
              <a:t>степенью</a:t>
            </a:r>
            <a:r>
              <a:rPr lang="en-US" sz="2000" dirty="0"/>
              <a:t> </a:t>
            </a:r>
            <a:r>
              <a:rPr lang="en-US" sz="2000" dirty="0" err="1"/>
              <a:t>подвижности</a:t>
            </a:r>
            <a:r>
              <a:rPr lang="en-US" sz="2000" dirty="0"/>
              <a:t>. При </a:t>
            </a:r>
            <a:r>
              <a:rPr lang="en-US" sz="2000" dirty="0" err="1"/>
              <a:t>небольшом</a:t>
            </a:r>
            <a:r>
              <a:rPr lang="en-US" sz="2000" dirty="0"/>
              <a:t> </a:t>
            </a:r>
            <a:r>
              <a:rPr lang="en-US" sz="2000" dirty="0" err="1"/>
              <a:t>избытке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оболочки</a:t>
            </a:r>
            <a:r>
              <a:rPr lang="en-US" sz="2000" dirty="0"/>
              <a:t> </a:t>
            </a:r>
            <a:r>
              <a:rPr lang="en-US" sz="2000" dirty="0" err="1"/>
              <a:t>можно</a:t>
            </a:r>
            <a:r>
              <a:rPr lang="en-US" sz="2000" dirty="0"/>
              <a:t> </a:t>
            </a:r>
            <a:r>
              <a:rPr lang="en-US" sz="2000" dirty="0" err="1"/>
              <a:t>приступать</a:t>
            </a:r>
            <a:r>
              <a:rPr lang="en-US" sz="2000" dirty="0"/>
              <a:t> </a:t>
            </a:r>
            <a:r>
              <a:rPr lang="en-US" sz="2000" dirty="0" err="1"/>
              <a:t>к</a:t>
            </a:r>
            <a:r>
              <a:rPr lang="en-US" sz="2000" dirty="0"/>
              <a:t> </a:t>
            </a:r>
            <a:r>
              <a:rPr lang="en-US" sz="2000" dirty="0" err="1"/>
              <a:t>протезированию</a:t>
            </a:r>
            <a:r>
              <a:rPr lang="en-US" sz="2000" dirty="0"/>
              <a:t> </a:t>
            </a:r>
            <a:r>
              <a:rPr lang="en-US" sz="2000" dirty="0" err="1"/>
              <a:t>без</a:t>
            </a:r>
            <a:r>
              <a:rPr lang="en-US" sz="2000" dirty="0"/>
              <a:t> </a:t>
            </a:r>
            <a:r>
              <a:rPr lang="en-US" sz="2000" dirty="0" err="1"/>
              <a:t>операции</a:t>
            </a:r>
            <a:r>
              <a:rPr lang="en-US" sz="2000" dirty="0"/>
              <a:t>, </a:t>
            </a:r>
            <a:r>
              <a:rPr lang="en-US" sz="2000" dirty="0" err="1"/>
              <a:t>если</a:t>
            </a:r>
            <a:r>
              <a:rPr lang="en-US" sz="2000" dirty="0"/>
              <a:t> </a:t>
            </a:r>
            <a:r>
              <a:rPr lang="en-US" sz="2000" dirty="0" err="1"/>
              <a:t>же</a:t>
            </a:r>
            <a:r>
              <a:rPr lang="en-US" sz="2000" dirty="0"/>
              <a:t> «</a:t>
            </a:r>
            <a:r>
              <a:rPr lang="en-US" sz="2000" dirty="0" err="1"/>
              <a:t>петушиный</a:t>
            </a:r>
            <a:r>
              <a:rPr lang="en-US" sz="2000" dirty="0"/>
              <a:t> </a:t>
            </a:r>
            <a:r>
              <a:rPr lang="en-US" sz="2000" dirty="0" err="1"/>
              <a:t>гребень</a:t>
            </a:r>
            <a:r>
              <a:rPr lang="en-US" sz="2000" dirty="0"/>
              <a:t>» </a:t>
            </a:r>
            <a:r>
              <a:rPr lang="en-US" sz="2000" dirty="0" err="1"/>
              <a:t>резко</a:t>
            </a:r>
            <a:r>
              <a:rPr lang="en-US" sz="2000" dirty="0"/>
              <a:t> </a:t>
            </a:r>
            <a:r>
              <a:rPr lang="en-US" sz="2000" dirty="0" err="1"/>
              <a:t>выражен</a:t>
            </a:r>
            <a:r>
              <a:rPr lang="en-US" sz="2000" dirty="0"/>
              <a:t>, </a:t>
            </a:r>
            <a:r>
              <a:rPr lang="en-US" sz="2000" dirty="0" err="1"/>
              <a:t>показано</a:t>
            </a:r>
            <a:r>
              <a:rPr lang="en-US" sz="2000" dirty="0"/>
              <a:t> </a:t>
            </a:r>
            <a:r>
              <a:rPr lang="en-US" sz="2000" dirty="0" err="1"/>
              <a:t>клиновидное</a:t>
            </a:r>
            <a:r>
              <a:rPr lang="en-US" sz="2000" dirty="0"/>
              <a:t> </a:t>
            </a:r>
            <a:r>
              <a:rPr lang="en-US" sz="2000" dirty="0" err="1"/>
              <a:t>иссечение</a:t>
            </a:r>
            <a:r>
              <a:rPr lang="en-US" sz="2000" dirty="0"/>
              <a:t> </a:t>
            </a:r>
            <a:r>
              <a:rPr lang="en-US" sz="2000" dirty="0" err="1"/>
              <a:t>избыточной</a:t>
            </a:r>
            <a:r>
              <a:rPr lang="en-US" sz="2000" dirty="0"/>
              <a:t> </a:t>
            </a:r>
            <a:r>
              <a:rPr lang="en-US" sz="2000" dirty="0" err="1"/>
              <a:t>ткани</a:t>
            </a:r>
            <a:r>
              <a:rPr lang="en-US" sz="2000" dirty="0"/>
              <a:t>.</a:t>
            </a:r>
            <a:endParaRPr lang="ru-RU" sz="20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Изображение 5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37112"/>
            <a:ext cx="2429496" cy="22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46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763688" y="188641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 </a:t>
            </a:r>
            <a:r>
              <a:rPr lang="en-US" sz="2400" b="1" dirty="0" err="1"/>
              <a:t>Ортопедическая</a:t>
            </a:r>
            <a:r>
              <a:rPr lang="en-US" sz="2400" b="1" dirty="0"/>
              <a:t> </a:t>
            </a:r>
            <a:r>
              <a:rPr lang="en-US" sz="2400" b="1" dirty="0" err="1"/>
              <a:t>и</a:t>
            </a:r>
            <a:r>
              <a:rPr lang="en-US" sz="2400" b="1" dirty="0"/>
              <a:t> (</a:t>
            </a:r>
            <a:r>
              <a:rPr lang="en-US" sz="2400" b="1" dirty="0" err="1"/>
              <a:t>или</a:t>
            </a:r>
            <a:r>
              <a:rPr lang="en-US" sz="2400" b="1" dirty="0"/>
              <a:t>) </a:t>
            </a:r>
            <a:r>
              <a:rPr lang="en-US" sz="2400" b="1" dirty="0" err="1"/>
              <a:t>ортодонтическая</a:t>
            </a:r>
            <a:r>
              <a:rPr lang="en-US" sz="2400" b="1" dirty="0"/>
              <a:t> </a:t>
            </a:r>
            <a:r>
              <a:rPr lang="en-US" sz="2400" b="1" dirty="0" err="1"/>
              <a:t>подготовка</a:t>
            </a:r>
            <a:r>
              <a:rPr lang="en-US" sz="2400" b="1" dirty="0"/>
              <a:t> </a:t>
            </a:r>
            <a:r>
              <a:rPr lang="en-US" sz="2400" b="1" dirty="0" err="1"/>
              <a:t>полости</a:t>
            </a:r>
            <a:r>
              <a:rPr lang="en-US" sz="2400" b="1" dirty="0"/>
              <a:t> </a:t>
            </a:r>
            <a:r>
              <a:rPr lang="en-US" sz="2400" b="1" dirty="0" err="1"/>
              <a:t>рта</a:t>
            </a:r>
            <a:r>
              <a:rPr lang="en-US" sz="2400" b="1" dirty="0"/>
              <a:t> </a:t>
            </a:r>
            <a:r>
              <a:rPr lang="en-US" sz="2400" b="1" dirty="0" err="1"/>
              <a:t>к</a:t>
            </a:r>
            <a:r>
              <a:rPr lang="en-US" sz="2400" b="1" dirty="0"/>
              <a:t> </a:t>
            </a:r>
            <a:r>
              <a:rPr lang="en-US" sz="2400" b="1" dirty="0" err="1"/>
              <a:t>протезированию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052736"/>
            <a:ext cx="7344816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частичной</a:t>
            </a:r>
            <a:r>
              <a:rPr lang="en-US" sz="2400" dirty="0"/>
              <a:t> </a:t>
            </a:r>
            <a:r>
              <a:rPr lang="en-US" sz="2400" dirty="0" err="1"/>
              <a:t>потери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области</a:t>
            </a:r>
            <a:r>
              <a:rPr lang="en-US" sz="2400" dirty="0"/>
              <a:t> </a:t>
            </a:r>
            <a:r>
              <a:rPr lang="en-US" sz="2400" dirty="0" err="1"/>
              <a:t>дефекта</a:t>
            </a:r>
            <a:r>
              <a:rPr lang="en-US" sz="2400" dirty="0"/>
              <a:t> </a:t>
            </a:r>
            <a:r>
              <a:rPr lang="en-US" sz="2400" dirty="0" err="1"/>
              <a:t>изменяется</a:t>
            </a:r>
            <a:r>
              <a:rPr lang="en-US" sz="2400" dirty="0"/>
              <a:t> </a:t>
            </a:r>
            <a:r>
              <a:rPr lang="en-US" sz="2400" dirty="0" err="1"/>
              <a:t>положение</a:t>
            </a:r>
            <a:r>
              <a:rPr lang="en-US" sz="2400" dirty="0"/>
              <a:t> </a:t>
            </a:r>
            <a:r>
              <a:rPr lang="en-US" sz="2400" dirty="0" err="1"/>
              <a:t>оставшихся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. </a:t>
            </a:r>
            <a:r>
              <a:rPr lang="en-US" sz="2400" dirty="0" err="1"/>
              <a:t>Те</a:t>
            </a:r>
            <a:r>
              <a:rPr lang="en-US" sz="2400" dirty="0"/>
              <a:t> </a:t>
            </a:r>
            <a:r>
              <a:rPr lang="en-US" sz="2400" dirty="0" err="1"/>
              <a:t>из</a:t>
            </a:r>
            <a:r>
              <a:rPr lang="en-US" sz="2400" dirty="0"/>
              <a:t> </a:t>
            </a:r>
            <a:r>
              <a:rPr lang="en-US" sz="2400" dirty="0" err="1"/>
              <a:t>них</a:t>
            </a:r>
            <a:r>
              <a:rPr lang="en-US" sz="2400" dirty="0"/>
              <a:t>, </a:t>
            </a:r>
            <a:r>
              <a:rPr lang="en-US" sz="2400" dirty="0" err="1"/>
              <a:t>у</a:t>
            </a:r>
            <a:r>
              <a:rPr lang="en-US" sz="2400" dirty="0"/>
              <a:t> </a:t>
            </a:r>
            <a:r>
              <a:rPr lang="en-US" sz="2400" dirty="0" err="1"/>
              <a:t>которых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стало</a:t>
            </a:r>
            <a:r>
              <a:rPr lang="en-US" sz="2400" dirty="0"/>
              <a:t> </a:t>
            </a:r>
            <a:r>
              <a:rPr lang="en-US" sz="2400" dirty="0" err="1"/>
              <a:t>антагонистов</a:t>
            </a:r>
            <a:r>
              <a:rPr lang="en-US" sz="2400" dirty="0"/>
              <a:t>, </a:t>
            </a:r>
            <a:r>
              <a:rPr lang="en-US" sz="2400" dirty="0" err="1"/>
              <a:t>выдвигаются</a:t>
            </a:r>
            <a:r>
              <a:rPr lang="en-US" sz="2400" dirty="0"/>
              <a:t> </a:t>
            </a:r>
            <a:r>
              <a:rPr lang="en-US" sz="2400" dirty="0" err="1"/>
              <a:t>вверх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вниз</a:t>
            </a:r>
            <a:r>
              <a:rPr lang="en-US" sz="2400" dirty="0"/>
              <a:t>, </a:t>
            </a:r>
            <a:r>
              <a:rPr lang="en-US" sz="2400" dirty="0" err="1"/>
              <a:t>а</a:t>
            </a:r>
            <a:r>
              <a:rPr lang="en-US" sz="2400" dirty="0"/>
              <a:t> </a:t>
            </a:r>
            <a:r>
              <a:rPr lang="en-US" sz="2400" dirty="0" err="1"/>
              <a:t>зубы</a:t>
            </a:r>
            <a:r>
              <a:rPr lang="en-US" sz="2400" dirty="0"/>
              <a:t>,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имеющие</a:t>
            </a:r>
            <a:r>
              <a:rPr lang="en-US" sz="2400" dirty="0"/>
              <a:t> </a:t>
            </a:r>
            <a:r>
              <a:rPr lang="en-US" sz="2400" dirty="0" err="1"/>
              <a:t>соседних</a:t>
            </a:r>
            <a:r>
              <a:rPr lang="en-US" sz="2400" dirty="0"/>
              <a:t>, </a:t>
            </a:r>
            <a:r>
              <a:rPr lang="en-US" sz="2400" dirty="0" err="1"/>
              <a:t>перемещаются</a:t>
            </a:r>
            <a:r>
              <a:rPr lang="en-US" sz="2400" dirty="0"/>
              <a:t> </a:t>
            </a:r>
            <a:r>
              <a:rPr lang="en-US" sz="2400" dirty="0" err="1"/>
              <a:t>дистально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мезиально</a:t>
            </a:r>
            <a:r>
              <a:rPr lang="en-US" sz="2400" dirty="0"/>
              <a:t>. </a:t>
            </a:r>
            <a:r>
              <a:rPr lang="en-US" sz="2400" dirty="0" err="1"/>
              <a:t>Одновременно</a:t>
            </a:r>
            <a:r>
              <a:rPr lang="en-US" sz="2400" dirty="0"/>
              <a:t> </a:t>
            </a:r>
            <a:r>
              <a:rPr lang="en-US" sz="2400" dirty="0" err="1"/>
              <a:t>может</a:t>
            </a:r>
            <a:r>
              <a:rPr lang="en-US" sz="2400" dirty="0"/>
              <a:t> </a:t>
            </a:r>
            <a:r>
              <a:rPr lang="en-US" sz="2400" dirty="0" err="1"/>
              <a:t>происходить</a:t>
            </a:r>
            <a:r>
              <a:rPr lang="en-US" sz="2400" dirty="0"/>
              <a:t> </a:t>
            </a:r>
            <a:r>
              <a:rPr lang="en-US" sz="2400" dirty="0" err="1"/>
              <a:t>язычный</a:t>
            </a:r>
            <a:r>
              <a:rPr lang="en-US" sz="2400" dirty="0"/>
              <a:t>, </a:t>
            </a:r>
            <a:r>
              <a:rPr lang="en-US" sz="2400" dirty="0" err="1"/>
              <a:t>небный</a:t>
            </a:r>
            <a:r>
              <a:rPr lang="en-US" sz="2400" dirty="0"/>
              <a:t> </a:t>
            </a:r>
            <a:r>
              <a:rPr lang="en-US" sz="2400" dirty="0" err="1"/>
              <a:t>или</a:t>
            </a:r>
            <a:r>
              <a:rPr lang="en-US" sz="2400" dirty="0"/>
              <a:t> </a:t>
            </a:r>
            <a:r>
              <a:rPr lang="en-US" sz="2400" dirty="0" err="1"/>
              <a:t>щечный</a:t>
            </a:r>
            <a:r>
              <a:rPr lang="en-US" sz="2400" dirty="0"/>
              <a:t> </a:t>
            </a:r>
            <a:r>
              <a:rPr lang="en-US" sz="2400" dirty="0" err="1"/>
              <a:t>наклон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, </a:t>
            </a:r>
            <a:r>
              <a:rPr lang="en-US" sz="2400" dirty="0" err="1"/>
              <a:t>а</a:t>
            </a:r>
            <a:r>
              <a:rPr lang="en-US" sz="2400" dirty="0"/>
              <a:t> </a:t>
            </a:r>
            <a:r>
              <a:rPr lang="en-US" sz="2400" dirty="0" err="1"/>
              <a:t>также</a:t>
            </a:r>
            <a:r>
              <a:rPr lang="en-US" sz="2400" dirty="0"/>
              <a:t> </a:t>
            </a:r>
            <a:r>
              <a:rPr lang="en-US" sz="2400" dirty="0" err="1"/>
              <a:t>повороты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вокруг</a:t>
            </a:r>
            <a:r>
              <a:rPr lang="en-US" sz="2400" dirty="0"/>
              <a:t> </a:t>
            </a:r>
            <a:r>
              <a:rPr lang="en-US" sz="2400" dirty="0" err="1"/>
              <a:t>оси</a:t>
            </a:r>
            <a:r>
              <a:rPr lang="en-US" sz="2400" dirty="0"/>
              <a:t>. </a:t>
            </a:r>
            <a:r>
              <a:rPr lang="en-US" sz="2400" dirty="0" err="1"/>
              <a:t>Выраженность</a:t>
            </a:r>
            <a:r>
              <a:rPr lang="en-US" sz="2400" dirty="0"/>
              <a:t> </a:t>
            </a:r>
            <a:r>
              <a:rPr lang="en-US" sz="2400" dirty="0" err="1"/>
              <a:t>деформации</a:t>
            </a:r>
            <a:r>
              <a:rPr lang="en-US" sz="2400" dirty="0"/>
              <a:t> </a:t>
            </a:r>
            <a:r>
              <a:rPr lang="en-US" sz="2400" dirty="0" err="1"/>
              <a:t>зависит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возраста</a:t>
            </a:r>
            <a:r>
              <a:rPr lang="en-US" sz="2400" dirty="0"/>
              <a:t> </a:t>
            </a:r>
            <a:r>
              <a:rPr lang="en-US" sz="2400" dirty="0" err="1"/>
              <a:t>пациента</a:t>
            </a:r>
            <a:r>
              <a:rPr lang="en-US" sz="2400" dirty="0"/>
              <a:t>, </a:t>
            </a:r>
            <a:r>
              <a:rPr lang="en-US" sz="2400" dirty="0" err="1"/>
              <a:t>величины</a:t>
            </a:r>
            <a:r>
              <a:rPr lang="en-US" sz="2400" dirty="0"/>
              <a:t> </a:t>
            </a:r>
            <a:r>
              <a:rPr lang="en-US" sz="2400" dirty="0" err="1"/>
              <a:t>дефекта</a:t>
            </a:r>
            <a:r>
              <a:rPr lang="en-US" sz="2400" dirty="0"/>
              <a:t>, </a:t>
            </a:r>
            <a:r>
              <a:rPr lang="en-US" sz="2400" dirty="0" err="1"/>
              <a:t>времени</a:t>
            </a:r>
            <a:r>
              <a:rPr lang="en-US" sz="2400" dirty="0"/>
              <a:t>, </a:t>
            </a:r>
            <a:r>
              <a:rPr lang="en-US" sz="2400" dirty="0" err="1"/>
              <a:t>которое</a:t>
            </a:r>
            <a:r>
              <a:rPr lang="en-US" sz="2400" dirty="0"/>
              <a:t> </a:t>
            </a:r>
            <a:r>
              <a:rPr lang="en-US" sz="2400" dirty="0" err="1"/>
              <a:t>прошло</a:t>
            </a:r>
            <a:r>
              <a:rPr lang="en-US" sz="2400" dirty="0"/>
              <a:t> </a:t>
            </a:r>
            <a:r>
              <a:rPr lang="en-US" sz="2400" dirty="0" err="1"/>
              <a:t>после</a:t>
            </a:r>
            <a:r>
              <a:rPr lang="en-US" sz="2400" dirty="0"/>
              <a:t> </a:t>
            </a:r>
            <a:r>
              <a:rPr lang="en-US" sz="2400" dirty="0" err="1"/>
              <a:t>удаления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, </a:t>
            </a:r>
            <a:r>
              <a:rPr lang="en-US" sz="2400" dirty="0" err="1"/>
              <a:t>анатомических</a:t>
            </a:r>
            <a:r>
              <a:rPr lang="en-US" sz="2400" dirty="0"/>
              <a:t> </a:t>
            </a:r>
            <a:r>
              <a:rPr lang="en-US" sz="2400" dirty="0" err="1"/>
              <a:t>особенностей</a:t>
            </a:r>
            <a:r>
              <a:rPr lang="en-US" sz="2400" dirty="0"/>
              <a:t> </a:t>
            </a:r>
            <a:r>
              <a:rPr lang="en-US" sz="2400" dirty="0" err="1"/>
              <a:t>верхней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нижней</a:t>
            </a:r>
            <a:r>
              <a:rPr lang="en-US" sz="2400" dirty="0"/>
              <a:t> </a:t>
            </a:r>
            <a:r>
              <a:rPr lang="en-US" sz="2400" dirty="0" err="1"/>
              <a:t>челюстей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др</a:t>
            </a:r>
            <a:r>
              <a:rPr lang="en-US" sz="2400" dirty="0"/>
              <a:t>. </a:t>
            </a:r>
            <a:r>
              <a:rPr lang="en-US" sz="2400" dirty="0" err="1"/>
              <a:t>Перемещение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ведет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нарушению</a:t>
            </a:r>
            <a:r>
              <a:rPr lang="en-US" sz="2400" dirty="0"/>
              <a:t> </a:t>
            </a:r>
            <a:r>
              <a:rPr lang="en-US" sz="2400" dirty="0" err="1"/>
              <a:t>окклюзионной</a:t>
            </a:r>
            <a:r>
              <a:rPr lang="en-US" sz="2400" dirty="0"/>
              <a:t> </a:t>
            </a:r>
            <a:r>
              <a:rPr lang="en-US" sz="2400" dirty="0" err="1"/>
              <a:t>поверхности</a:t>
            </a:r>
            <a:r>
              <a:rPr lang="en-US" sz="2400" dirty="0"/>
              <a:t> </a:t>
            </a:r>
            <a:r>
              <a:rPr lang="en-US" sz="2400" dirty="0" err="1"/>
              <a:t>зубных</a:t>
            </a:r>
            <a:r>
              <a:rPr lang="en-US" sz="2400" dirty="0"/>
              <a:t> </a:t>
            </a:r>
            <a:r>
              <a:rPr lang="en-US" sz="2400" dirty="0" err="1"/>
              <a:t>рядов</a:t>
            </a:r>
            <a:r>
              <a:rPr lang="en-US" sz="2400" dirty="0"/>
              <a:t> --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незначительных</a:t>
            </a:r>
            <a:r>
              <a:rPr lang="en-US" sz="2400" dirty="0"/>
              <a:t> </a:t>
            </a:r>
            <a:r>
              <a:rPr lang="en-US" sz="2400" dirty="0" err="1"/>
              <a:t>отклонений</a:t>
            </a:r>
            <a:r>
              <a:rPr lang="en-US" sz="2400" dirty="0"/>
              <a:t> </a:t>
            </a:r>
            <a:r>
              <a:rPr lang="en-US" sz="2400" dirty="0" err="1"/>
              <a:t>до</a:t>
            </a:r>
            <a:r>
              <a:rPr lang="en-US" sz="2400" dirty="0"/>
              <a:t> </a:t>
            </a:r>
            <a:r>
              <a:rPr lang="en-US" sz="2400" dirty="0" err="1"/>
              <a:t>резко</a:t>
            </a:r>
            <a:r>
              <a:rPr lang="en-US" sz="2400" dirty="0"/>
              <a:t> </a:t>
            </a:r>
            <a:r>
              <a:rPr lang="en-US" sz="2400" dirty="0" err="1"/>
              <a:t>выраженных</a:t>
            </a:r>
            <a:r>
              <a:rPr lang="en-US" sz="2400" dirty="0"/>
              <a:t> </a:t>
            </a:r>
            <a:r>
              <a:rPr lang="en-US" sz="2400" dirty="0" err="1"/>
              <a:t>деформаций</a:t>
            </a:r>
            <a:r>
              <a:rPr lang="en-US" sz="2400" dirty="0"/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8143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48" y="2291021"/>
            <a:ext cx="3060700" cy="265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29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907704" y="404665"/>
            <a:ext cx="68407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При </a:t>
            </a:r>
            <a:r>
              <a:rPr lang="en-US" sz="2400" dirty="0" err="1"/>
              <a:t>значительной</a:t>
            </a:r>
            <a:r>
              <a:rPr lang="en-US" sz="2400" dirty="0"/>
              <a:t> </a:t>
            </a:r>
            <a:r>
              <a:rPr lang="en-US" sz="2400" dirty="0" err="1"/>
              <a:t>деформации</a:t>
            </a:r>
            <a:r>
              <a:rPr lang="en-US" sz="2400" dirty="0"/>
              <a:t> </a:t>
            </a:r>
            <a:r>
              <a:rPr lang="en-US" sz="2400" dirty="0" err="1"/>
              <a:t>окклюзионной</a:t>
            </a:r>
            <a:r>
              <a:rPr lang="en-US" sz="2400" dirty="0"/>
              <a:t> </a:t>
            </a:r>
            <a:r>
              <a:rPr lang="en-US" sz="2400" dirty="0" err="1"/>
              <a:t>поверхности</a:t>
            </a:r>
            <a:r>
              <a:rPr lang="en-US" sz="2400" dirty="0"/>
              <a:t> </a:t>
            </a:r>
            <a:r>
              <a:rPr lang="en-US" sz="2400" dirty="0" err="1"/>
              <a:t>изменяются</a:t>
            </a:r>
            <a:r>
              <a:rPr lang="en-US" sz="2400" dirty="0"/>
              <a:t> </a:t>
            </a:r>
            <a:r>
              <a:rPr lang="en-US" sz="2400" dirty="0" err="1"/>
              <a:t>привычные</a:t>
            </a:r>
            <a:r>
              <a:rPr lang="en-US" sz="2400" dirty="0"/>
              <a:t> </a:t>
            </a:r>
            <a:r>
              <a:rPr lang="en-US" sz="2400" dirty="0" err="1"/>
              <a:t>движения</a:t>
            </a:r>
            <a:r>
              <a:rPr lang="en-US" sz="2400" dirty="0"/>
              <a:t> </a:t>
            </a:r>
            <a:r>
              <a:rPr lang="en-US" sz="2400" dirty="0" err="1"/>
              <a:t>нижней</a:t>
            </a:r>
            <a:r>
              <a:rPr lang="en-US" sz="2400" dirty="0"/>
              <a:t> </a:t>
            </a:r>
            <a:r>
              <a:rPr lang="en-US" sz="2400" dirty="0" err="1"/>
              <a:t>челюсти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может</a:t>
            </a:r>
            <a:r>
              <a:rPr lang="en-US" sz="2400" dirty="0"/>
              <a:t> </a:t>
            </a:r>
            <a:r>
              <a:rPr lang="en-US" sz="2400" dirty="0" err="1"/>
              <a:t>привести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функциональной</a:t>
            </a:r>
            <a:r>
              <a:rPr lang="en-US" sz="2400" dirty="0"/>
              <a:t> </a:t>
            </a:r>
            <a:r>
              <a:rPr lang="en-US" sz="2400" dirty="0" err="1"/>
              <a:t>перегрузке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заболеваниям</a:t>
            </a:r>
            <a:r>
              <a:rPr lang="en-US" sz="2400" dirty="0"/>
              <a:t> </a:t>
            </a:r>
            <a:r>
              <a:rPr lang="en-US" sz="2400" dirty="0" err="1"/>
              <a:t>височно-челюстного</a:t>
            </a:r>
            <a:r>
              <a:rPr lang="en-US" sz="2400" dirty="0"/>
              <a:t> </a:t>
            </a:r>
            <a:r>
              <a:rPr lang="en-US" sz="2400" dirty="0" err="1" smtClean="0"/>
              <a:t>сустава</a:t>
            </a:r>
            <a:r>
              <a:rPr lang="ru-RU" sz="2400" dirty="0" smtClean="0"/>
              <a:t>. </a:t>
            </a:r>
            <a:r>
              <a:rPr lang="en-US" sz="2400" dirty="0" err="1"/>
              <a:t>Нарушение</a:t>
            </a:r>
            <a:r>
              <a:rPr lang="en-US" sz="2400" dirty="0"/>
              <a:t> </a:t>
            </a:r>
            <a:r>
              <a:rPr lang="en-US" sz="2400" dirty="0" err="1"/>
              <a:t>окклюзионной</a:t>
            </a:r>
            <a:r>
              <a:rPr lang="en-US" sz="2400" dirty="0"/>
              <a:t> </a:t>
            </a:r>
            <a:r>
              <a:rPr lang="en-US" sz="2400" dirty="0" err="1"/>
              <a:t>поверхности</a:t>
            </a:r>
            <a:r>
              <a:rPr lang="en-US" sz="2400" dirty="0"/>
              <a:t> </a:t>
            </a:r>
            <a:r>
              <a:rPr lang="en-US" sz="2400" dirty="0" err="1"/>
              <a:t>зубных</a:t>
            </a:r>
            <a:r>
              <a:rPr lang="en-US" sz="2400" dirty="0"/>
              <a:t> </a:t>
            </a:r>
            <a:r>
              <a:rPr lang="en-US" sz="2400" dirty="0" err="1"/>
              <a:t>рядов</a:t>
            </a:r>
            <a:r>
              <a:rPr lang="en-US" sz="2400" dirty="0"/>
              <a:t> при </a:t>
            </a:r>
            <a:r>
              <a:rPr lang="en-US" sz="2400" dirty="0" err="1"/>
              <a:t>вертикальном</a:t>
            </a:r>
            <a:r>
              <a:rPr lang="en-US" sz="2400" dirty="0"/>
              <a:t> </a:t>
            </a:r>
            <a:r>
              <a:rPr lang="en-US" sz="2400" dirty="0" err="1"/>
              <a:t>перемещении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затрудняет</a:t>
            </a:r>
            <a:r>
              <a:rPr lang="en-US" sz="2400" dirty="0"/>
              <a:t> </a:t>
            </a:r>
            <a:r>
              <a:rPr lang="en-US" sz="2400" dirty="0" err="1"/>
              <a:t>протезирование</a:t>
            </a:r>
            <a:r>
              <a:rPr lang="en-US" sz="2400" dirty="0"/>
              <a:t>, </a:t>
            </a:r>
            <a:r>
              <a:rPr lang="en-US" sz="2400" dirty="0" err="1"/>
              <a:t>так</a:t>
            </a:r>
            <a:r>
              <a:rPr lang="en-US" sz="2400" dirty="0"/>
              <a:t> </a:t>
            </a:r>
            <a:r>
              <a:rPr lang="en-US" sz="2400" dirty="0" err="1"/>
              <a:t>как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остается</a:t>
            </a:r>
            <a:r>
              <a:rPr lang="en-US" sz="2400" dirty="0"/>
              <a:t> </a:t>
            </a:r>
            <a:r>
              <a:rPr lang="en-US" sz="2400" dirty="0" err="1"/>
              <a:t>достаточного</a:t>
            </a:r>
            <a:r>
              <a:rPr lang="en-US" sz="2400" dirty="0"/>
              <a:t> </a:t>
            </a:r>
            <a:r>
              <a:rPr lang="en-US" sz="2400" dirty="0" err="1"/>
              <a:t>места</a:t>
            </a:r>
            <a:r>
              <a:rPr lang="en-US" sz="2400" dirty="0"/>
              <a:t> </a:t>
            </a:r>
            <a:r>
              <a:rPr lang="en-US" sz="2400" dirty="0" err="1"/>
              <a:t>ни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базиса</a:t>
            </a:r>
            <a:r>
              <a:rPr lang="en-US" sz="2400" dirty="0"/>
              <a:t>, </a:t>
            </a:r>
            <a:r>
              <a:rPr lang="en-US" sz="2400" dirty="0" err="1"/>
              <a:t>ии</a:t>
            </a:r>
            <a:r>
              <a:rPr lang="en-US" sz="2400" dirty="0"/>
              <a:t> </a:t>
            </a:r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тела</a:t>
            </a:r>
            <a:r>
              <a:rPr lang="en-US" sz="2400" dirty="0"/>
              <a:t> </a:t>
            </a:r>
            <a:r>
              <a:rPr lang="en-US" sz="2400" dirty="0" err="1"/>
              <a:t>мостовидного</a:t>
            </a:r>
            <a:r>
              <a:rPr lang="en-US" sz="2400" dirty="0"/>
              <a:t> </a:t>
            </a:r>
            <a:r>
              <a:rPr lang="en-US" sz="2400" dirty="0" err="1"/>
              <a:t>протеза</a:t>
            </a:r>
            <a:r>
              <a:rPr lang="en-US" sz="2400" dirty="0"/>
              <a:t>. При </a:t>
            </a:r>
            <a:r>
              <a:rPr lang="en-US" sz="2400" dirty="0" err="1"/>
              <a:t>мезиодистальном</a:t>
            </a:r>
            <a:r>
              <a:rPr lang="en-US" sz="2400" dirty="0"/>
              <a:t> </a:t>
            </a:r>
            <a:r>
              <a:rPr lang="en-US" sz="2400" dirty="0" err="1"/>
              <a:t>перемещении</a:t>
            </a:r>
            <a:r>
              <a:rPr lang="en-US" sz="2400" dirty="0"/>
              <a:t> </a:t>
            </a:r>
            <a:r>
              <a:rPr lang="en-US" sz="2400" dirty="0" err="1"/>
              <a:t>опорных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нарушается</a:t>
            </a:r>
            <a:r>
              <a:rPr lang="en-US" sz="2400" dirty="0"/>
              <a:t> </a:t>
            </a:r>
            <a:r>
              <a:rPr lang="en-US" sz="2400" dirty="0" err="1"/>
              <a:t>их</a:t>
            </a:r>
            <a:r>
              <a:rPr lang="en-US" sz="2400" dirty="0"/>
              <a:t> </a:t>
            </a:r>
            <a:r>
              <a:rPr lang="en-US" sz="2400" dirty="0" err="1"/>
              <a:t>параллельность</a:t>
            </a:r>
            <a:r>
              <a:rPr lang="en-US" sz="2400" dirty="0"/>
              <a:t>, </a:t>
            </a:r>
            <a:r>
              <a:rPr lang="en-US" sz="2400" dirty="0" err="1"/>
              <a:t>что</a:t>
            </a:r>
            <a:r>
              <a:rPr lang="en-US" sz="2400" dirty="0"/>
              <a:t> </a:t>
            </a:r>
            <a:r>
              <a:rPr lang="en-US" sz="2400" dirty="0" err="1"/>
              <a:t>так</a:t>
            </a:r>
            <a:r>
              <a:rPr lang="en-US" sz="2400" dirty="0"/>
              <a:t> </a:t>
            </a:r>
            <a:r>
              <a:rPr lang="en-US" sz="2400" dirty="0" err="1"/>
              <a:t>же</a:t>
            </a:r>
            <a:r>
              <a:rPr lang="en-US" sz="2400" dirty="0"/>
              <a:t> </a:t>
            </a:r>
            <a:r>
              <a:rPr lang="en-US" sz="2400" dirty="0" err="1"/>
              <a:t>осложняет</a:t>
            </a:r>
            <a:r>
              <a:rPr lang="en-US" sz="2400" dirty="0"/>
              <a:t> </a:t>
            </a:r>
            <a:r>
              <a:rPr lang="en-US" sz="2400" dirty="0" err="1"/>
              <a:t>несъемное</a:t>
            </a:r>
            <a:r>
              <a:rPr lang="en-US" sz="2400" dirty="0"/>
              <a:t> </a:t>
            </a:r>
            <a:r>
              <a:rPr lang="en-US" sz="2400" dirty="0" err="1"/>
              <a:t>протезирование</a:t>
            </a:r>
            <a:r>
              <a:rPr lang="en-US" sz="2400" dirty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201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835696" y="404664"/>
            <a:ext cx="6984776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Устранение</a:t>
            </a:r>
            <a:r>
              <a:rPr lang="en-US" sz="3600" b="1" dirty="0"/>
              <a:t> </a:t>
            </a:r>
            <a:r>
              <a:rPr lang="en-US" sz="3600" b="1" dirty="0" err="1"/>
              <a:t>деформаций</a:t>
            </a:r>
            <a:r>
              <a:rPr lang="en-US" sz="3600" b="1" dirty="0"/>
              <a:t> </a:t>
            </a:r>
            <a:r>
              <a:rPr lang="en-US" sz="3600" b="1" dirty="0" err="1"/>
              <a:t>окклюзионной</a:t>
            </a:r>
            <a:r>
              <a:rPr lang="en-US" sz="3600" b="1" dirty="0"/>
              <a:t> </a:t>
            </a:r>
            <a:r>
              <a:rPr lang="en-US" sz="3600" b="1" dirty="0" err="1"/>
              <a:t>поверхности</a:t>
            </a:r>
            <a:r>
              <a:rPr lang="en-US" sz="3600" b="1" dirty="0"/>
              <a:t>,</a:t>
            </a:r>
            <a:r>
              <a:rPr lang="en-US" sz="3600" dirty="0"/>
              <a:t> </a:t>
            </a:r>
            <a:r>
              <a:rPr lang="en-US" sz="3600" dirty="0" err="1"/>
              <a:t>во-первых</a:t>
            </a:r>
            <a:r>
              <a:rPr lang="en-US" sz="3600" dirty="0"/>
              <a:t>, </a:t>
            </a:r>
            <a:r>
              <a:rPr lang="en-US" sz="3600" dirty="0" err="1"/>
              <a:t>позволяет</a:t>
            </a:r>
            <a:r>
              <a:rPr lang="en-US" sz="3600" dirty="0"/>
              <a:t> </a:t>
            </a:r>
            <a:r>
              <a:rPr lang="en-US" sz="3600" dirty="0" err="1"/>
              <a:t>создать</a:t>
            </a:r>
            <a:r>
              <a:rPr lang="en-US" sz="3600" dirty="0"/>
              <a:t> </a:t>
            </a:r>
            <a:r>
              <a:rPr lang="en-US" sz="3600" dirty="0" err="1"/>
              <a:t>лучшие</a:t>
            </a:r>
            <a:r>
              <a:rPr lang="en-US" sz="3600" dirty="0"/>
              <a:t> </a:t>
            </a:r>
            <a:r>
              <a:rPr lang="en-US" sz="3600" dirty="0" err="1"/>
              <a:t>условия</a:t>
            </a:r>
            <a:r>
              <a:rPr lang="en-US" sz="3600" dirty="0"/>
              <a:t> </a:t>
            </a:r>
            <a:r>
              <a:rPr lang="en-US" sz="3600" dirty="0" err="1"/>
              <a:t>для</a:t>
            </a:r>
            <a:r>
              <a:rPr lang="en-US" sz="3600" dirty="0"/>
              <a:t> </a:t>
            </a:r>
            <a:r>
              <a:rPr lang="en-US" sz="3600" dirty="0" err="1"/>
              <a:t>протезирования</a:t>
            </a:r>
            <a:r>
              <a:rPr lang="en-US" sz="3600" dirty="0"/>
              <a:t>, </a:t>
            </a:r>
            <a:r>
              <a:rPr lang="en-US" sz="3600" dirty="0" err="1"/>
              <a:t>во-вторых</a:t>
            </a:r>
            <a:r>
              <a:rPr lang="en-US" sz="3600" dirty="0"/>
              <a:t>, </a:t>
            </a:r>
            <a:r>
              <a:rPr lang="en-US" sz="3600" dirty="0" err="1"/>
              <a:t>предупреждает</a:t>
            </a:r>
            <a:r>
              <a:rPr lang="en-US" sz="3600" dirty="0"/>
              <a:t> </a:t>
            </a:r>
            <a:r>
              <a:rPr lang="en-US" sz="3600" dirty="0" err="1"/>
              <a:t>патологические</a:t>
            </a:r>
            <a:r>
              <a:rPr lang="en-US" sz="3600" dirty="0"/>
              <a:t> </a:t>
            </a:r>
            <a:r>
              <a:rPr lang="en-US" sz="3600" dirty="0" err="1"/>
              <a:t>изменения</a:t>
            </a:r>
            <a:r>
              <a:rPr lang="en-US" sz="3600" dirty="0"/>
              <a:t> </a:t>
            </a:r>
            <a:r>
              <a:rPr lang="en-US" sz="3600" dirty="0" err="1"/>
              <a:t>височно</a:t>
            </a:r>
            <a:r>
              <a:rPr lang="en-US" sz="3600" dirty="0" smtClean="0"/>
              <a:t>-</a:t>
            </a:r>
            <a:r>
              <a:rPr lang="ru-RU" sz="3600" dirty="0" err="1" smtClean="0"/>
              <a:t>нижне</a:t>
            </a:r>
            <a:r>
              <a:rPr lang="en-US" sz="3600" dirty="0" err="1" smtClean="0"/>
              <a:t>челюстного</a:t>
            </a:r>
            <a:r>
              <a:rPr lang="en-US" sz="3600" dirty="0" smtClean="0"/>
              <a:t> </a:t>
            </a:r>
            <a:r>
              <a:rPr lang="en-US" sz="3600" dirty="0" err="1"/>
              <a:t>сустава</a:t>
            </a:r>
            <a:r>
              <a:rPr lang="en-US" sz="3600" dirty="0"/>
              <a:t> </a:t>
            </a:r>
            <a:r>
              <a:rPr lang="en-US" sz="3600" dirty="0" err="1"/>
              <a:t>и</a:t>
            </a:r>
            <a:r>
              <a:rPr lang="en-US" sz="3600" dirty="0"/>
              <a:t>, </a:t>
            </a:r>
            <a:r>
              <a:rPr lang="en-US" sz="3600" dirty="0" err="1"/>
              <a:t>в-третьих</a:t>
            </a:r>
            <a:r>
              <a:rPr lang="en-US" sz="3600" dirty="0"/>
              <a:t>, </a:t>
            </a:r>
            <a:r>
              <a:rPr lang="en-US" sz="3600" dirty="0" err="1"/>
              <a:t>снимает</a:t>
            </a:r>
            <a:r>
              <a:rPr lang="en-US" sz="3600" dirty="0"/>
              <a:t> </a:t>
            </a:r>
            <a:r>
              <a:rPr lang="en-US" sz="3600" dirty="0" err="1"/>
              <a:t>функциональную</a:t>
            </a:r>
            <a:r>
              <a:rPr lang="en-US" sz="3600" dirty="0"/>
              <a:t> </a:t>
            </a:r>
            <a:r>
              <a:rPr lang="en-US" sz="3600" dirty="0" err="1"/>
              <a:t>перегрузку</a:t>
            </a:r>
            <a:r>
              <a:rPr lang="en-US" sz="3600" dirty="0"/>
              <a:t> </a:t>
            </a:r>
            <a:r>
              <a:rPr lang="en-US" sz="3600" dirty="0" err="1"/>
              <a:t>с</a:t>
            </a:r>
            <a:r>
              <a:rPr lang="en-US" sz="3600" dirty="0"/>
              <a:t> </a:t>
            </a:r>
            <a:r>
              <a:rPr lang="en-US" sz="3600" dirty="0" err="1"/>
              <a:t>шинированных</a:t>
            </a:r>
            <a:r>
              <a:rPr lang="en-US" sz="3600" dirty="0"/>
              <a:t> </a:t>
            </a:r>
            <a:r>
              <a:rPr lang="en-US" sz="3600" dirty="0" err="1"/>
              <a:t>зубов</a:t>
            </a:r>
            <a:r>
              <a:rPr lang="en-US" sz="3600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5799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835696" y="404664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Исправление</a:t>
            </a:r>
            <a:r>
              <a:rPr lang="en-US" sz="2400" b="1" dirty="0"/>
              <a:t> </a:t>
            </a:r>
            <a:r>
              <a:rPr lang="en-US" sz="2400" b="1" dirty="0" err="1"/>
              <a:t>окклюзионной</a:t>
            </a:r>
            <a:r>
              <a:rPr lang="en-US" sz="2400" b="1" dirty="0"/>
              <a:t> </a:t>
            </a:r>
            <a:r>
              <a:rPr lang="en-US" sz="2400" b="1" dirty="0" err="1"/>
              <a:t>поверхности</a:t>
            </a:r>
            <a:r>
              <a:rPr lang="en-US" sz="2400" b="1" dirty="0"/>
              <a:t> </a:t>
            </a:r>
            <a:r>
              <a:rPr lang="en-US" sz="2400" b="1" dirty="0" err="1"/>
              <a:t>возможно</a:t>
            </a:r>
            <a:r>
              <a:rPr lang="en-US" sz="2400" b="1" dirty="0"/>
              <a:t> </a:t>
            </a:r>
            <a:r>
              <a:rPr lang="en-US" sz="2400" b="1" dirty="0" err="1"/>
              <a:t>путем</a:t>
            </a:r>
            <a:r>
              <a:rPr lang="en-US" sz="2400" b="1" dirty="0"/>
              <a:t>:</a:t>
            </a:r>
            <a:endParaRPr lang="ru-RU" sz="2400" dirty="0"/>
          </a:p>
          <a:p>
            <a:r>
              <a:rPr lang="en-US" sz="2400" dirty="0"/>
              <a:t>1) </a:t>
            </a:r>
            <a:r>
              <a:rPr lang="en-US" sz="2400" dirty="0" err="1"/>
              <a:t>повышения</a:t>
            </a:r>
            <a:r>
              <a:rPr lang="en-US" sz="2400" dirty="0"/>
              <a:t> </a:t>
            </a:r>
            <a:r>
              <a:rPr lang="en-US" sz="2400" dirty="0" err="1"/>
              <a:t>прикуса</a:t>
            </a:r>
            <a:r>
              <a:rPr lang="en-US" sz="2400" dirty="0"/>
              <a:t>,</a:t>
            </a:r>
            <a:endParaRPr lang="ru-RU" sz="2400" dirty="0"/>
          </a:p>
          <a:p>
            <a:r>
              <a:rPr lang="en-US" sz="2400" dirty="0"/>
              <a:t>2) </a:t>
            </a:r>
            <a:r>
              <a:rPr lang="en-US" sz="2400" dirty="0" err="1"/>
              <a:t>укорочения</a:t>
            </a:r>
            <a:r>
              <a:rPr lang="en-US" sz="2400" dirty="0"/>
              <a:t> </a:t>
            </a:r>
            <a:r>
              <a:rPr lang="en-US" sz="2400" dirty="0" err="1"/>
              <a:t>выдвинувшихся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,</a:t>
            </a:r>
            <a:endParaRPr lang="ru-RU" sz="2400" dirty="0"/>
          </a:p>
          <a:p>
            <a:r>
              <a:rPr lang="en-US" sz="2400" dirty="0"/>
              <a:t>3) </a:t>
            </a:r>
            <a:r>
              <a:rPr lang="en-US" sz="2400" dirty="0" err="1"/>
              <a:t>воздействия</a:t>
            </a:r>
            <a:r>
              <a:rPr lang="en-US" sz="2400" dirty="0"/>
              <a:t> </a:t>
            </a:r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альвеолярный</a:t>
            </a:r>
            <a:r>
              <a:rPr lang="en-US" sz="2400" dirty="0"/>
              <a:t> </a:t>
            </a:r>
            <a:r>
              <a:rPr lang="en-US" sz="2400" dirty="0" err="1"/>
              <a:t>отросток</a:t>
            </a:r>
            <a:r>
              <a:rPr lang="en-US" sz="2400" dirty="0"/>
              <a:t> </a:t>
            </a:r>
            <a:r>
              <a:rPr lang="en-US" sz="2400" dirty="0" err="1"/>
              <a:t>ортодонтической</a:t>
            </a:r>
            <a:r>
              <a:rPr lang="en-US" sz="2400" dirty="0"/>
              <a:t> </a:t>
            </a:r>
            <a:r>
              <a:rPr lang="en-US" sz="2400" dirty="0" err="1"/>
              <a:t>аппаратурой</a:t>
            </a:r>
            <a:r>
              <a:rPr lang="en-US" sz="2400" dirty="0"/>
              <a:t>,</a:t>
            </a:r>
            <a:endParaRPr lang="ru-RU" sz="2400" dirty="0"/>
          </a:p>
          <a:p>
            <a:r>
              <a:rPr lang="en-US" sz="2400" dirty="0"/>
              <a:t>4) </a:t>
            </a:r>
            <a:r>
              <a:rPr lang="en-US" sz="2400" dirty="0" err="1"/>
              <a:t>удаления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, </a:t>
            </a:r>
            <a:r>
              <a:rPr lang="en-US" sz="2400" dirty="0" err="1"/>
              <a:t>нарушающих</a:t>
            </a:r>
            <a:r>
              <a:rPr lang="en-US" sz="2400" dirty="0"/>
              <a:t> </a:t>
            </a:r>
            <a:r>
              <a:rPr lang="en-US" sz="2400" dirty="0" err="1"/>
              <a:t>окклюзионную</a:t>
            </a:r>
            <a:r>
              <a:rPr lang="en-US" sz="2400" dirty="0"/>
              <a:t> </a:t>
            </a:r>
            <a:r>
              <a:rPr lang="en-US" sz="2400" dirty="0" err="1"/>
              <a:t>поверхность</a:t>
            </a:r>
            <a:r>
              <a:rPr lang="en-US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670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91680" y="1268760"/>
            <a:ext cx="6768752" cy="4070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err="1" smtClean="0">
                <a:solidFill>
                  <a:srgbClr val="C00000"/>
                </a:solidFill>
                <a:latin typeface="Ampir Deco" pitchFamily="2" charset="0"/>
              </a:rPr>
              <a:t>Общесанационные</a:t>
            </a:r>
            <a:r>
              <a:rPr lang="en-US" sz="2800" b="1" dirty="0" smtClean="0">
                <a:solidFill>
                  <a:srgbClr val="C00000"/>
                </a:solidFill>
                <a:latin typeface="Ampir Deco" pitchFamily="2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mpir Deco" pitchFamily="2" charset="0"/>
              </a:rPr>
              <a:t>(оздоровительные) </a:t>
            </a:r>
            <a:r>
              <a:rPr lang="ru-RU" sz="2800" b="1" dirty="0">
                <a:solidFill>
                  <a:srgbClr val="C00000"/>
                </a:solidFill>
                <a:latin typeface="Ampir Deco" pitchFamily="2" charset="0"/>
              </a:rPr>
              <a:t>мероприятия </a:t>
            </a:r>
            <a:endParaRPr lang="ru-RU" sz="2800" b="1" dirty="0" smtClean="0">
              <a:solidFill>
                <a:srgbClr val="C00000"/>
              </a:solidFill>
              <a:latin typeface="Ampir Deco" pitchFamily="2" charset="0"/>
            </a:endParaRPr>
          </a:p>
          <a:p>
            <a:pPr lvl="0" algn="ctr"/>
            <a:endParaRPr lang="ru-RU" sz="1200" b="1" dirty="0">
              <a:solidFill>
                <a:srgbClr val="C00000"/>
              </a:solidFill>
              <a:latin typeface="Ampir Deco" pitchFamily="2" charset="0"/>
            </a:endParaRPr>
          </a:p>
          <a:p>
            <a:pPr lvl="0" algn="ctr"/>
            <a:r>
              <a:rPr lang="ru-RU" dirty="0" smtClean="0">
                <a:solidFill>
                  <a:srgbClr val="3333FF"/>
                </a:solidFill>
                <a:latin typeface="Ampir Deco" pitchFamily="2" charset="0"/>
              </a:rPr>
              <a:t>являются </a:t>
            </a:r>
            <a:r>
              <a:rPr lang="ru-RU" dirty="0">
                <a:solidFill>
                  <a:srgbClr val="3333FF"/>
                </a:solidFill>
                <a:latin typeface="Ampir Deco" pitchFamily="2" charset="0"/>
              </a:rPr>
              <a:t>обязательными для всех пациентов</a:t>
            </a:r>
            <a:r>
              <a:rPr lang="ru-RU" dirty="0" smtClean="0">
                <a:solidFill>
                  <a:srgbClr val="3333FF"/>
                </a:solidFill>
                <a:latin typeface="Ampir Deco" pitchFamily="2" charset="0"/>
              </a:rPr>
              <a:t>:</a:t>
            </a:r>
          </a:p>
          <a:p>
            <a:pPr lvl="0" algn="ctr"/>
            <a:endParaRPr lang="ru-RU" sz="1050" dirty="0" smtClean="0">
              <a:solidFill>
                <a:srgbClr val="3333FF"/>
              </a:solidFill>
              <a:latin typeface="Ampir Deco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mpir Deco" pitchFamily="2" charset="0"/>
              </a:rPr>
              <a:t> снятие </a:t>
            </a:r>
            <a:r>
              <a:rPr lang="ru-RU" dirty="0">
                <a:latin typeface="Ampir Deco" pitchFamily="2" charset="0"/>
              </a:rPr>
              <a:t>зубных отложений, </a:t>
            </a:r>
            <a:endParaRPr lang="ru-RU" dirty="0" smtClean="0">
              <a:latin typeface="Ampir Deco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mpir Deco" pitchFamily="2" charset="0"/>
              </a:rPr>
              <a:t>удаление </a:t>
            </a:r>
            <a:r>
              <a:rPr lang="ru-RU" dirty="0">
                <a:latin typeface="Ampir Deco" pitchFamily="2" charset="0"/>
              </a:rPr>
              <a:t>корней, за исключением тех, которые могут использоваться в дальнейшем протезировании, </a:t>
            </a:r>
            <a:endParaRPr lang="ru-RU" dirty="0" smtClean="0">
              <a:latin typeface="Ampir Deco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mpir Deco" pitchFamily="2" charset="0"/>
              </a:rPr>
              <a:t>удаление </a:t>
            </a:r>
            <a:r>
              <a:rPr lang="ru-RU" dirty="0">
                <a:latin typeface="Ampir Deco" pitchFamily="2" charset="0"/>
              </a:rPr>
              <a:t>зубов не подлежащих лечению, являющихся очагами </a:t>
            </a:r>
            <a:r>
              <a:rPr lang="ru-RU" dirty="0" err="1">
                <a:latin typeface="Ampir Deco" pitchFamily="2" charset="0"/>
              </a:rPr>
              <a:t>хрониосепсиса</a:t>
            </a:r>
            <a:r>
              <a:rPr lang="ru-RU" dirty="0">
                <a:latin typeface="Ampir Deco" pitchFamily="2" charset="0"/>
              </a:rPr>
              <a:t>, с подвижностью </a:t>
            </a:r>
            <a:r>
              <a:rPr lang="en-US" dirty="0">
                <a:latin typeface="Ampir Deco" pitchFamily="2" charset="0"/>
              </a:rPr>
              <a:t>III</a:t>
            </a:r>
            <a:r>
              <a:rPr lang="ru-RU" dirty="0">
                <a:latin typeface="Ampir Deco" pitchFamily="2" charset="0"/>
              </a:rPr>
              <a:t> ст. все зубы, </a:t>
            </a:r>
            <a:r>
              <a:rPr lang="en-US" dirty="0">
                <a:latin typeface="Ampir Deco" pitchFamily="2" charset="0"/>
              </a:rPr>
              <a:t>II</a:t>
            </a:r>
            <a:r>
              <a:rPr lang="ru-RU" dirty="0">
                <a:latin typeface="Ampir Deco" pitchFamily="2" charset="0"/>
              </a:rPr>
              <a:t> ст. – на верхней челюсти, на нижней челюсти со </a:t>
            </a:r>
            <a:r>
              <a:rPr lang="en-US" dirty="0">
                <a:latin typeface="Ampir Deco" pitchFamily="2" charset="0"/>
              </a:rPr>
              <a:t>II</a:t>
            </a:r>
            <a:r>
              <a:rPr lang="ru-RU" dirty="0">
                <a:latin typeface="Ampir Deco" pitchFamily="2" charset="0"/>
              </a:rPr>
              <a:t> ст. можно оставить, </a:t>
            </a:r>
            <a:endParaRPr lang="ru-RU" dirty="0" smtClean="0">
              <a:latin typeface="Ampir Deco" pitchFamily="2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Ampir Deco" pitchFamily="2" charset="0"/>
              </a:rPr>
              <a:t>лечение </a:t>
            </a:r>
            <a:r>
              <a:rPr lang="ru-RU" dirty="0">
                <a:latin typeface="Ampir Deco" pitchFamily="2" charset="0"/>
              </a:rPr>
              <a:t>заболеваний слизистой оболочки,</a:t>
            </a:r>
          </a:p>
          <a:p>
            <a:endParaRPr lang="ru-RU" dirty="0">
              <a:latin typeface="Ampir Dec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4594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619672" y="260649"/>
            <a:ext cx="7200800" cy="6924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Выравнивание</a:t>
            </a:r>
            <a:r>
              <a:rPr lang="en-US" sz="2400" b="1" dirty="0"/>
              <a:t> </a:t>
            </a:r>
            <a:r>
              <a:rPr lang="en-US" sz="2400" b="1" dirty="0" err="1"/>
              <a:t>окклюзионной</a:t>
            </a:r>
            <a:r>
              <a:rPr lang="en-US" sz="2400" b="1" dirty="0"/>
              <a:t> </a:t>
            </a:r>
            <a:r>
              <a:rPr lang="en-US" sz="2400" b="1" dirty="0" err="1"/>
              <a:t>поверхности</a:t>
            </a:r>
            <a:r>
              <a:rPr lang="en-US" sz="2400" b="1" dirty="0"/>
              <a:t> </a:t>
            </a:r>
            <a:r>
              <a:rPr lang="en-US" sz="2400" b="1" dirty="0" err="1"/>
              <a:t>зубных</a:t>
            </a:r>
            <a:r>
              <a:rPr lang="en-US" sz="2400" b="1" dirty="0"/>
              <a:t> </a:t>
            </a:r>
            <a:r>
              <a:rPr lang="en-US" sz="2400" b="1" dirty="0" err="1"/>
              <a:t>рядов</a:t>
            </a:r>
            <a:r>
              <a:rPr lang="en-US" sz="2400" b="1" dirty="0"/>
              <a:t> </a:t>
            </a:r>
            <a:r>
              <a:rPr lang="en-US" sz="2400" b="1" dirty="0" err="1"/>
              <a:t>путем</a:t>
            </a:r>
            <a:r>
              <a:rPr lang="en-US" sz="2400" b="1" dirty="0"/>
              <a:t> </a:t>
            </a:r>
            <a:r>
              <a:rPr lang="en-US" sz="2400" b="1" dirty="0" err="1"/>
              <a:t>повышения</a:t>
            </a:r>
            <a:r>
              <a:rPr lang="en-US" sz="2400" b="1" dirty="0"/>
              <a:t> </a:t>
            </a:r>
            <a:r>
              <a:rPr lang="en-US" sz="2400" b="1" dirty="0" err="1"/>
              <a:t>прикуса</a:t>
            </a:r>
            <a:r>
              <a:rPr lang="en-US" sz="2400" b="1" dirty="0"/>
              <a:t>.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en-US" sz="2400" dirty="0" err="1" smtClean="0"/>
              <a:t>Способ</a:t>
            </a:r>
            <a:r>
              <a:rPr lang="en-US" sz="2400" dirty="0" smtClean="0"/>
              <a:t> </a:t>
            </a:r>
            <a:r>
              <a:rPr lang="en-US" sz="2400" dirty="0" err="1"/>
              <a:t>повышения</a:t>
            </a:r>
            <a:r>
              <a:rPr lang="en-US" sz="2400" dirty="0"/>
              <a:t> </a:t>
            </a:r>
            <a:r>
              <a:rPr lang="en-US" sz="2400" dirty="0" err="1"/>
              <a:t>прикуса</a:t>
            </a:r>
            <a:r>
              <a:rPr lang="en-US" sz="2400" dirty="0"/>
              <a:t> </a:t>
            </a:r>
            <a:r>
              <a:rPr lang="en-US" sz="2400" dirty="0" err="1"/>
              <a:t>избирается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соответствии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клинической</a:t>
            </a:r>
            <a:r>
              <a:rPr lang="en-US" sz="2400" dirty="0"/>
              <a:t> </a:t>
            </a:r>
            <a:r>
              <a:rPr lang="en-US" sz="2400" dirty="0" err="1"/>
              <a:t>картиной</a:t>
            </a:r>
            <a:r>
              <a:rPr lang="en-US" sz="2400" dirty="0"/>
              <a:t> </a:t>
            </a:r>
            <a:r>
              <a:rPr lang="ru-RU" sz="2400" dirty="0" smtClean="0"/>
              <a:t>и </a:t>
            </a:r>
            <a:r>
              <a:rPr lang="en-US" sz="2400" dirty="0" err="1"/>
              <a:t>знание</a:t>
            </a:r>
            <a:r>
              <a:rPr lang="en-US" sz="2400" dirty="0"/>
              <a:t> </a:t>
            </a:r>
            <a:r>
              <a:rPr lang="en-US" sz="2400" dirty="0" err="1"/>
              <a:t>некоторых</a:t>
            </a:r>
            <a:r>
              <a:rPr lang="en-US" sz="2400" dirty="0"/>
              <a:t> </a:t>
            </a:r>
            <a:r>
              <a:rPr lang="en-US" sz="2400" dirty="0" err="1"/>
              <a:t>правил</a:t>
            </a:r>
            <a:r>
              <a:rPr lang="en-US" sz="2400" dirty="0"/>
              <a:t> </a:t>
            </a:r>
            <a:r>
              <a:rPr lang="en-US" sz="2400" dirty="0" err="1"/>
              <a:t>позволяет</a:t>
            </a:r>
            <a:r>
              <a:rPr lang="en-US" sz="2400" dirty="0"/>
              <a:t> </a:t>
            </a:r>
            <a:r>
              <a:rPr lang="en-US" sz="2400" dirty="0" err="1"/>
              <a:t>избежать</a:t>
            </a:r>
            <a:r>
              <a:rPr lang="en-US" sz="2400" dirty="0"/>
              <a:t> </a:t>
            </a:r>
            <a:r>
              <a:rPr lang="en-US" sz="2400" dirty="0" err="1"/>
              <a:t>ошибок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000" b="1" dirty="0" err="1" smtClean="0"/>
              <a:t>Эти</a:t>
            </a:r>
            <a:r>
              <a:rPr lang="en-US" sz="2000" b="1" dirty="0" smtClean="0"/>
              <a:t> </a:t>
            </a:r>
            <a:r>
              <a:rPr lang="en-US" sz="2000" b="1" dirty="0" err="1"/>
              <a:t>правила</a:t>
            </a:r>
            <a:r>
              <a:rPr lang="en-US" sz="2000" b="1" dirty="0"/>
              <a:t> </a:t>
            </a:r>
            <a:r>
              <a:rPr lang="en-US" sz="2000" b="1" dirty="0" err="1"/>
              <a:t>следующие</a:t>
            </a:r>
            <a:r>
              <a:rPr lang="en-US" sz="2000" b="1" dirty="0"/>
              <a:t>:</a:t>
            </a:r>
            <a:endParaRPr lang="ru-RU" sz="2000" b="1" dirty="0"/>
          </a:p>
          <a:p>
            <a:r>
              <a:rPr lang="en-US" dirty="0"/>
              <a:t>1) </a:t>
            </a:r>
            <a:r>
              <a:rPr lang="en-US" dirty="0" err="1"/>
              <a:t>повышать</a:t>
            </a:r>
            <a:r>
              <a:rPr lang="en-US" dirty="0"/>
              <a:t> </a:t>
            </a:r>
            <a:r>
              <a:rPr lang="en-US" dirty="0" err="1"/>
              <a:t>прикус</a:t>
            </a:r>
            <a:r>
              <a:rPr lang="en-US" dirty="0"/>
              <a:t> </a:t>
            </a:r>
            <a:r>
              <a:rPr lang="en-US" dirty="0" err="1"/>
              <a:t>следует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более</a:t>
            </a:r>
            <a:r>
              <a:rPr lang="en-US" dirty="0"/>
              <a:t> </a:t>
            </a:r>
            <a:r>
              <a:rPr lang="en-US" dirty="0" err="1"/>
              <a:t>чем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2 </a:t>
            </a:r>
            <a:r>
              <a:rPr lang="en-US" dirty="0" err="1" smtClean="0"/>
              <a:t>мм</a:t>
            </a:r>
            <a:r>
              <a:rPr lang="en-US" dirty="0" smtClean="0"/>
              <a:t>. </a:t>
            </a:r>
            <a:r>
              <a:rPr lang="en-US" dirty="0" err="1" smtClean="0"/>
              <a:t>Небольшое</a:t>
            </a:r>
            <a:r>
              <a:rPr lang="en-US" dirty="0" smtClean="0"/>
              <a:t> </a:t>
            </a:r>
            <a:r>
              <a:rPr lang="en-US" dirty="0" err="1"/>
              <a:t>повышение</a:t>
            </a:r>
            <a:r>
              <a:rPr lang="en-US" dirty="0"/>
              <a:t> </a:t>
            </a:r>
            <a:r>
              <a:rPr lang="en-US" dirty="0" err="1"/>
              <a:t>прикуса</a:t>
            </a:r>
            <a:r>
              <a:rPr lang="en-US" dirty="0"/>
              <a:t> (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пределах</a:t>
            </a:r>
            <a:r>
              <a:rPr lang="en-US" dirty="0"/>
              <a:t> </a:t>
            </a:r>
            <a:r>
              <a:rPr lang="en-US" dirty="0" smtClean="0"/>
              <a:t>2</a:t>
            </a:r>
            <a:r>
              <a:rPr lang="ru-RU" dirty="0" smtClean="0"/>
              <a:t>-3</a:t>
            </a:r>
            <a:r>
              <a:rPr lang="en-US" dirty="0" smtClean="0"/>
              <a:t> </a:t>
            </a:r>
            <a:r>
              <a:rPr lang="en-US" dirty="0" err="1"/>
              <a:t>мм</a:t>
            </a:r>
            <a:r>
              <a:rPr lang="en-US" dirty="0"/>
              <a:t>) </a:t>
            </a:r>
            <a:r>
              <a:rPr lang="en-US" dirty="0" err="1"/>
              <a:t>может</a:t>
            </a:r>
            <a:r>
              <a:rPr lang="en-US" dirty="0"/>
              <a:t> </a:t>
            </a:r>
            <a:r>
              <a:rPr lang="en-US" dirty="0" err="1"/>
              <a:t>быть</a:t>
            </a:r>
            <a:r>
              <a:rPr lang="en-US" dirty="0"/>
              <a:t> </a:t>
            </a:r>
            <a:r>
              <a:rPr lang="en-US" dirty="0" err="1"/>
              <a:t>сделано</a:t>
            </a:r>
            <a:r>
              <a:rPr lang="en-US" dirty="0"/>
              <a:t> </a:t>
            </a:r>
            <a:r>
              <a:rPr lang="en-US" dirty="0" err="1"/>
              <a:t>одномоментно</a:t>
            </a:r>
            <a:r>
              <a:rPr lang="en-US" dirty="0"/>
              <a:t>. </a:t>
            </a:r>
            <a:r>
              <a:rPr lang="en-US" dirty="0" err="1"/>
              <a:t>Повышение</a:t>
            </a:r>
            <a:r>
              <a:rPr lang="en-US" dirty="0"/>
              <a:t> </a:t>
            </a:r>
            <a:r>
              <a:rPr lang="en-US" dirty="0" err="1"/>
              <a:t>прикуса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большую</a:t>
            </a:r>
            <a:r>
              <a:rPr lang="en-US" dirty="0"/>
              <a:t> </a:t>
            </a:r>
            <a:r>
              <a:rPr lang="en-US" dirty="0" err="1"/>
              <a:t>высоту</a:t>
            </a:r>
            <a:r>
              <a:rPr lang="en-US" dirty="0"/>
              <a:t> </a:t>
            </a:r>
            <a:r>
              <a:rPr lang="en-US" dirty="0" err="1"/>
              <a:t>следует</a:t>
            </a:r>
            <a:r>
              <a:rPr lang="en-US" dirty="0"/>
              <a:t> </a:t>
            </a:r>
            <a:r>
              <a:rPr lang="en-US" dirty="0" err="1"/>
              <a:t>производить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два</a:t>
            </a:r>
            <a:r>
              <a:rPr lang="en-US" dirty="0"/>
              <a:t> </a:t>
            </a:r>
            <a:r>
              <a:rPr lang="en-US" dirty="0" err="1"/>
              <a:t>этапа</a:t>
            </a:r>
            <a:r>
              <a:rPr lang="en-US" dirty="0"/>
              <a:t>, </a:t>
            </a:r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избежать</a:t>
            </a:r>
            <a:r>
              <a:rPr lang="en-US" dirty="0"/>
              <a:t> </a:t>
            </a:r>
            <a:r>
              <a:rPr lang="en-US" dirty="0" err="1"/>
              <a:t>нежелательной</a:t>
            </a:r>
            <a:r>
              <a:rPr lang="en-US" dirty="0"/>
              <a:t> </a:t>
            </a:r>
            <a:r>
              <a:rPr lang="en-US" dirty="0" err="1"/>
              <a:t>реакции</a:t>
            </a:r>
            <a:r>
              <a:rPr lang="en-US" dirty="0"/>
              <a:t> </a:t>
            </a:r>
            <a:r>
              <a:rPr lang="en-US" dirty="0" err="1"/>
              <a:t>со</a:t>
            </a:r>
            <a:r>
              <a:rPr lang="en-US" dirty="0"/>
              <a:t> </a:t>
            </a:r>
            <a:r>
              <a:rPr lang="en-US" dirty="0" err="1"/>
              <a:t>стороны</a:t>
            </a:r>
            <a:r>
              <a:rPr lang="en-US" dirty="0"/>
              <a:t> </a:t>
            </a:r>
            <a:r>
              <a:rPr lang="en-US" dirty="0" err="1"/>
              <a:t>сустава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жевательной</a:t>
            </a:r>
            <a:r>
              <a:rPr lang="en-US" dirty="0"/>
              <a:t> </a:t>
            </a:r>
            <a:r>
              <a:rPr lang="en-US" dirty="0" err="1"/>
              <a:t>мускулатуры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/>
              <a:t>2) </a:t>
            </a:r>
            <a:r>
              <a:rPr lang="en-US" dirty="0" err="1"/>
              <a:t>повышение</a:t>
            </a:r>
            <a:r>
              <a:rPr lang="en-US" dirty="0"/>
              <a:t> </a:t>
            </a:r>
            <a:r>
              <a:rPr lang="en-US" dirty="0" err="1"/>
              <a:t>прикуса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должно</a:t>
            </a:r>
            <a:r>
              <a:rPr lang="en-US" dirty="0"/>
              <a:t> </a:t>
            </a:r>
            <a:r>
              <a:rPr lang="en-US" dirty="0" err="1"/>
              <a:t>нарушать</a:t>
            </a:r>
            <a:r>
              <a:rPr lang="en-US" dirty="0"/>
              <a:t> </a:t>
            </a:r>
            <a:r>
              <a:rPr lang="en-US" dirty="0" err="1"/>
              <a:t>множественных</a:t>
            </a:r>
            <a:r>
              <a:rPr lang="en-US" dirty="0"/>
              <a:t> </a:t>
            </a:r>
            <a:r>
              <a:rPr lang="en-US" dirty="0" err="1"/>
              <a:t>контактов</a:t>
            </a:r>
            <a:r>
              <a:rPr lang="en-US" dirty="0"/>
              <a:t> </a:t>
            </a:r>
            <a:r>
              <a:rPr lang="en-US" dirty="0" err="1"/>
              <a:t>сохранившихся</a:t>
            </a:r>
            <a:r>
              <a:rPr lang="en-US" dirty="0"/>
              <a:t> </a:t>
            </a:r>
            <a:r>
              <a:rPr lang="en-US" dirty="0" err="1"/>
              <a:t>зубов</a:t>
            </a:r>
            <a:r>
              <a:rPr lang="en-US" dirty="0"/>
              <a:t>,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противном</a:t>
            </a:r>
            <a:r>
              <a:rPr lang="en-US" dirty="0"/>
              <a:t> </a:t>
            </a:r>
            <a:r>
              <a:rPr lang="en-US" dirty="0" err="1"/>
              <a:t>случае</a:t>
            </a:r>
            <a:r>
              <a:rPr lang="en-US" dirty="0"/>
              <a:t> </a:t>
            </a:r>
            <a:r>
              <a:rPr lang="en-US" dirty="0" err="1"/>
              <a:t>зубы</a:t>
            </a:r>
            <a:r>
              <a:rPr lang="en-US" dirty="0"/>
              <a:t>, </a:t>
            </a:r>
            <a:r>
              <a:rPr lang="en-US" dirty="0" err="1"/>
              <a:t>удерживающие</a:t>
            </a:r>
            <a:r>
              <a:rPr lang="en-US" dirty="0"/>
              <a:t> </a:t>
            </a:r>
            <a:r>
              <a:rPr lang="en-US" dirty="0" err="1"/>
              <a:t>высоту</a:t>
            </a:r>
            <a:r>
              <a:rPr lang="en-US" dirty="0"/>
              <a:t> </a:t>
            </a:r>
            <a:r>
              <a:rPr lang="en-US" dirty="0" err="1"/>
              <a:t>прикуса</a:t>
            </a:r>
            <a:r>
              <a:rPr lang="en-US" dirty="0"/>
              <a:t> (</a:t>
            </a:r>
            <a:r>
              <a:rPr lang="en-US" dirty="0" err="1"/>
              <a:t>межальвеолярную</a:t>
            </a:r>
            <a:r>
              <a:rPr lang="en-US" dirty="0"/>
              <a:t>), </a:t>
            </a:r>
            <a:r>
              <a:rPr lang="en-US" dirty="0" err="1"/>
              <a:t>окажутся</a:t>
            </a:r>
            <a:r>
              <a:rPr lang="en-US" dirty="0"/>
              <a:t> </a:t>
            </a:r>
            <a:r>
              <a:rPr lang="en-US" dirty="0" err="1"/>
              <a:t>в</a:t>
            </a:r>
            <a:r>
              <a:rPr lang="en-US" dirty="0"/>
              <a:t> </a:t>
            </a:r>
            <a:r>
              <a:rPr lang="en-US" dirty="0" err="1"/>
              <a:t>состоянии</a:t>
            </a:r>
            <a:r>
              <a:rPr lang="en-US" dirty="0"/>
              <a:t> </a:t>
            </a:r>
            <a:r>
              <a:rPr lang="en-US" dirty="0" err="1"/>
              <a:t>функциональной</a:t>
            </a:r>
            <a:r>
              <a:rPr lang="en-US" dirty="0"/>
              <a:t> </a:t>
            </a:r>
            <a:r>
              <a:rPr lang="en-US" dirty="0" err="1"/>
              <a:t>перегрузки</a:t>
            </a:r>
            <a:r>
              <a:rPr lang="en-US" dirty="0"/>
              <a:t>;</a:t>
            </a:r>
            <a:endParaRPr lang="ru-RU" dirty="0"/>
          </a:p>
          <a:p>
            <a:r>
              <a:rPr lang="en-US" dirty="0"/>
              <a:t>3) при </a:t>
            </a:r>
            <a:r>
              <a:rPr lang="en-US" dirty="0" err="1"/>
              <a:t>повышении</a:t>
            </a:r>
            <a:r>
              <a:rPr lang="en-US" dirty="0"/>
              <a:t> </a:t>
            </a:r>
            <a:r>
              <a:rPr lang="en-US" dirty="0" err="1"/>
              <a:t>прикуса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2-3 </a:t>
            </a:r>
            <a:r>
              <a:rPr lang="en-US" dirty="0" err="1"/>
              <a:t>зубах</a:t>
            </a:r>
            <a:r>
              <a:rPr lang="en-US" dirty="0"/>
              <a:t>, </a:t>
            </a:r>
            <a:r>
              <a:rPr lang="en-US" dirty="0" err="1"/>
              <a:t>имеющих</a:t>
            </a:r>
            <a:r>
              <a:rPr lang="en-US" dirty="0"/>
              <a:t> </a:t>
            </a:r>
            <a:r>
              <a:rPr lang="en-US" dirty="0" err="1"/>
              <a:t>антагонистов</a:t>
            </a:r>
            <a:r>
              <a:rPr lang="en-US" dirty="0"/>
              <a:t>, </a:t>
            </a:r>
            <a:r>
              <a:rPr lang="en-US" dirty="0" err="1"/>
              <a:t>их</a:t>
            </a:r>
            <a:r>
              <a:rPr lang="en-US" dirty="0"/>
              <a:t> </a:t>
            </a:r>
            <a:r>
              <a:rPr lang="en-US" dirty="0" err="1"/>
              <a:t>следует</a:t>
            </a:r>
            <a:r>
              <a:rPr lang="en-US" dirty="0"/>
              <a:t> </a:t>
            </a:r>
            <a:r>
              <a:rPr lang="en-US" dirty="0" err="1"/>
              <a:t>соединять</a:t>
            </a:r>
            <a:r>
              <a:rPr lang="en-US" dirty="0"/>
              <a:t> </a:t>
            </a:r>
            <a:r>
              <a:rPr lang="en-US" dirty="0" err="1"/>
              <a:t>спаянными</a:t>
            </a:r>
            <a:r>
              <a:rPr lang="en-US" dirty="0"/>
              <a:t> </a:t>
            </a:r>
            <a:r>
              <a:rPr lang="en-US" dirty="0" err="1"/>
              <a:t>вместе</a:t>
            </a:r>
            <a:r>
              <a:rPr lang="en-US" dirty="0"/>
              <a:t> </a:t>
            </a:r>
            <a:r>
              <a:rPr lang="en-US" dirty="0" err="1"/>
              <a:t>коронками</a:t>
            </a:r>
            <a:r>
              <a:rPr lang="en-US" dirty="0"/>
              <a:t>. </a:t>
            </a:r>
            <a:r>
              <a:rPr lang="en-US" dirty="0" err="1"/>
              <a:t>Для</a:t>
            </a:r>
            <a:r>
              <a:rPr lang="en-US" dirty="0"/>
              <a:t> </a:t>
            </a:r>
            <a:r>
              <a:rPr lang="en-US" dirty="0" err="1"/>
              <a:t>предупреждения</a:t>
            </a:r>
            <a:r>
              <a:rPr lang="en-US" dirty="0"/>
              <a:t> </a:t>
            </a:r>
            <a:r>
              <a:rPr lang="en-US" dirty="0" err="1"/>
              <a:t>функциональной</a:t>
            </a:r>
            <a:r>
              <a:rPr lang="en-US" dirty="0"/>
              <a:t> </a:t>
            </a:r>
            <a:r>
              <a:rPr lang="en-US" dirty="0" err="1"/>
              <a:t>перегрузки</a:t>
            </a:r>
            <a:r>
              <a:rPr lang="en-US" dirty="0"/>
              <a:t> </a:t>
            </a:r>
            <a:r>
              <a:rPr lang="en-US" dirty="0" err="1"/>
              <a:t>зубов</a:t>
            </a:r>
            <a:r>
              <a:rPr lang="en-US" dirty="0"/>
              <a:t>, </a:t>
            </a:r>
            <a:r>
              <a:rPr lang="en-US" dirty="0" err="1"/>
              <a:t>удерживающих</a:t>
            </a:r>
            <a:r>
              <a:rPr lang="en-US" dirty="0"/>
              <a:t> </a:t>
            </a:r>
            <a:r>
              <a:rPr lang="en-US" dirty="0" err="1"/>
              <a:t>высоту</a:t>
            </a:r>
            <a:r>
              <a:rPr lang="en-US" dirty="0"/>
              <a:t> </a:t>
            </a:r>
            <a:r>
              <a:rPr lang="en-US" dirty="0" err="1"/>
              <a:t>прикуса</a:t>
            </a:r>
            <a:r>
              <a:rPr lang="en-US" dirty="0"/>
              <a:t>, </a:t>
            </a:r>
            <a:r>
              <a:rPr lang="en-US" dirty="0" err="1"/>
              <a:t>съемные</a:t>
            </a:r>
            <a:r>
              <a:rPr lang="en-US" dirty="0"/>
              <a:t> </a:t>
            </a:r>
            <a:r>
              <a:rPr lang="en-US" dirty="0" err="1"/>
              <a:t>и</a:t>
            </a:r>
            <a:r>
              <a:rPr lang="en-US" dirty="0"/>
              <a:t> </a:t>
            </a:r>
            <a:r>
              <a:rPr lang="en-US" dirty="0" err="1"/>
              <a:t>несъемные</a:t>
            </a:r>
            <a:r>
              <a:rPr lang="en-US" dirty="0"/>
              <a:t> </a:t>
            </a:r>
            <a:r>
              <a:rPr lang="en-US" dirty="0" err="1"/>
              <a:t>протезы</a:t>
            </a:r>
            <a:r>
              <a:rPr lang="en-US" dirty="0"/>
              <a:t> </a:t>
            </a:r>
            <a:r>
              <a:rPr lang="en-US" dirty="0" err="1"/>
              <a:t>желательно</a:t>
            </a:r>
            <a:r>
              <a:rPr lang="en-US" dirty="0"/>
              <a:t> </a:t>
            </a:r>
            <a:r>
              <a:rPr lang="en-US" dirty="0" err="1"/>
              <a:t>фиксировать</a:t>
            </a:r>
            <a:r>
              <a:rPr lang="en-US" dirty="0"/>
              <a:t> </a:t>
            </a:r>
            <a:r>
              <a:rPr lang="en-US" dirty="0" err="1"/>
              <a:t>одновременно</a:t>
            </a:r>
            <a:r>
              <a:rPr lang="en-US" dirty="0"/>
              <a:t>.</a:t>
            </a:r>
            <a:endParaRPr lang="ru-RU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19998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763688" y="404664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Выравнивание</a:t>
            </a:r>
            <a:r>
              <a:rPr lang="en-US" sz="2400" b="1" dirty="0"/>
              <a:t> </a:t>
            </a:r>
            <a:r>
              <a:rPr lang="en-US" sz="2400" b="1" dirty="0" err="1"/>
              <a:t>окклюзионной</a:t>
            </a:r>
            <a:r>
              <a:rPr lang="en-US" sz="2400" b="1" dirty="0"/>
              <a:t> </a:t>
            </a:r>
            <a:r>
              <a:rPr lang="en-US" sz="2400" b="1" dirty="0" err="1"/>
              <a:t>поверхности</a:t>
            </a:r>
            <a:r>
              <a:rPr lang="en-US" sz="2400" b="1" dirty="0"/>
              <a:t> </a:t>
            </a:r>
            <a:r>
              <a:rPr lang="en-US" sz="2400" b="1" dirty="0" err="1"/>
              <a:t>зубных</a:t>
            </a:r>
            <a:r>
              <a:rPr lang="en-US" sz="2400" b="1" dirty="0"/>
              <a:t> </a:t>
            </a:r>
            <a:r>
              <a:rPr lang="en-US" sz="2400" b="1" dirty="0" err="1"/>
              <a:t>рядов</a:t>
            </a:r>
            <a:r>
              <a:rPr lang="en-US" sz="2400" b="1" dirty="0"/>
              <a:t> </a:t>
            </a:r>
            <a:r>
              <a:rPr lang="en-US" sz="2400" b="1" dirty="0" err="1"/>
              <a:t>путем</a:t>
            </a:r>
            <a:r>
              <a:rPr lang="en-US" sz="2400" b="1" dirty="0"/>
              <a:t> </a:t>
            </a:r>
            <a:r>
              <a:rPr lang="en-US" sz="2400" b="1" dirty="0" err="1"/>
              <a:t>укорочения</a:t>
            </a:r>
            <a:r>
              <a:rPr lang="en-US" sz="2400" b="1" dirty="0"/>
              <a:t> </a:t>
            </a:r>
            <a:r>
              <a:rPr lang="en-US" sz="2400" b="1" dirty="0" err="1"/>
              <a:t>зубов</a:t>
            </a:r>
            <a:r>
              <a:rPr lang="en-US" sz="2400" b="1" dirty="0"/>
              <a:t>. </a:t>
            </a:r>
            <a:r>
              <a:rPr lang="en-US" sz="2400" dirty="0" err="1"/>
              <a:t>Укорочение</a:t>
            </a:r>
            <a:r>
              <a:rPr lang="en-US" sz="2400" dirty="0"/>
              <a:t> </a:t>
            </a:r>
            <a:r>
              <a:rPr lang="en-US" sz="2400" dirty="0" err="1"/>
              <a:t>выдвинувшихся</a:t>
            </a:r>
            <a:r>
              <a:rPr lang="en-US" sz="2400" dirty="0"/>
              <a:t> </a:t>
            </a:r>
            <a:r>
              <a:rPr lang="en-US" sz="2400" dirty="0" err="1"/>
              <a:t>зубов</a:t>
            </a:r>
            <a:r>
              <a:rPr lang="en-US" sz="2400" dirty="0"/>
              <a:t> </a:t>
            </a:r>
            <a:r>
              <a:rPr lang="en-US" sz="2400" dirty="0" err="1"/>
              <a:t>относится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наиболее</a:t>
            </a:r>
            <a:r>
              <a:rPr lang="en-US" sz="2400" dirty="0"/>
              <a:t> </a:t>
            </a:r>
            <a:r>
              <a:rPr lang="en-US" sz="2400" dirty="0" err="1"/>
              <a:t>доступным</a:t>
            </a:r>
            <a:r>
              <a:rPr lang="en-US" sz="2400" dirty="0"/>
              <a:t> </a:t>
            </a:r>
            <a:r>
              <a:rPr lang="en-US" sz="2400" dirty="0" err="1"/>
              <a:t>методам</a:t>
            </a:r>
            <a:r>
              <a:rPr lang="en-US" sz="2400" dirty="0"/>
              <a:t> </a:t>
            </a:r>
            <a:r>
              <a:rPr lang="en-US" sz="2400" dirty="0" err="1"/>
              <a:t>исправления</a:t>
            </a:r>
            <a:r>
              <a:rPr lang="en-US" sz="2400" dirty="0"/>
              <a:t> </a:t>
            </a:r>
            <a:r>
              <a:rPr lang="en-US" sz="2400" dirty="0" err="1"/>
              <a:t>окклюзионной</a:t>
            </a:r>
            <a:r>
              <a:rPr lang="en-US" sz="2400" dirty="0"/>
              <a:t> </a:t>
            </a:r>
            <a:r>
              <a:rPr lang="en-US" sz="2400" dirty="0" err="1"/>
              <a:t>поверхности</a:t>
            </a:r>
            <a:r>
              <a:rPr lang="en-US" sz="2400" dirty="0"/>
              <a:t> </a:t>
            </a:r>
            <a:r>
              <a:rPr lang="en-US" sz="2400" dirty="0" err="1"/>
              <a:t>зубных</a:t>
            </a:r>
            <a:r>
              <a:rPr lang="en-US" sz="2400" dirty="0"/>
              <a:t> </a:t>
            </a:r>
            <a:r>
              <a:rPr lang="en-US" sz="2400" dirty="0" err="1"/>
              <a:t>рядов</a:t>
            </a:r>
            <a:r>
              <a:rPr lang="en-US" sz="2400" dirty="0"/>
              <a:t>. </a:t>
            </a:r>
            <a:r>
              <a:rPr lang="en-US" sz="2400" dirty="0" err="1"/>
              <a:t>Показанием</a:t>
            </a:r>
            <a:r>
              <a:rPr lang="en-US" sz="2400" dirty="0"/>
              <a:t>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нему</a:t>
            </a:r>
            <a:r>
              <a:rPr lang="en-US" sz="2400" dirty="0"/>
              <a:t> </a:t>
            </a:r>
            <a:r>
              <a:rPr lang="en-US" sz="2400" dirty="0" err="1"/>
              <a:t>является</a:t>
            </a:r>
            <a:r>
              <a:rPr lang="en-US" sz="2400" dirty="0"/>
              <a:t> </a:t>
            </a:r>
            <a:r>
              <a:rPr lang="en-US" sz="2400" dirty="0" err="1"/>
              <a:t>невозможность</a:t>
            </a:r>
            <a:r>
              <a:rPr lang="en-US" sz="2400" dirty="0"/>
              <a:t> </a:t>
            </a:r>
            <a:r>
              <a:rPr lang="en-US" sz="2400" dirty="0" err="1"/>
              <a:t>исправления</a:t>
            </a:r>
            <a:r>
              <a:rPr lang="en-US" sz="2400" dirty="0"/>
              <a:t> </a:t>
            </a:r>
            <a:r>
              <a:rPr lang="en-US" sz="2400" dirty="0" err="1"/>
              <a:t>деформации</a:t>
            </a:r>
            <a:r>
              <a:rPr lang="en-US" sz="2400" dirty="0"/>
              <a:t> </a:t>
            </a:r>
            <a:r>
              <a:rPr lang="en-US" sz="2400" dirty="0" err="1"/>
              <a:t>ортодонтическим</a:t>
            </a:r>
            <a:r>
              <a:rPr lang="en-US" sz="2400" dirty="0"/>
              <a:t> </a:t>
            </a:r>
            <a:r>
              <a:rPr lang="en-US" sz="2400" dirty="0" err="1"/>
              <a:t>методом</a:t>
            </a:r>
            <a:r>
              <a:rPr lang="en-US" sz="2400" dirty="0"/>
              <a:t>. </a:t>
            </a:r>
            <a:endParaRPr lang="ru-RU" sz="2400" dirty="0"/>
          </a:p>
        </p:txBody>
      </p:sp>
      <p:pic>
        <p:nvPicPr>
          <p:cNvPr id="6" name="Изображение 5" descr="Unknown-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65" y="3620474"/>
            <a:ext cx="3898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95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835696" y="332656"/>
            <a:ext cx="6984776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Ортодонтический</a:t>
            </a:r>
            <a:r>
              <a:rPr lang="en-US" sz="2400" b="1" dirty="0"/>
              <a:t> </a:t>
            </a:r>
            <a:r>
              <a:rPr lang="en-US" sz="2400" b="1" dirty="0" err="1"/>
              <a:t>метод</a:t>
            </a:r>
            <a:r>
              <a:rPr lang="en-US" sz="2400" b="1" dirty="0"/>
              <a:t> </a:t>
            </a:r>
            <a:r>
              <a:rPr lang="en-US" sz="2400" b="1" dirty="0" err="1"/>
              <a:t>исправления</a:t>
            </a:r>
            <a:r>
              <a:rPr lang="en-US" sz="2400" b="1" dirty="0"/>
              <a:t> </a:t>
            </a:r>
            <a:r>
              <a:rPr lang="en-US" sz="2400" b="1" dirty="0" err="1"/>
              <a:t>окклюзионной</a:t>
            </a:r>
            <a:r>
              <a:rPr lang="en-US" sz="2400" b="1" dirty="0"/>
              <a:t> </a:t>
            </a:r>
            <a:r>
              <a:rPr lang="en-US" sz="2400" b="1" dirty="0" err="1"/>
              <a:t>поверхности</a:t>
            </a:r>
            <a:r>
              <a:rPr lang="en-US" sz="2400" b="1" dirty="0"/>
              <a:t> </a:t>
            </a:r>
            <a:r>
              <a:rPr lang="en-US" sz="2400" b="1" dirty="0" err="1"/>
              <a:t>зубных</a:t>
            </a:r>
            <a:r>
              <a:rPr lang="en-US" sz="2400" b="1" dirty="0"/>
              <a:t> </a:t>
            </a:r>
            <a:r>
              <a:rPr lang="en-US" sz="2400" b="1" dirty="0" err="1"/>
              <a:t>рядов</a:t>
            </a:r>
            <a:r>
              <a:rPr lang="en-US" sz="2400" b="1" dirty="0"/>
              <a:t> </a:t>
            </a:r>
            <a:endParaRPr lang="ru-RU" sz="2400" b="1" dirty="0" smtClean="0"/>
          </a:p>
          <a:p>
            <a:r>
              <a:rPr lang="en-US" sz="2400" dirty="0" err="1" smtClean="0"/>
              <a:t>является</a:t>
            </a:r>
            <a:r>
              <a:rPr lang="en-US" sz="2400" dirty="0" smtClean="0"/>
              <a:t> </a:t>
            </a:r>
            <a:r>
              <a:rPr lang="en-US" sz="2400" dirty="0" err="1"/>
              <a:t>более</a:t>
            </a:r>
            <a:r>
              <a:rPr lang="en-US" sz="2400" dirty="0"/>
              <a:t> </a:t>
            </a:r>
            <a:r>
              <a:rPr lang="en-US" sz="2400" dirty="0" err="1"/>
              <a:t>щадящим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сравнению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описанными</a:t>
            </a:r>
            <a:r>
              <a:rPr lang="en-US" sz="2400" dirty="0"/>
              <a:t> </a:t>
            </a:r>
            <a:r>
              <a:rPr lang="en-US" sz="2400" dirty="0" err="1"/>
              <a:t>выше</a:t>
            </a:r>
            <a:r>
              <a:rPr lang="en-US" sz="2400" dirty="0"/>
              <a:t> </a:t>
            </a:r>
            <a:r>
              <a:rPr lang="en-US" sz="2400" dirty="0" err="1"/>
              <a:t>приемами</a:t>
            </a:r>
            <a:r>
              <a:rPr lang="en-US" sz="2400" dirty="0"/>
              <a:t>. </a:t>
            </a:r>
            <a:r>
              <a:rPr lang="en-US" sz="2400" dirty="0" err="1"/>
              <a:t>Однако</a:t>
            </a:r>
            <a:r>
              <a:rPr lang="en-US" sz="2400" dirty="0"/>
              <a:t> </a:t>
            </a:r>
            <a:r>
              <a:rPr lang="en-US" sz="2400" dirty="0" err="1"/>
              <a:t>он</a:t>
            </a:r>
            <a:r>
              <a:rPr lang="en-US" sz="2400" dirty="0"/>
              <a:t> </a:t>
            </a:r>
            <a:r>
              <a:rPr lang="en-US" sz="2400" dirty="0" err="1"/>
              <a:t>не</a:t>
            </a:r>
            <a:r>
              <a:rPr lang="en-US" sz="2400" dirty="0"/>
              <a:t> </a:t>
            </a:r>
            <a:r>
              <a:rPr lang="en-US" sz="2400" dirty="0" err="1"/>
              <a:t>лишен</a:t>
            </a:r>
            <a:r>
              <a:rPr lang="en-US" sz="2400" dirty="0"/>
              <a:t> </a:t>
            </a:r>
            <a:r>
              <a:rPr lang="en-US" sz="2400" dirty="0" err="1"/>
              <a:t>недостатков</a:t>
            </a:r>
            <a:r>
              <a:rPr lang="en-US" sz="2400" dirty="0"/>
              <a:t>. </a:t>
            </a:r>
            <a:r>
              <a:rPr lang="en-US" sz="2400" dirty="0" err="1"/>
              <a:t>К</a:t>
            </a:r>
            <a:r>
              <a:rPr lang="en-US" sz="2400" dirty="0"/>
              <a:t> </a:t>
            </a:r>
            <a:r>
              <a:rPr lang="en-US" sz="2400" dirty="0" err="1"/>
              <a:t>ним</a:t>
            </a:r>
            <a:r>
              <a:rPr lang="en-US" sz="2400" dirty="0"/>
              <a:t> </a:t>
            </a:r>
            <a:r>
              <a:rPr lang="en-US" sz="2400" dirty="0" err="1"/>
              <a:t>следует</a:t>
            </a:r>
            <a:r>
              <a:rPr lang="en-US" sz="2400" dirty="0"/>
              <a:t> </a:t>
            </a:r>
            <a:r>
              <a:rPr lang="en-US" sz="2400" dirty="0" err="1"/>
              <a:t>отнести</a:t>
            </a:r>
            <a:r>
              <a:rPr lang="en-US" sz="2400" dirty="0"/>
              <a:t> </a:t>
            </a:r>
            <a:r>
              <a:rPr lang="en-US" sz="2400" dirty="0" err="1"/>
              <a:t>продолжительность</a:t>
            </a:r>
            <a:r>
              <a:rPr lang="en-US" sz="2400" dirty="0"/>
              <a:t> </a:t>
            </a:r>
            <a:r>
              <a:rPr lang="en-US" sz="2400" dirty="0" err="1"/>
              <a:t>лечения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связанные</a:t>
            </a:r>
            <a:r>
              <a:rPr lang="en-US" sz="2400" dirty="0"/>
              <a:t> </a:t>
            </a:r>
            <a:r>
              <a:rPr lang="en-US" sz="2400" dirty="0" err="1"/>
              <a:t>с</a:t>
            </a:r>
            <a:r>
              <a:rPr lang="en-US" sz="2400" dirty="0"/>
              <a:t> </a:t>
            </a:r>
            <a:r>
              <a:rPr lang="en-US" sz="2400" dirty="0" err="1"/>
              <a:t>этим</a:t>
            </a:r>
            <a:r>
              <a:rPr lang="en-US" sz="2400" dirty="0"/>
              <a:t> </a:t>
            </a:r>
            <a:r>
              <a:rPr lang="en-US" sz="2400" dirty="0" err="1"/>
              <a:t>трудности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неудобства</a:t>
            </a:r>
            <a:r>
              <a:rPr lang="en-US" sz="2400" dirty="0"/>
              <a:t>, </a:t>
            </a:r>
            <a:r>
              <a:rPr lang="en-US" sz="2400" dirty="0" err="1"/>
              <a:t>особенно</a:t>
            </a:r>
            <a:r>
              <a:rPr lang="en-US" sz="2400" dirty="0"/>
              <a:t> </a:t>
            </a:r>
            <a:r>
              <a:rPr lang="en-US" sz="2400" dirty="0" err="1"/>
              <a:t>в</a:t>
            </a:r>
            <a:r>
              <a:rPr lang="en-US" sz="2400" dirty="0"/>
              <a:t> </a:t>
            </a:r>
            <a:r>
              <a:rPr lang="en-US" sz="2400" dirty="0" err="1"/>
              <a:t>пожилом</a:t>
            </a:r>
            <a:r>
              <a:rPr lang="en-US" sz="2400" dirty="0"/>
              <a:t> </a:t>
            </a:r>
            <a:r>
              <a:rPr lang="en-US" sz="2400" dirty="0" err="1"/>
              <a:t>возрасте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r>
              <a:rPr lang="en-US" sz="2400" b="1" dirty="0" err="1"/>
              <a:t>Аппаратурно-хирургический</a:t>
            </a:r>
            <a:r>
              <a:rPr lang="en-US" sz="2400" b="1" dirty="0"/>
              <a:t> </a:t>
            </a:r>
            <a:r>
              <a:rPr lang="en-US" sz="2400" b="1" dirty="0" err="1"/>
              <a:t>метод</a:t>
            </a:r>
            <a:r>
              <a:rPr lang="en-US" sz="2400" b="1" dirty="0"/>
              <a:t> </a:t>
            </a:r>
            <a:r>
              <a:rPr lang="en-US" sz="2400" b="1" dirty="0" err="1"/>
              <a:t>исправления</a:t>
            </a:r>
            <a:r>
              <a:rPr lang="en-US" sz="2400" b="1" dirty="0"/>
              <a:t> </a:t>
            </a:r>
            <a:r>
              <a:rPr lang="en-US" sz="2400" b="1" dirty="0" err="1"/>
              <a:t>окклюзионной</a:t>
            </a:r>
            <a:r>
              <a:rPr lang="en-US" sz="2400" b="1" dirty="0"/>
              <a:t> </a:t>
            </a:r>
            <a:r>
              <a:rPr lang="en-US" sz="2400" b="1" dirty="0" err="1"/>
              <a:t>поверхности</a:t>
            </a:r>
            <a:r>
              <a:rPr lang="en-US" sz="2400" b="1" dirty="0"/>
              <a:t> </a:t>
            </a:r>
            <a:r>
              <a:rPr lang="en-US" sz="2400" b="1" dirty="0" err="1"/>
              <a:t>зубных</a:t>
            </a:r>
            <a:r>
              <a:rPr lang="en-US" sz="2400" b="1" dirty="0"/>
              <a:t> </a:t>
            </a:r>
            <a:r>
              <a:rPr lang="en-US" sz="2400" b="1" dirty="0" err="1"/>
              <a:t>рядов</a:t>
            </a:r>
            <a:r>
              <a:rPr lang="en-US" sz="2400" b="1" dirty="0"/>
              <a:t>.</a:t>
            </a:r>
            <a:r>
              <a:rPr lang="en-US" sz="2400" dirty="0"/>
              <a:t> </a:t>
            </a:r>
            <a:endParaRPr lang="ru-RU" sz="2400" dirty="0" smtClean="0"/>
          </a:p>
          <a:p>
            <a:endParaRPr lang="ru-RU" sz="2400" dirty="0"/>
          </a:p>
          <a:p>
            <a:r>
              <a:rPr lang="en-US" sz="2400" b="1" dirty="0" err="1"/>
              <a:t>Таким</a:t>
            </a:r>
            <a:r>
              <a:rPr lang="en-US" sz="2400" b="1" dirty="0"/>
              <a:t> </a:t>
            </a:r>
            <a:r>
              <a:rPr lang="en-US" sz="2400" b="1" dirty="0" err="1"/>
              <a:t>образом</a:t>
            </a:r>
            <a:r>
              <a:rPr lang="en-US" sz="2400" b="1" dirty="0"/>
              <a:t>, </a:t>
            </a:r>
            <a:r>
              <a:rPr lang="en-US" sz="2400" b="1" dirty="0" err="1"/>
              <a:t>предварительная</a:t>
            </a:r>
            <a:r>
              <a:rPr lang="en-US" sz="2400" b="1" dirty="0"/>
              <a:t> </a:t>
            </a:r>
            <a:r>
              <a:rPr lang="en-US" sz="2400" b="1" dirty="0" err="1"/>
              <a:t>подготовка</a:t>
            </a:r>
            <a:r>
              <a:rPr lang="en-US" sz="2400" b="1" dirty="0"/>
              <a:t> </a:t>
            </a:r>
            <a:r>
              <a:rPr lang="en-US" sz="2400" b="1" dirty="0" err="1"/>
              <a:t>зубов</a:t>
            </a:r>
            <a:r>
              <a:rPr lang="en-US" sz="2400" b="1" dirty="0"/>
              <a:t> </a:t>
            </a:r>
            <a:r>
              <a:rPr lang="en-US" sz="2400" b="1" dirty="0" err="1"/>
              <a:t>к</a:t>
            </a:r>
            <a:r>
              <a:rPr lang="en-US" sz="2400" b="1" dirty="0"/>
              <a:t> </a:t>
            </a:r>
            <a:r>
              <a:rPr lang="en-US" sz="2400" b="1" dirty="0" err="1"/>
              <a:t>протезированию</a:t>
            </a:r>
            <a:r>
              <a:rPr lang="en-US" sz="2400" b="1" dirty="0"/>
              <a:t> </a:t>
            </a:r>
            <a:r>
              <a:rPr lang="en-US" sz="2400" b="1" dirty="0" err="1"/>
              <a:t>является</a:t>
            </a:r>
            <a:r>
              <a:rPr lang="en-US" sz="2400" b="1" dirty="0"/>
              <a:t> </a:t>
            </a:r>
            <a:r>
              <a:rPr lang="en-US" sz="2400" b="1" dirty="0" err="1"/>
              <a:t>основополагающим</a:t>
            </a:r>
            <a:r>
              <a:rPr lang="en-US" sz="2400" b="1" dirty="0"/>
              <a:t> </a:t>
            </a:r>
            <a:r>
              <a:rPr lang="en-US" sz="2400" b="1" dirty="0" err="1"/>
              <a:t>комплексом</a:t>
            </a:r>
            <a:r>
              <a:rPr lang="en-US" sz="2400" b="1" dirty="0"/>
              <a:t> </a:t>
            </a:r>
            <a:r>
              <a:rPr lang="en-US" sz="2400" b="1" dirty="0" err="1"/>
              <a:t>мероприятий</a:t>
            </a:r>
            <a:r>
              <a:rPr lang="en-US" sz="2400" b="1" dirty="0"/>
              <a:t> </a:t>
            </a:r>
            <a:r>
              <a:rPr lang="en-US" sz="2400" b="1" dirty="0" err="1"/>
              <a:t>для</a:t>
            </a:r>
            <a:r>
              <a:rPr lang="en-US" sz="2400" b="1" dirty="0"/>
              <a:t> </a:t>
            </a:r>
            <a:r>
              <a:rPr lang="en-US" sz="2400" b="1" dirty="0" err="1"/>
              <a:t>дальнейшего</a:t>
            </a:r>
            <a:r>
              <a:rPr lang="en-US" sz="2400" b="1" dirty="0"/>
              <a:t> </a:t>
            </a:r>
            <a:r>
              <a:rPr lang="en-US" sz="2400" b="1" dirty="0" err="1"/>
              <a:t>рационального</a:t>
            </a:r>
            <a:r>
              <a:rPr lang="en-US" sz="2400" b="1" dirty="0"/>
              <a:t> </a:t>
            </a:r>
            <a:r>
              <a:rPr lang="en-US" sz="2400" b="1" dirty="0" err="1"/>
              <a:t>в</a:t>
            </a:r>
            <a:r>
              <a:rPr lang="en-US" sz="2400" b="1" dirty="0"/>
              <a:t> </a:t>
            </a:r>
            <a:r>
              <a:rPr lang="en-US" sz="2400" b="1" dirty="0" err="1"/>
              <a:t>функциональном</a:t>
            </a:r>
            <a:r>
              <a:rPr lang="en-US" sz="2400" b="1" dirty="0"/>
              <a:t> </a:t>
            </a:r>
            <a:r>
              <a:rPr lang="en-US" sz="2400" b="1" dirty="0" err="1"/>
              <a:t>и</a:t>
            </a:r>
            <a:r>
              <a:rPr lang="en-US" sz="2400" b="1" dirty="0"/>
              <a:t> </a:t>
            </a:r>
            <a:r>
              <a:rPr lang="en-US" sz="2400" b="1" dirty="0" err="1"/>
              <a:t>эстетическом</a:t>
            </a:r>
            <a:r>
              <a:rPr lang="en-US" sz="2400" b="1" dirty="0"/>
              <a:t> </a:t>
            </a:r>
            <a:r>
              <a:rPr lang="en-US" sz="2400" b="1" dirty="0" err="1"/>
              <a:t>отношении</a:t>
            </a:r>
            <a:r>
              <a:rPr lang="en-US" sz="2400" b="1" dirty="0"/>
              <a:t> </a:t>
            </a:r>
            <a:r>
              <a:rPr lang="en-US" sz="2400" b="1" dirty="0" err="1"/>
              <a:t>протезирования</a:t>
            </a:r>
            <a:r>
              <a:rPr lang="en-US" sz="2400" b="1" dirty="0"/>
              <a:t> </a:t>
            </a:r>
            <a:r>
              <a:rPr lang="en-US" sz="2400" b="1" dirty="0" err="1"/>
              <a:t>зубов</a:t>
            </a:r>
            <a:r>
              <a:rPr lang="en-US" sz="2400" b="1" dirty="0"/>
              <a:t>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133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79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771800" y="170080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83768" y="1628800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Специальная</a:t>
            </a:r>
            <a:r>
              <a:rPr lang="en-US" sz="2800" dirty="0"/>
              <a:t> </a:t>
            </a:r>
            <a:r>
              <a:rPr lang="en-US" sz="2800" dirty="0" err="1"/>
              <a:t>подготовка</a:t>
            </a:r>
            <a:r>
              <a:rPr lang="en-US" sz="2800" dirty="0"/>
              <a:t> </a:t>
            </a:r>
            <a:r>
              <a:rPr lang="en-US" sz="2800" dirty="0" err="1"/>
              <a:t>полости</a:t>
            </a:r>
            <a:r>
              <a:rPr lang="en-US" sz="2800" dirty="0"/>
              <a:t> </a:t>
            </a:r>
            <a:r>
              <a:rPr lang="en-US" sz="2800" dirty="0" err="1"/>
              <a:t>рта</a:t>
            </a:r>
            <a:r>
              <a:rPr lang="en-US" sz="2800" dirty="0"/>
              <a:t> </a:t>
            </a:r>
            <a:r>
              <a:rPr lang="en-US" sz="2800" dirty="0" err="1"/>
              <a:t>к</a:t>
            </a:r>
            <a:r>
              <a:rPr lang="en-US" sz="2800" dirty="0"/>
              <a:t> </a:t>
            </a:r>
            <a:r>
              <a:rPr lang="en-US" sz="2800" dirty="0" err="1"/>
              <a:t>протезированию</a:t>
            </a:r>
            <a:r>
              <a:rPr lang="en-US" sz="2800" dirty="0"/>
              <a:t> </a:t>
            </a:r>
            <a:r>
              <a:rPr lang="en-US" sz="2800" dirty="0" err="1"/>
              <a:t>слагается</a:t>
            </a:r>
            <a:r>
              <a:rPr lang="en-US" sz="2800" dirty="0"/>
              <a:t> </a:t>
            </a:r>
            <a:r>
              <a:rPr lang="en-US" sz="2800" dirty="0" err="1"/>
              <a:t>из</a:t>
            </a:r>
            <a:r>
              <a:rPr lang="en-US" sz="2800" dirty="0"/>
              <a:t> </a:t>
            </a:r>
            <a:r>
              <a:rPr lang="en-US" sz="2800" dirty="0" err="1"/>
              <a:t>терапевтических</a:t>
            </a:r>
            <a:r>
              <a:rPr lang="en-US" sz="2800" dirty="0"/>
              <a:t>, </a:t>
            </a:r>
            <a:r>
              <a:rPr lang="en-US" sz="2800" dirty="0" err="1"/>
              <a:t>хирургических</a:t>
            </a:r>
            <a:r>
              <a:rPr lang="en-US" sz="2800" dirty="0"/>
              <a:t> </a:t>
            </a:r>
            <a:r>
              <a:rPr lang="en-US" sz="2800" dirty="0" err="1"/>
              <a:t>и</a:t>
            </a:r>
            <a:r>
              <a:rPr lang="en-US" sz="2800" dirty="0"/>
              <a:t> </a:t>
            </a:r>
            <a:r>
              <a:rPr lang="en-US" sz="2800" dirty="0" err="1"/>
              <a:t>ортопедических</a:t>
            </a:r>
            <a:r>
              <a:rPr lang="en-US" sz="2800" dirty="0"/>
              <a:t> </a:t>
            </a:r>
            <a:r>
              <a:rPr lang="en-US" sz="2800" dirty="0" err="1"/>
              <a:t>мероприятий</a:t>
            </a:r>
            <a:endParaRPr lang="ru-RU" sz="2800" dirty="0"/>
          </a:p>
        </p:txBody>
      </p:sp>
      <p:pic>
        <p:nvPicPr>
          <p:cNvPr id="16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5184576" cy="2616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4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07704" y="317549"/>
            <a:ext cx="64807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C00000"/>
                </a:solidFill>
                <a:latin typeface="Ampir Deco" pitchFamily="2" charset="0"/>
              </a:rPr>
              <a:t>Специальная подготовка </a:t>
            </a:r>
          </a:p>
          <a:p>
            <a:pPr lvl="0"/>
            <a:r>
              <a:rPr lang="ru-RU" sz="2000" b="1" dirty="0" smtClean="0">
                <a:solidFill>
                  <a:srgbClr val="3333FF"/>
                </a:solidFill>
                <a:latin typeface="Ampir Deco" pitchFamily="2" charset="0"/>
              </a:rPr>
              <a:t>терапевтическая</a:t>
            </a:r>
            <a:r>
              <a:rPr lang="ru-RU" sz="2000" b="1" dirty="0" smtClean="0">
                <a:solidFill>
                  <a:srgbClr val="C00000"/>
                </a:solidFill>
                <a:latin typeface="Ampir Deco" pitchFamily="2" charset="0"/>
              </a:rPr>
              <a:t> </a:t>
            </a:r>
            <a:r>
              <a:rPr lang="ru-RU" sz="2000" dirty="0">
                <a:latin typeface="Ampir Deco" pitchFamily="2" charset="0"/>
              </a:rPr>
              <a:t>- </a:t>
            </a:r>
            <a:r>
              <a:rPr lang="ru-RU" sz="2000" dirty="0" err="1">
                <a:latin typeface="Ampir Deco" pitchFamily="2" charset="0"/>
              </a:rPr>
              <a:t>депульпирование</a:t>
            </a:r>
            <a:r>
              <a:rPr lang="ru-RU" sz="2000" dirty="0">
                <a:latin typeface="Ampir Deco" pitchFamily="2" charset="0"/>
              </a:rPr>
              <a:t> зубов, </a:t>
            </a:r>
            <a:r>
              <a:rPr lang="ru-RU" sz="2000" dirty="0" smtClean="0">
                <a:latin typeface="Ampir Deco" pitchFamily="2" charset="0"/>
              </a:rPr>
              <a:t>замена </a:t>
            </a:r>
            <a:r>
              <a:rPr lang="ru-RU" sz="2000" dirty="0">
                <a:latin typeface="Ampir Deco" pitchFamily="2" charset="0"/>
              </a:rPr>
              <a:t>металлических пломб</a:t>
            </a:r>
            <a:r>
              <a:rPr lang="ru-RU" sz="2000" dirty="0" smtClean="0">
                <a:latin typeface="Ampir Deco" pitchFamily="2" charset="0"/>
              </a:rPr>
              <a:t>; лечение кариеса опорных зубов</a:t>
            </a:r>
          </a:p>
          <a:p>
            <a:pPr lvl="0"/>
            <a:r>
              <a:rPr lang="ru-RU" sz="2000" b="1" dirty="0">
                <a:solidFill>
                  <a:srgbClr val="3333FF"/>
                </a:solidFill>
                <a:latin typeface="Ampir Deco" pitchFamily="2" charset="0"/>
              </a:rPr>
              <a:t>хирургическая</a:t>
            </a:r>
            <a:r>
              <a:rPr lang="ru-RU" sz="2000" b="1" dirty="0">
                <a:solidFill>
                  <a:srgbClr val="C00000"/>
                </a:solidFill>
                <a:latin typeface="Ampir Deco" pitchFamily="2" charset="0"/>
              </a:rPr>
              <a:t> </a:t>
            </a:r>
            <a:r>
              <a:rPr lang="ru-RU" sz="2000" dirty="0">
                <a:latin typeface="Ampir Deco" pitchFamily="2" charset="0"/>
              </a:rPr>
              <a:t>-</a:t>
            </a:r>
            <a:r>
              <a:rPr lang="ru-RU" sz="2000" u="sng" dirty="0">
                <a:latin typeface="Ampir Deco" pitchFamily="2" charset="0"/>
              </a:rPr>
              <a:t> </a:t>
            </a:r>
            <a:r>
              <a:rPr lang="ru-RU" sz="2000" dirty="0">
                <a:latin typeface="Ampir Deco" pitchFamily="2" charset="0"/>
              </a:rPr>
              <a:t>удаление экзостозов, резекция гипертрофированного альвеолярного отростка, устранение небного торуса, устранение рубцовых тяжей слизистой, пластика уздечек, углубление преддверия полости рта, резекция верхушки зуба, удаление значительно выдвинувшихся зубов, </a:t>
            </a:r>
            <a:r>
              <a:rPr lang="ru-RU" sz="2000" dirty="0" err="1">
                <a:latin typeface="Ampir Deco" pitchFamily="2" charset="0"/>
              </a:rPr>
              <a:t>имплантология</a:t>
            </a:r>
            <a:r>
              <a:rPr lang="ru-RU" sz="2000" dirty="0" smtClean="0">
                <a:latin typeface="Ampir Deco" pitchFamily="2" charset="0"/>
              </a:rPr>
              <a:t>;</a:t>
            </a:r>
            <a:endParaRPr lang="ru-RU" sz="2000" dirty="0">
              <a:latin typeface="Ampir Deco" pitchFamily="2" charset="0"/>
            </a:endParaRPr>
          </a:p>
          <a:p>
            <a:pPr lvl="0"/>
            <a:r>
              <a:rPr lang="ru-RU" sz="2000" b="1" dirty="0">
                <a:solidFill>
                  <a:srgbClr val="3333FF"/>
                </a:solidFill>
                <a:latin typeface="Ampir Deco" pitchFamily="2" charset="0"/>
              </a:rPr>
              <a:t>ортопедическая </a:t>
            </a:r>
            <a:r>
              <a:rPr lang="ru-RU" sz="2000" dirty="0">
                <a:latin typeface="Ampir Deco" pitchFamily="2" charset="0"/>
              </a:rPr>
              <a:t>устранение вторичных деформаций окклюзионной поверхности путем сошлифовывания, перестройка </a:t>
            </a:r>
            <a:r>
              <a:rPr lang="ru-RU" sz="2000" dirty="0" err="1">
                <a:latin typeface="Ampir Deco" pitchFamily="2" charset="0"/>
              </a:rPr>
              <a:t>миотатического</a:t>
            </a:r>
            <a:r>
              <a:rPr lang="ru-RU" sz="2000" dirty="0">
                <a:latin typeface="Ampir Deco" pitchFamily="2" charset="0"/>
              </a:rPr>
              <a:t> рефлекса; </a:t>
            </a:r>
          </a:p>
          <a:p>
            <a:pPr lvl="0"/>
            <a:r>
              <a:rPr lang="ru-RU" sz="2000" b="1" dirty="0" err="1">
                <a:solidFill>
                  <a:srgbClr val="3333FF"/>
                </a:solidFill>
                <a:latin typeface="Ampir Deco" pitchFamily="2" charset="0"/>
              </a:rPr>
              <a:t>ортодонтическая</a:t>
            </a:r>
            <a:r>
              <a:rPr lang="ru-RU" sz="2000" b="1" dirty="0">
                <a:solidFill>
                  <a:srgbClr val="C00000"/>
                </a:solidFill>
                <a:latin typeface="Ampir Deco" pitchFamily="2" charset="0"/>
              </a:rPr>
              <a:t> </a:t>
            </a:r>
            <a:r>
              <a:rPr lang="ru-RU" sz="2000" dirty="0">
                <a:latin typeface="Ampir Deco" pitchFamily="2" charset="0"/>
              </a:rPr>
              <a:t>подготовка полости рта  - устранение вторичных деформаций с помощью специальных аппаратов</a:t>
            </a:r>
            <a:r>
              <a:rPr lang="ru-RU" sz="2000" dirty="0" smtClean="0">
                <a:latin typeface="Ampir Deco" pitchFamily="2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936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1" t="1949"/>
          <a:stretch>
            <a:fillRect/>
          </a:stretch>
        </p:blipFill>
        <p:spPr bwMode="auto">
          <a:xfrm>
            <a:off x="5547204" y="1361028"/>
            <a:ext cx="3563441" cy="427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051720" y="476673"/>
            <a:ext cx="480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/>
              <a:t>Терапевтическая</a:t>
            </a:r>
            <a:r>
              <a:rPr lang="en-US" sz="2400" b="1" dirty="0"/>
              <a:t> </a:t>
            </a:r>
            <a:r>
              <a:rPr lang="en-US" sz="2400" b="1" dirty="0" err="1"/>
              <a:t>подготовка</a:t>
            </a:r>
            <a:r>
              <a:rPr lang="en-US" sz="2400" b="1" dirty="0"/>
              <a:t> </a:t>
            </a:r>
            <a:r>
              <a:rPr lang="en-US" sz="2400" b="1" dirty="0" err="1"/>
              <a:t>полости</a:t>
            </a:r>
            <a:r>
              <a:rPr lang="en-US" sz="2400" b="1" dirty="0"/>
              <a:t> </a:t>
            </a:r>
            <a:r>
              <a:rPr lang="en-US" sz="2400" b="1" dirty="0" err="1"/>
              <a:t>рта</a:t>
            </a:r>
            <a:r>
              <a:rPr lang="en-US" sz="2400" b="1" dirty="0"/>
              <a:t> </a:t>
            </a:r>
            <a:r>
              <a:rPr lang="en-US" sz="2400" b="1" dirty="0" err="1"/>
              <a:t>к</a:t>
            </a:r>
            <a:r>
              <a:rPr lang="en-US" sz="2400" b="1" dirty="0"/>
              <a:t> </a:t>
            </a:r>
            <a:r>
              <a:rPr lang="en-US" sz="2400" b="1" dirty="0" err="1"/>
              <a:t>протезированию</a:t>
            </a:r>
            <a:r>
              <a:rPr lang="ru-RU" sz="2400" b="1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1720" y="2132856"/>
            <a:ext cx="28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 ней следует отнести </a:t>
            </a:r>
            <a:r>
              <a:rPr lang="ru-RU" sz="2400" dirty="0" err="1"/>
              <a:t>депульпирование</a:t>
            </a:r>
            <a:r>
              <a:rPr lang="ru-RU" sz="2400" dirty="0"/>
              <a:t> зубов, не пораженных кариесом, только по определенным </a:t>
            </a:r>
            <a:r>
              <a:rPr lang="ru-RU" sz="2400" dirty="0" smtClean="0"/>
              <a:t>показаниям под ортопедические конструкции.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2976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4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5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Для</a:t>
            </a:r>
            <a:r>
              <a:rPr lang="en-US" sz="2400" dirty="0"/>
              <a:t> </a:t>
            </a:r>
            <a:r>
              <a:rPr lang="en-US" sz="2400" dirty="0" err="1"/>
              <a:t>решения</a:t>
            </a:r>
            <a:r>
              <a:rPr lang="en-US" sz="2400" dirty="0"/>
              <a:t> </a:t>
            </a:r>
            <a:r>
              <a:rPr lang="en-US" sz="2400" dirty="0" err="1"/>
              <a:t>вопроса</a:t>
            </a:r>
            <a:r>
              <a:rPr lang="en-US" sz="2400" dirty="0"/>
              <a:t> </a:t>
            </a:r>
            <a:r>
              <a:rPr lang="en-US" sz="2400" dirty="0" err="1"/>
              <a:t>о</a:t>
            </a:r>
            <a:r>
              <a:rPr lang="en-US" sz="2400" dirty="0"/>
              <a:t> </a:t>
            </a:r>
            <a:r>
              <a:rPr lang="en-US" sz="2400" dirty="0" err="1"/>
              <a:t>целесообразности</a:t>
            </a:r>
            <a:r>
              <a:rPr lang="en-US" sz="2400" dirty="0"/>
              <a:t> </a:t>
            </a:r>
            <a:r>
              <a:rPr lang="en-US" sz="2400" dirty="0" err="1"/>
              <a:t>и</a:t>
            </a:r>
            <a:r>
              <a:rPr lang="en-US" sz="2400" dirty="0"/>
              <a:t> </a:t>
            </a:r>
            <a:r>
              <a:rPr lang="en-US" sz="2400" dirty="0" err="1"/>
              <a:t>возможности</a:t>
            </a:r>
            <a:r>
              <a:rPr lang="en-US" sz="2400" dirty="0"/>
              <a:t> </a:t>
            </a:r>
            <a:r>
              <a:rPr lang="en-US" sz="2400" dirty="0" err="1" smtClean="0"/>
              <a:t>депуль</a:t>
            </a:r>
            <a:r>
              <a:rPr lang="ru-RU" sz="2400" dirty="0" err="1" smtClean="0"/>
              <a:t>пурования</a:t>
            </a:r>
            <a:r>
              <a:rPr lang="en-US" sz="2400" dirty="0" smtClean="0"/>
              <a:t> </a:t>
            </a:r>
            <a:r>
              <a:rPr lang="en-US" sz="2400" dirty="0" err="1"/>
              <a:t>зуба</a:t>
            </a:r>
            <a:r>
              <a:rPr lang="en-US" sz="2400" dirty="0"/>
              <a:t> </a:t>
            </a:r>
            <a:r>
              <a:rPr lang="en-US" sz="2400" dirty="0" err="1"/>
              <a:t>необходимо</a:t>
            </a:r>
            <a:r>
              <a:rPr lang="en-US" sz="2400" dirty="0"/>
              <a:t> </a:t>
            </a:r>
            <a:r>
              <a:rPr lang="en-US" sz="2400" dirty="0" err="1"/>
              <a:t>провести</a:t>
            </a:r>
            <a:r>
              <a:rPr lang="en-US" sz="2400" dirty="0"/>
              <a:t> </a:t>
            </a:r>
            <a:r>
              <a:rPr lang="en-US" sz="2400" dirty="0" err="1"/>
              <a:t>следующие</a:t>
            </a:r>
            <a:r>
              <a:rPr lang="en-US" sz="2400" dirty="0"/>
              <a:t> </a:t>
            </a:r>
            <a:r>
              <a:rPr lang="en-US" sz="2400" dirty="0" err="1"/>
              <a:t>исследования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403648" y="1772816"/>
            <a:ext cx="7560840" cy="5160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dirty="0"/>
              <a:t>. </a:t>
            </a:r>
            <a:r>
              <a:rPr lang="en-US" sz="2000" b="1" dirty="0" err="1"/>
              <a:t>Тщательно</a:t>
            </a:r>
            <a:r>
              <a:rPr lang="en-US" sz="2000" b="1" dirty="0"/>
              <a:t> </a:t>
            </a:r>
            <a:r>
              <a:rPr lang="en-US" sz="2000" b="1" dirty="0" err="1"/>
              <a:t>собрать</a:t>
            </a:r>
            <a:r>
              <a:rPr lang="en-US" sz="2000" b="1" dirty="0"/>
              <a:t> </a:t>
            </a:r>
            <a:r>
              <a:rPr lang="en-US" sz="2000" b="1" dirty="0" err="1"/>
              <a:t>анамнез</a:t>
            </a:r>
            <a:r>
              <a:rPr lang="en-US" sz="2000" b="1" dirty="0"/>
              <a:t> </a:t>
            </a:r>
            <a:r>
              <a:rPr lang="en-US" sz="2000" b="1" dirty="0" err="1"/>
              <a:t>и</a:t>
            </a:r>
            <a:r>
              <a:rPr lang="en-US" sz="2000" b="1" dirty="0"/>
              <a:t> </a:t>
            </a:r>
            <a:r>
              <a:rPr lang="en-US" sz="2000" b="1" dirty="0" err="1"/>
              <a:t>обследовать</a:t>
            </a:r>
            <a:r>
              <a:rPr lang="en-US" sz="2000" b="1" dirty="0"/>
              <a:t> </a:t>
            </a:r>
            <a:r>
              <a:rPr lang="en-US" sz="2000" b="1" dirty="0" err="1"/>
              <a:t>больного</a:t>
            </a:r>
            <a:r>
              <a:rPr lang="en-US" sz="2000" b="1" dirty="0"/>
              <a:t> 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целью</a:t>
            </a:r>
            <a:r>
              <a:rPr lang="en-US" sz="2000" dirty="0"/>
              <a:t> </a:t>
            </a:r>
            <a:r>
              <a:rPr lang="en-US" sz="2000" dirty="0" err="1"/>
              <a:t>выявления</a:t>
            </a:r>
            <a:r>
              <a:rPr lang="en-US" sz="2000" dirty="0"/>
              <a:t> </a:t>
            </a:r>
            <a:r>
              <a:rPr lang="en-US" sz="2000" dirty="0" err="1"/>
              <a:t>соматических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стоматологических</a:t>
            </a:r>
            <a:r>
              <a:rPr lang="en-US" sz="2000" dirty="0"/>
              <a:t> </a:t>
            </a:r>
            <a:r>
              <a:rPr lang="en-US" sz="2000" dirty="0" err="1"/>
              <a:t>заболеваний</a:t>
            </a:r>
            <a:r>
              <a:rPr lang="en-US" sz="2000" dirty="0"/>
              <a:t>, при </a:t>
            </a:r>
            <a:r>
              <a:rPr lang="en-US" sz="2000" dirty="0" err="1"/>
              <a:t>которых</a:t>
            </a:r>
            <a:r>
              <a:rPr lang="en-US" sz="2000" dirty="0"/>
              <a:t> </a:t>
            </a:r>
            <a:r>
              <a:rPr lang="en-US" sz="2000" dirty="0" err="1"/>
              <a:t>противопоказано</a:t>
            </a:r>
            <a:r>
              <a:rPr lang="en-US" sz="2000" dirty="0"/>
              <a:t> </a:t>
            </a:r>
            <a:r>
              <a:rPr lang="en-US" sz="2000" dirty="0" err="1"/>
              <a:t>депульпирование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.</a:t>
            </a:r>
            <a:endParaRPr lang="ru-RU" sz="2000" dirty="0"/>
          </a:p>
          <a:p>
            <a:r>
              <a:rPr lang="en-US" sz="2000" dirty="0"/>
              <a:t>2. </a:t>
            </a:r>
            <a:r>
              <a:rPr lang="en-US" sz="2000" b="1" dirty="0" err="1"/>
              <a:t>Изучить</a:t>
            </a:r>
            <a:r>
              <a:rPr lang="en-US" sz="2000" b="1" dirty="0"/>
              <a:t> </a:t>
            </a:r>
            <a:r>
              <a:rPr lang="en-US" sz="2000" b="1" dirty="0" err="1"/>
              <a:t>диагностические</a:t>
            </a:r>
            <a:r>
              <a:rPr lang="en-US" sz="2000" b="1" dirty="0"/>
              <a:t> </a:t>
            </a:r>
            <a:r>
              <a:rPr lang="en-US" sz="2000" b="1" dirty="0" err="1"/>
              <a:t>модели</a:t>
            </a:r>
            <a:r>
              <a:rPr lang="en-US" sz="2000" b="1" dirty="0"/>
              <a:t> </a:t>
            </a:r>
            <a:r>
              <a:rPr lang="en-US" sz="2000" b="1" dirty="0" err="1"/>
              <a:t>зубных</a:t>
            </a:r>
            <a:r>
              <a:rPr lang="en-US" sz="2000" b="1" dirty="0"/>
              <a:t> </a:t>
            </a:r>
            <a:r>
              <a:rPr lang="en-US" sz="2000" b="1" dirty="0" err="1"/>
              <a:t>рядов</a:t>
            </a:r>
            <a:r>
              <a:rPr lang="en-US" sz="2000" b="1" dirty="0"/>
              <a:t> </a:t>
            </a:r>
            <a:r>
              <a:rPr lang="en-US" sz="2000" dirty="0" err="1"/>
              <a:t>больного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положении</a:t>
            </a:r>
            <a:r>
              <a:rPr lang="en-US" sz="2000" dirty="0"/>
              <a:t> </a:t>
            </a:r>
            <a:r>
              <a:rPr lang="en-US" sz="2000" dirty="0" err="1"/>
              <a:t>центральной</a:t>
            </a:r>
            <a:r>
              <a:rPr lang="en-US" sz="2000" dirty="0"/>
              <a:t> </a:t>
            </a:r>
            <a:r>
              <a:rPr lang="en-US" sz="2000" dirty="0" err="1"/>
              <a:t>окклюзии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конструктивного</a:t>
            </a:r>
            <a:r>
              <a:rPr lang="en-US" sz="2000" dirty="0"/>
              <a:t> </a:t>
            </a:r>
            <a:r>
              <a:rPr lang="en-US" sz="2000" dirty="0" err="1"/>
              <a:t>прикуса</a:t>
            </a:r>
            <a:r>
              <a:rPr lang="en-US" sz="2000" dirty="0"/>
              <a:t>.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моделях</a:t>
            </a:r>
            <a:r>
              <a:rPr lang="en-US" sz="2000" dirty="0"/>
              <a:t> </a:t>
            </a:r>
            <a:r>
              <a:rPr lang="en-US" sz="2000" dirty="0" err="1"/>
              <a:t>определяют</a:t>
            </a:r>
            <a:r>
              <a:rPr lang="en-US" sz="2000" dirty="0" smtClean="0"/>
              <a:t>:</a:t>
            </a:r>
            <a:endParaRPr lang="ru-RU" sz="2000" dirty="0" smtClean="0"/>
          </a:p>
          <a:p>
            <a:r>
              <a:rPr lang="en-US" sz="2000" dirty="0" smtClean="0"/>
              <a:t> </a:t>
            </a:r>
            <a:r>
              <a:rPr lang="en-US" sz="2000" dirty="0" err="1"/>
              <a:t>а</a:t>
            </a:r>
            <a:r>
              <a:rPr lang="en-US" sz="2000" dirty="0"/>
              <a:t>) </a:t>
            </a:r>
            <a:r>
              <a:rPr lang="en-US" sz="2000" dirty="0" err="1"/>
              <a:t>величину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тип</a:t>
            </a:r>
            <a:r>
              <a:rPr lang="en-US" sz="2000" dirty="0"/>
              <a:t> </a:t>
            </a:r>
            <a:r>
              <a:rPr lang="en-US" sz="2000" dirty="0" err="1"/>
              <a:t>зубо</a:t>
            </a:r>
            <a:r>
              <a:rPr lang="en-US" sz="2000" dirty="0"/>
              <a:t> - </a:t>
            </a:r>
            <a:r>
              <a:rPr lang="en-US" sz="2000" dirty="0" err="1"/>
              <a:t>альвеолярного</a:t>
            </a:r>
            <a:r>
              <a:rPr lang="en-US" sz="2000" dirty="0"/>
              <a:t> </a:t>
            </a:r>
            <a:r>
              <a:rPr lang="en-US" sz="2000" dirty="0" err="1"/>
              <a:t>удлинения</a:t>
            </a:r>
            <a:r>
              <a:rPr lang="en-US" sz="2000" dirty="0"/>
              <a:t>,</a:t>
            </a:r>
            <a:endParaRPr lang="ru-RU" sz="2000" dirty="0"/>
          </a:p>
          <a:p>
            <a:r>
              <a:rPr lang="en-US" sz="2000" dirty="0" err="1"/>
              <a:t>б</a:t>
            </a:r>
            <a:r>
              <a:rPr lang="en-US" sz="2000" dirty="0"/>
              <a:t>) </a:t>
            </a:r>
            <a:r>
              <a:rPr lang="en-US" sz="2000" dirty="0" err="1"/>
              <a:t>характер</a:t>
            </a:r>
            <a:r>
              <a:rPr lang="en-US" sz="2000" dirty="0"/>
              <a:t> </a:t>
            </a:r>
            <a:r>
              <a:rPr lang="en-US" sz="2000" dirty="0" err="1"/>
              <a:t>окклюзионной</a:t>
            </a:r>
            <a:r>
              <a:rPr lang="en-US" sz="2000" dirty="0"/>
              <a:t> </a:t>
            </a:r>
            <a:r>
              <a:rPr lang="en-US" sz="2000" dirty="0" err="1"/>
              <a:t>кривой</a:t>
            </a:r>
            <a:r>
              <a:rPr lang="en-US" sz="2000" dirty="0"/>
              <a:t>,</a:t>
            </a:r>
            <a:endParaRPr lang="ru-RU" sz="2000" dirty="0"/>
          </a:p>
          <a:p>
            <a:r>
              <a:rPr lang="en-US" sz="2000" dirty="0" err="1"/>
              <a:t>в</a:t>
            </a:r>
            <a:r>
              <a:rPr lang="en-US" sz="2000" dirty="0"/>
              <a:t>) </a:t>
            </a:r>
            <a:r>
              <a:rPr lang="en-US" sz="2000" dirty="0" err="1"/>
              <a:t>отношение</a:t>
            </a:r>
            <a:r>
              <a:rPr lang="en-US" sz="2000" dirty="0"/>
              <a:t> </a:t>
            </a:r>
            <a:r>
              <a:rPr lang="en-US" sz="2000" dirty="0" err="1"/>
              <a:t>отдельных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к</a:t>
            </a:r>
            <a:r>
              <a:rPr lang="en-US" sz="2000" dirty="0"/>
              <a:t> </a:t>
            </a:r>
            <a:r>
              <a:rPr lang="en-US" sz="2000" dirty="0" err="1"/>
              <a:t>слизистой</a:t>
            </a:r>
            <a:r>
              <a:rPr lang="en-US" sz="2000" dirty="0"/>
              <a:t> </a:t>
            </a:r>
            <a:r>
              <a:rPr lang="en-US" sz="2000" dirty="0" err="1"/>
              <a:t>оболочке</a:t>
            </a:r>
            <a:r>
              <a:rPr lang="en-US" sz="2000" dirty="0"/>
              <a:t> </a:t>
            </a:r>
            <a:r>
              <a:rPr lang="en-US" sz="2000" dirty="0" err="1"/>
              <a:t>беззубого</a:t>
            </a:r>
            <a:r>
              <a:rPr lang="en-US" sz="2000" dirty="0"/>
              <a:t> </a:t>
            </a:r>
            <a:r>
              <a:rPr lang="en-US" sz="2000" dirty="0" err="1"/>
              <a:t>альвеолярного</a:t>
            </a:r>
            <a:r>
              <a:rPr lang="en-US" sz="2000" dirty="0"/>
              <a:t> </a:t>
            </a:r>
            <a:r>
              <a:rPr lang="en-US" sz="2000" dirty="0" err="1"/>
              <a:t>отростка</a:t>
            </a:r>
            <a:r>
              <a:rPr lang="en-US" sz="2000" dirty="0"/>
              <a:t> </a:t>
            </a:r>
            <a:r>
              <a:rPr lang="en-US" sz="2000" dirty="0" err="1"/>
              <a:t>противоположной</a:t>
            </a:r>
            <a:r>
              <a:rPr lang="en-US" sz="2000" dirty="0"/>
              <a:t> </a:t>
            </a:r>
            <a:r>
              <a:rPr lang="en-US" sz="2000" dirty="0" err="1"/>
              <a:t>челюсти</a:t>
            </a:r>
            <a:r>
              <a:rPr lang="en-US" sz="2000" dirty="0"/>
              <a:t>,</a:t>
            </a:r>
            <a:endParaRPr lang="ru-RU" sz="2000" dirty="0"/>
          </a:p>
          <a:p>
            <a:r>
              <a:rPr lang="en-US" sz="2000" dirty="0" err="1"/>
              <a:t>г</a:t>
            </a:r>
            <a:r>
              <a:rPr lang="en-US" sz="2000" dirty="0"/>
              <a:t>) </a:t>
            </a:r>
            <a:r>
              <a:rPr lang="en-US" sz="2000" dirty="0" err="1"/>
              <a:t>характер</a:t>
            </a:r>
            <a:r>
              <a:rPr lang="en-US" sz="2000" dirty="0"/>
              <a:t> </a:t>
            </a:r>
            <a:r>
              <a:rPr lang="en-US" sz="2000" dirty="0" err="1"/>
              <a:t>мезиального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дистального</a:t>
            </a:r>
            <a:r>
              <a:rPr lang="en-US" sz="2000" dirty="0"/>
              <a:t> </a:t>
            </a:r>
            <a:r>
              <a:rPr lang="en-US" sz="2000" dirty="0" err="1"/>
              <a:t>перемещения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(</a:t>
            </a:r>
            <a:r>
              <a:rPr lang="en-US" sz="2000" dirty="0" err="1"/>
              <a:t>корпусное</a:t>
            </a:r>
            <a:r>
              <a:rPr lang="en-US" sz="2000" dirty="0"/>
              <a:t>, 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наклоном</a:t>
            </a:r>
            <a:r>
              <a:rPr lang="en-US" sz="2000" dirty="0"/>
              <a:t>),</a:t>
            </a:r>
            <a:endParaRPr lang="ru-RU" sz="2000" dirty="0"/>
          </a:p>
          <a:p>
            <a:r>
              <a:rPr lang="en-US" sz="2000" dirty="0" err="1"/>
              <a:t>д</a:t>
            </a:r>
            <a:r>
              <a:rPr lang="en-US" sz="2000" dirty="0"/>
              <a:t>) </a:t>
            </a:r>
            <a:r>
              <a:rPr lang="en-US" sz="2000" dirty="0" err="1"/>
              <a:t>пункты</a:t>
            </a:r>
            <a:r>
              <a:rPr lang="en-US" sz="2000" dirty="0"/>
              <a:t>, </a:t>
            </a:r>
            <a:r>
              <a:rPr lang="en-US" sz="2000" dirty="0" err="1"/>
              <a:t>где</a:t>
            </a:r>
            <a:r>
              <a:rPr lang="en-US" sz="2000" dirty="0"/>
              <a:t> </a:t>
            </a:r>
            <a:r>
              <a:rPr lang="en-US" sz="2000" dirty="0" err="1"/>
              <a:t>возникают</a:t>
            </a:r>
            <a:r>
              <a:rPr lang="en-US" sz="2000" dirty="0"/>
              <a:t> </a:t>
            </a:r>
            <a:r>
              <a:rPr lang="en-US" sz="2000" dirty="0" err="1"/>
              <a:t>блокады</a:t>
            </a:r>
            <a:r>
              <a:rPr lang="en-US" sz="2000" dirty="0"/>
              <a:t> </a:t>
            </a:r>
            <a:r>
              <a:rPr lang="en-US" sz="2000" dirty="0" err="1"/>
              <a:t>движений</a:t>
            </a:r>
            <a:r>
              <a:rPr lang="en-US" sz="2000" dirty="0"/>
              <a:t> </a:t>
            </a:r>
            <a:r>
              <a:rPr lang="en-US" sz="2000" dirty="0" err="1"/>
              <a:t>нижней</a:t>
            </a:r>
            <a:r>
              <a:rPr lang="en-US" sz="2000" dirty="0"/>
              <a:t> </a:t>
            </a:r>
            <a:r>
              <a:rPr lang="en-US" sz="2000" dirty="0" err="1"/>
              <a:t>челюсти</a:t>
            </a:r>
            <a:r>
              <a:rPr lang="en-US" sz="2000" dirty="0"/>
              <a:t>,</a:t>
            </a:r>
            <a:endParaRPr lang="ru-RU" sz="2000" dirty="0"/>
          </a:p>
          <a:p>
            <a:r>
              <a:rPr lang="en-US" sz="2000" dirty="0" err="1"/>
              <a:t>е</a:t>
            </a:r>
            <a:r>
              <a:rPr lang="en-US" sz="2000" dirty="0"/>
              <a:t>) </a:t>
            </a:r>
            <a:r>
              <a:rPr lang="en-US" sz="2000" dirty="0" err="1"/>
              <a:t>уровень</a:t>
            </a:r>
            <a:r>
              <a:rPr lang="en-US" sz="2000" dirty="0"/>
              <a:t> </a:t>
            </a:r>
            <a:r>
              <a:rPr lang="en-US" sz="2000" dirty="0" err="1"/>
              <a:t>укорочения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величину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перемещения</a:t>
            </a:r>
            <a:r>
              <a:rPr lang="en-US" sz="2000" dirty="0"/>
              <a:t> </a:t>
            </a:r>
            <a:r>
              <a:rPr lang="en-US" sz="2000" dirty="0" err="1"/>
              <a:t>для</a:t>
            </a:r>
            <a:r>
              <a:rPr lang="en-US" sz="2000" dirty="0"/>
              <a:t> </a:t>
            </a:r>
            <a:r>
              <a:rPr lang="en-US" sz="2000" dirty="0" err="1"/>
              <a:t>нормализации</a:t>
            </a:r>
            <a:r>
              <a:rPr lang="en-US" sz="2000" dirty="0"/>
              <a:t> </a:t>
            </a:r>
            <a:r>
              <a:rPr lang="en-US" sz="2000" dirty="0" err="1"/>
              <a:t>окклюзионных</a:t>
            </a:r>
            <a:r>
              <a:rPr lang="en-US" sz="2000" dirty="0"/>
              <a:t> </a:t>
            </a:r>
            <a:r>
              <a:rPr lang="en-US" sz="2000" dirty="0" err="1"/>
              <a:t>взаимоотношений</a:t>
            </a:r>
            <a:r>
              <a:rPr lang="en-US" sz="2000" dirty="0"/>
              <a:t>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10" name="Picture 4" descr="http://cdn0.cosmosmagazine.com/wp-content/uploads/20111122_tee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5" y="260648"/>
            <a:ext cx="1440160" cy="1508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588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475656" y="188641"/>
            <a:ext cx="518457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3. </a:t>
            </a:r>
            <a:r>
              <a:rPr lang="en-US" sz="2000" b="1" dirty="0" err="1"/>
              <a:t>Провести</a:t>
            </a:r>
            <a:r>
              <a:rPr lang="en-US" sz="2000" b="1" dirty="0"/>
              <a:t> </a:t>
            </a:r>
            <a:r>
              <a:rPr lang="en-US" sz="2000" b="1" dirty="0" err="1"/>
              <a:t>рентгенографическое</a:t>
            </a:r>
            <a:r>
              <a:rPr lang="en-US" sz="2000" b="1" dirty="0"/>
              <a:t> </a:t>
            </a:r>
            <a:r>
              <a:rPr lang="en-US" sz="2000" b="1" dirty="0" err="1"/>
              <a:t>исследование</a:t>
            </a:r>
            <a:r>
              <a:rPr lang="en-US" sz="2000" b="1" dirty="0"/>
              <a:t> </a:t>
            </a:r>
            <a:r>
              <a:rPr lang="en-US" sz="2000" b="1" dirty="0" err="1"/>
              <a:t>челюстей</a:t>
            </a:r>
            <a:r>
              <a:rPr lang="en-US" sz="2000" b="1" dirty="0"/>
              <a:t> </a:t>
            </a:r>
            <a:r>
              <a:rPr lang="en-US" sz="2000" b="1" dirty="0" err="1"/>
              <a:t>и</a:t>
            </a:r>
            <a:r>
              <a:rPr lang="en-US" sz="2000" b="1" dirty="0"/>
              <a:t> </a:t>
            </a:r>
            <a:r>
              <a:rPr lang="en-US" sz="2000" b="1" dirty="0" err="1"/>
              <a:t>зубов</a:t>
            </a:r>
            <a:r>
              <a:rPr lang="en-US" sz="2000" b="1" dirty="0"/>
              <a:t>.</a:t>
            </a:r>
            <a:endParaRPr lang="ru-RU" sz="2000" b="1" dirty="0"/>
          </a:p>
          <a:p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рентгенограммах</a:t>
            </a:r>
            <a:r>
              <a:rPr lang="en-US" sz="2000" dirty="0"/>
              <a:t> </a:t>
            </a:r>
            <a:r>
              <a:rPr lang="en-US" sz="2000" dirty="0" err="1"/>
              <a:t>определяются</a:t>
            </a:r>
            <a:r>
              <a:rPr lang="en-US" sz="2000" dirty="0"/>
              <a:t>:</a:t>
            </a:r>
            <a:endParaRPr lang="ru-RU" sz="2000" dirty="0"/>
          </a:p>
          <a:p>
            <a:r>
              <a:rPr lang="en-US" sz="2000" dirty="0" err="1"/>
              <a:t>а</a:t>
            </a:r>
            <a:r>
              <a:rPr lang="en-US" sz="2000" dirty="0"/>
              <a:t>) </a:t>
            </a:r>
            <a:r>
              <a:rPr lang="en-US" sz="2000" dirty="0" err="1"/>
              <a:t>изменения</a:t>
            </a:r>
            <a:r>
              <a:rPr lang="en-US" sz="2000" dirty="0"/>
              <a:t> </a:t>
            </a:r>
            <a:r>
              <a:rPr lang="en-US" sz="2000" dirty="0" err="1"/>
              <a:t>пародонта</a:t>
            </a:r>
            <a:r>
              <a:rPr lang="en-US" sz="2000" dirty="0"/>
              <a:t>, </a:t>
            </a:r>
            <a:r>
              <a:rPr lang="en-US" sz="2000" dirty="0" err="1"/>
              <a:t>костной</a:t>
            </a:r>
            <a:r>
              <a:rPr lang="en-US" sz="2000" dirty="0"/>
              <a:t> </a:t>
            </a:r>
            <a:r>
              <a:rPr lang="en-US" sz="2000" dirty="0" err="1"/>
              <a:t>ткани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 err="1"/>
              <a:t>б</a:t>
            </a:r>
            <a:r>
              <a:rPr lang="en-US" sz="2000" dirty="0"/>
              <a:t>) </a:t>
            </a:r>
            <a:r>
              <a:rPr lang="en-US" sz="2000" dirty="0" err="1"/>
              <a:t>топография</a:t>
            </a:r>
            <a:r>
              <a:rPr lang="en-US" sz="2000" dirty="0"/>
              <a:t> </a:t>
            </a:r>
            <a:r>
              <a:rPr lang="en-US" sz="2000" dirty="0" err="1"/>
              <a:t>полости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 (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целью</a:t>
            </a:r>
            <a:r>
              <a:rPr lang="en-US" sz="2000" dirty="0"/>
              <a:t> </a:t>
            </a:r>
            <a:r>
              <a:rPr lang="en-US" sz="2000" dirty="0" err="1"/>
              <a:t>определения</a:t>
            </a:r>
            <a:r>
              <a:rPr lang="en-US" sz="2000" dirty="0"/>
              <a:t> </a:t>
            </a:r>
            <a:r>
              <a:rPr lang="en-US" sz="2000" dirty="0" err="1"/>
              <a:t>величины</a:t>
            </a:r>
            <a:r>
              <a:rPr lang="en-US" sz="2000" dirty="0"/>
              <a:t> </a:t>
            </a:r>
            <a:r>
              <a:rPr lang="en-US" sz="2000" dirty="0" err="1"/>
              <a:t>возможного</a:t>
            </a:r>
            <a:r>
              <a:rPr lang="en-US" sz="2000" dirty="0"/>
              <a:t> </a:t>
            </a:r>
            <a:r>
              <a:rPr lang="en-US" sz="2000" dirty="0" err="1"/>
              <a:t>сошлифовывания</a:t>
            </a:r>
            <a:r>
              <a:rPr lang="en-US" sz="2000" dirty="0"/>
              <a:t> </a:t>
            </a:r>
            <a:r>
              <a:rPr lang="en-US" sz="2000" dirty="0" err="1"/>
              <a:t>тканей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).</a:t>
            </a:r>
            <a:endParaRPr lang="ru-RU" sz="2000" dirty="0"/>
          </a:p>
          <a:p>
            <a:r>
              <a:rPr lang="en-US" sz="2000" dirty="0"/>
              <a:t>4. </a:t>
            </a:r>
            <a:r>
              <a:rPr lang="en-US" sz="2000" dirty="0" err="1"/>
              <a:t>Электроодонтометрическое</a:t>
            </a:r>
            <a:r>
              <a:rPr lang="en-US" sz="2000" dirty="0"/>
              <a:t> </a:t>
            </a:r>
            <a:r>
              <a:rPr lang="en-US" sz="2000" dirty="0" err="1"/>
              <a:t>исследование</a:t>
            </a:r>
            <a:r>
              <a:rPr lang="en-US" sz="2000" dirty="0"/>
              <a:t>. </a:t>
            </a:r>
            <a:r>
              <a:rPr lang="en-US" sz="2000" dirty="0" err="1"/>
              <a:t>Указанное</a:t>
            </a:r>
            <a:r>
              <a:rPr lang="en-US" sz="2000" dirty="0"/>
              <a:t> </a:t>
            </a:r>
            <a:r>
              <a:rPr lang="en-US" sz="2000" dirty="0" err="1"/>
              <a:t>исследование</a:t>
            </a:r>
            <a:r>
              <a:rPr lang="en-US" sz="2000" dirty="0"/>
              <a:t> </a:t>
            </a:r>
            <a:r>
              <a:rPr lang="en-US" sz="2000" dirty="0" err="1"/>
              <a:t>следует</a:t>
            </a:r>
            <a:r>
              <a:rPr lang="en-US" sz="2000" dirty="0"/>
              <a:t> </a:t>
            </a:r>
            <a:r>
              <a:rPr lang="en-US" sz="2000" dirty="0" err="1"/>
              <a:t>оценивать</a:t>
            </a:r>
            <a:r>
              <a:rPr lang="en-US" sz="2000" dirty="0"/>
              <a:t> </a:t>
            </a:r>
            <a:r>
              <a:rPr lang="en-US" sz="2000" dirty="0" err="1"/>
              <a:t>не</a:t>
            </a:r>
            <a:r>
              <a:rPr lang="en-US" sz="2000" dirty="0"/>
              <a:t> </a:t>
            </a:r>
            <a:r>
              <a:rPr lang="en-US" sz="2000" dirty="0" err="1"/>
              <a:t>изолированно</a:t>
            </a:r>
            <a:r>
              <a:rPr lang="en-US" sz="2000" dirty="0"/>
              <a:t>, </a:t>
            </a:r>
            <a:r>
              <a:rPr lang="en-US" sz="2000" dirty="0" err="1"/>
              <a:t>а</a:t>
            </a:r>
            <a:r>
              <a:rPr lang="en-US" sz="2000" dirty="0"/>
              <a:t> </a:t>
            </a:r>
            <a:r>
              <a:rPr lang="en-US" sz="2000" dirty="0" err="1"/>
              <a:t>в</a:t>
            </a:r>
            <a:r>
              <a:rPr lang="en-US" sz="2000" dirty="0"/>
              <a:t> </a:t>
            </a:r>
            <a:r>
              <a:rPr lang="en-US" sz="2000" dirty="0" err="1"/>
              <a:t>совокупности</a:t>
            </a:r>
            <a:r>
              <a:rPr lang="en-US" sz="2000" dirty="0"/>
              <a:t> </a:t>
            </a:r>
            <a:r>
              <a:rPr lang="en-US" sz="2000" dirty="0" err="1"/>
              <a:t>с</a:t>
            </a:r>
            <a:r>
              <a:rPr lang="en-US" sz="2000" dirty="0"/>
              <a:t> </a:t>
            </a:r>
            <a:r>
              <a:rPr lang="en-US" sz="2000" dirty="0" err="1"/>
              <a:t>результатами</a:t>
            </a:r>
            <a:r>
              <a:rPr lang="en-US" sz="2000" dirty="0"/>
              <a:t> </a:t>
            </a:r>
            <a:r>
              <a:rPr lang="en-US" sz="2000" dirty="0" err="1"/>
              <a:t>других</a:t>
            </a:r>
            <a:r>
              <a:rPr lang="en-US" sz="2000" dirty="0"/>
              <a:t> </a:t>
            </a:r>
            <a:r>
              <a:rPr lang="en-US" sz="2000" dirty="0" err="1"/>
              <a:t>методов</a:t>
            </a:r>
            <a:r>
              <a:rPr lang="en-US" sz="2000" dirty="0"/>
              <a:t> </a:t>
            </a:r>
            <a:r>
              <a:rPr lang="en-US" sz="2000" dirty="0" err="1"/>
              <a:t>исследования</a:t>
            </a:r>
            <a:r>
              <a:rPr lang="en-US" sz="2000" dirty="0"/>
              <a:t>. </a:t>
            </a:r>
            <a:r>
              <a:rPr lang="en-US" sz="2000" dirty="0" err="1"/>
              <a:t>Электродиагностика</a:t>
            </a:r>
            <a:r>
              <a:rPr lang="en-US" sz="2000" dirty="0"/>
              <a:t> </a:t>
            </a:r>
            <a:r>
              <a:rPr lang="en-US" sz="2000" dirty="0" err="1"/>
              <a:t>позволяет</a:t>
            </a:r>
            <a:r>
              <a:rPr lang="en-US" sz="2000" dirty="0"/>
              <a:t>:</a:t>
            </a:r>
            <a:endParaRPr lang="ru-RU" sz="2000" dirty="0"/>
          </a:p>
          <a:p>
            <a:r>
              <a:rPr lang="en-US" sz="2000" dirty="0" err="1"/>
              <a:t>а</a:t>
            </a:r>
            <a:r>
              <a:rPr lang="en-US" sz="2000" dirty="0"/>
              <a:t>) </a:t>
            </a:r>
            <a:r>
              <a:rPr lang="en-US" sz="2000" dirty="0" err="1"/>
              <a:t>отдифференцировать</a:t>
            </a:r>
            <a:r>
              <a:rPr lang="en-US" sz="2000" dirty="0"/>
              <a:t> </a:t>
            </a:r>
            <a:r>
              <a:rPr lang="en-US" sz="2000" dirty="0" err="1"/>
              <a:t>повышенную</a:t>
            </a:r>
            <a:r>
              <a:rPr lang="en-US" sz="2000" dirty="0"/>
              <a:t> </a:t>
            </a:r>
            <a:r>
              <a:rPr lang="en-US" sz="2000" dirty="0" err="1"/>
              <a:t>чувствительность</a:t>
            </a:r>
            <a:r>
              <a:rPr lang="en-US" sz="2000" dirty="0"/>
              <a:t> </a:t>
            </a:r>
            <a:r>
              <a:rPr lang="en-US" sz="2000" dirty="0" err="1"/>
              <a:t>препарированных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</a:t>
            </a:r>
            <a:r>
              <a:rPr lang="en-US" sz="2000" dirty="0" err="1"/>
              <a:t>ограниченного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диффузного</a:t>
            </a:r>
            <a:r>
              <a:rPr lang="en-US" sz="2000" dirty="0"/>
              <a:t> </a:t>
            </a:r>
            <a:r>
              <a:rPr lang="en-US" sz="2000" dirty="0" err="1"/>
              <a:t>пульпита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 err="1"/>
              <a:t>б</a:t>
            </a:r>
            <a:r>
              <a:rPr lang="en-US" sz="2000" dirty="0"/>
              <a:t>) </a:t>
            </a:r>
            <a:r>
              <a:rPr lang="en-US" sz="2000" dirty="0" err="1"/>
              <a:t>сделать</a:t>
            </a:r>
            <a:r>
              <a:rPr lang="en-US" sz="2000" dirty="0"/>
              <a:t> </a:t>
            </a:r>
            <a:r>
              <a:rPr lang="en-US" sz="2000" dirty="0" err="1"/>
              <a:t>заключение</a:t>
            </a:r>
            <a:r>
              <a:rPr lang="en-US" sz="2000" dirty="0"/>
              <a:t> </a:t>
            </a:r>
            <a:r>
              <a:rPr lang="en-US" sz="2000" dirty="0" err="1"/>
              <a:t>о</a:t>
            </a:r>
            <a:r>
              <a:rPr lang="en-US" sz="2000" dirty="0"/>
              <a:t> </a:t>
            </a:r>
            <a:r>
              <a:rPr lang="en-US" sz="2000" dirty="0" err="1"/>
              <a:t>состоянии</a:t>
            </a:r>
            <a:r>
              <a:rPr lang="en-US" sz="2000" dirty="0"/>
              <a:t> </a:t>
            </a:r>
            <a:r>
              <a:rPr lang="en-US" sz="2000" dirty="0" err="1"/>
              <a:t>нервных</a:t>
            </a:r>
            <a:r>
              <a:rPr lang="en-US" sz="2000" dirty="0"/>
              <a:t> </a:t>
            </a:r>
            <a:r>
              <a:rPr lang="en-US" sz="2000" dirty="0" err="1"/>
              <a:t>элементов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 при </a:t>
            </a:r>
            <a:r>
              <a:rPr lang="en-US" sz="2000" dirty="0" err="1"/>
              <a:t>пародонтите</a:t>
            </a:r>
            <a:r>
              <a:rPr lang="en-US" sz="2000" dirty="0"/>
              <a:t>, </a:t>
            </a:r>
            <a:r>
              <a:rPr lang="en-US" sz="2000" dirty="0" err="1"/>
              <a:t>пародонтозе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 err="1"/>
              <a:t>в</a:t>
            </a:r>
            <a:r>
              <a:rPr lang="en-US" sz="2000" dirty="0"/>
              <a:t>) </a:t>
            </a:r>
            <a:r>
              <a:rPr lang="en-US" sz="2000" dirty="0" err="1"/>
              <a:t>следует</a:t>
            </a:r>
            <a:r>
              <a:rPr lang="en-US" sz="2000" dirty="0"/>
              <a:t> </a:t>
            </a:r>
            <a:r>
              <a:rPr lang="en-US" sz="2000" dirty="0" err="1"/>
              <a:t>депульпировать</a:t>
            </a:r>
            <a:r>
              <a:rPr lang="en-US" sz="2000" dirty="0"/>
              <a:t> </a:t>
            </a:r>
            <a:r>
              <a:rPr lang="en-US" sz="2000" dirty="0" err="1"/>
              <a:t>интактные</a:t>
            </a:r>
            <a:r>
              <a:rPr lang="en-US" sz="2000" dirty="0"/>
              <a:t> </a:t>
            </a:r>
            <a:r>
              <a:rPr lang="en-US" sz="2000" dirty="0" err="1"/>
              <a:t>зубы</a:t>
            </a:r>
            <a:r>
              <a:rPr lang="en-US" sz="2000" dirty="0"/>
              <a:t> при ЭОМ -100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более</a:t>
            </a:r>
            <a:r>
              <a:rPr lang="en-US" sz="2000" dirty="0"/>
              <a:t> </a:t>
            </a:r>
            <a:r>
              <a:rPr lang="en-US" sz="2000" dirty="0" err="1"/>
              <a:t>мкА</a:t>
            </a:r>
            <a:r>
              <a:rPr lang="en-US" sz="2000" dirty="0"/>
              <a:t> (</a:t>
            </a:r>
            <a:r>
              <a:rPr lang="en-US" sz="2000" dirty="0" err="1"/>
              <a:t>кроме</a:t>
            </a:r>
            <a:r>
              <a:rPr lang="en-US" sz="2000" dirty="0"/>
              <a:t> </a:t>
            </a:r>
            <a:r>
              <a:rPr lang="en-US" sz="2000" dirty="0" err="1"/>
              <a:t>дисплазии</a:t>
            </a:r>
            <a:r>
              <a:rPr lang="en-US" sz="2000" dirty="0"/>
              <a:t> </a:t>
            </a:r>
            <a:r>
              <a:rPr lang="en-US" sz="2000" dirty="0" err="1"/>
              <a:t>Капдепона</a:t>
            </a:r>
            <a:r>
              <a:rPr lang="en-US" sz="2000" dirty="0"/>
              <a:t>). </a:t>
            </a:r>
            <a:endParaRPr lang="ru-RU" sz="2000" dirty="0"/>
          </a:p>
        </p:txBody>
      </p:sp>
      <p:pic>
        <p:nvPicPr>
          <p:cNvPr id="6" name="Picture 2" descr="http://2krota.ru/uploads/posts/2008-05/1210339695_g-2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69576" y="25975"/>
            <a:ext cx="2682944" cy="2682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304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7504" y="116632"/>
            <a:ext cx="1368152" cy="6624736"/>
            <a:chOff x="107504" y="116632"/>
            <a:chExt cx="1368152" cy="6624736"/>
          </a:xfrm>
        </p:grpSpPr>
        <p:pic>
          <p:nvPicPr>
            <p:cNvPr id="3" name="Рисунок 3"/>
            <p:cNvPicPr/>
            <p:nvPr/>
          </p:nvPicPr>
          <p:blipFill rotWithShape="1">
            <a:blip r:embed="rId2" cstate="print"/>
            <a:srcRect l="41900" t="62005" r="53766" b="7839"/>
            <a:stretch/>
          </p:blipFill>
          <p:spPr bwMode="auto">
            <a:xfrm>
              <a:off x="107504" y="116632"/>
              <a:ext cx="1368152" cy="6624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  <p:pic>
          <p:nvPicPr>
            <p:cNvPr id="4" name="Picture 2" descr="C:\Users\1\Desktop\логотип.pn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/>
            </a:blip>
            <a:srcRect/>
            <a:stretch>
              <a:fillRect/>
            </a:stretch>
          </p:blipFill>
          <p:spPr bwMode="auto">
            <a:xfrm>
              <a:off x="107504" y="116632"/>
              <a:ext cx="1368152" cy="1423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2286000" y="197346"/>
            <a:ext cx="624644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/>
              <a:t>Депульп</a:t>
            </a:r>
            <a:r>
              <a:rPr lang="ru-RU" sz="2400" b="1" dirty="0" err="1" smtClean="0"/>
              <a:t>ирование</a:t>
            </a:r>
            <a:r>
              <a:rPr lang="ru-RU" sz="2400" b="1" dirty="0" smtClean="0"/>
              <a:t> зуба</a:t>
            </a:r>
            <a:r>
              <a:rPr lang="en-US" sz="2400" b="1" dirty="0" smtClean="0"/>
              <a:t> </a:t>
            </a:r>
            <a:r>
              <a:rPr lang="en-US" sz="2400" b="1" dirty="0" err="1"/>
              <a:t>является</a:t>
            </a:r>
            <a:r>
              <a:rPr lang="en-US" sz="2400" b="1" dirty="0"/>
              <a:t> </a:t>
            </a:r>
            <a:r>
              <a:rPr lang="en-US" sz="2400" b="1" dirty="0" err="1"/>
              <a:t>крайней</a:t>
            </a:r>
            <a:r>
              <a:rPr lang="en-US" sz="2400" b="1" dirty="0"/>
              <a:t> </a:t>
            </a:r>
            <a:r>
              <a:rPr lang="en-US" sz="2400" b="1" dirty="0" err="1"/>
              <a:t>мерой</a:t>
            </a:r>
            <a:r>
              <a:rPr lang="en-US" sz="2400" b="1" dirty="0"/>
              <a:t>, </a:t>
            </a:r>
            <a:r>
              <a:rPr lang="en-US" sz="2400" b="1" dirty="0" err="1"/>
              <a:t>которую</a:t>
            </a:r>
            <a:r>
              <a:rPr lang="en-US" sz="2400" b="1" dirty="0"/>
              <a:t> </a:t>
            </a:r>
            <a:r>
              <a:rPr lang="en-US" sz="2400" b="1" dirty="0" err="1"/>
              <a:t>следует</a:t>
            </a:r>
            <a:r>
              <a:rPr lang="en-US" sz="2400" b="1" dirty="0"/>
              <a:t> </a:t>
            </a:r>
            <a:r>
              <a:rPr lang="en-US" sz="2400" b="1" dirty="0" err="1"/>
              <a:t>проводить</a:t>
            </a:r>
            <a:r>
              <a:rPr lang="en-US" sz="2400" b="1" dirty="0"/>
              <a:t> при </a:t>
            </a:r>
            <a:r>
              <a:rPr lang="en-US" sz="2400" b="1" dirty="0" err="1"/>
              <a:t>следующих</a:t>
            </a:r>
            <a:r>
              <a:rPr lang="en-US" sz="2400" b="1" dirty="0"/>
              <a:t> </a:t>
            </a:r>
            <a:r>
              <a:rPr lang="en-US" sz="2400" b="1" dirty="0" err="1"/>
              <a:t>показаниях</a:t>
            </a:r>
            <a:r>
              <a:rPr lang="en-US" sz="2400" b="1" dirty="0"/>
              <a:t>:</a:t>
            </a:r>
            <a:endParaRPr lang="ru-RU" sz="2400" b="1" dirty="0"/>
          </a:p>
          <a:p>
            <a:r>
              <a:rPr lang="en-US" sz="2000" dirty="0"/>
              <a:t>1) при </a:t>
            </a:r>
            <a:r>
              <a:rPr lang="en-US" sz="2000" dirty="0" err="1"/>
              <a:t>необходимости</a:t>
            </a:r>
            <a:r>
              <a:rPr lang="en-US" sz="2000" dirty="0"/>
              <a:t> </a:t>
            </a:r>
            <a:r>
              <a:rPr lang="en-US" sz="2000" dirty="0" err="1"/>
              <a:t>сошлифовывания</a:t>
            </a:r>
            <a:r>
              <a:rPr lang="en-US" sz="2000" dirty="0"/>
              <a:t> </a:t>
            </a:r>
            <a:r>
              <a:rPr lang="en-US" sz="2000" dirty="0" err="1"/>
              <a:t>значительного</a:t>
            </a:r>
            <a:r>
              <a:rPr lang="en-US" sz="2000" dirty="0"/>
              <a:t> </a:t>
            </a:r>
            <a:r>
              <a:rPr lang="en-US" sz="2000" dirty="0" err="1"/>
              <a:t>слоя</a:t>
            </a:r>
            <a:r>
              <a:rPr lang="en-US" sz="2000" dirty="0"/>
              <a:t> </a:t>
            </a:r>
            <a:r>
              <a:rPr lang="en-US" sz="2000" dirty="0" err="1"/>
              <a:t>твердых</a:t>
            </a:r>
            <a:r>
              <a:rPr lang="en-US" sz="2000" dirty="0"/>
              <a:t> </a:t>
            </a:r>
            <a:r>
              <a:rPr lang="en-US" sz="2000" dirty="0" err="1"/>
              <a:t>тканей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, </a:t>
            </a:r>
            <a:r>
              <a:rPr lang="en-US" sz="2000" dirty="0" err="1"/>
              <a:t>если</a:t>
            </a:r>
            <a:r>
              <a:rPr lang="en-US" sz="2000" dirty="0"/>
              <a:t> </a:t>
            </a:r>
            <a:r>
              <a:rPr lang="en-US" sz="2000" dirty="0" err="1"/>
              <a:t>рентгенографически</a:t>
            </a:r>
            <a:r>
              <a:rPr lang="en-US" sz="2000" dirty="0"/>
              <a:t> </a:t>
            </a:r>
            <a:r>
              <a:rPr lang="en-US" sz="2000" dirty="0" err="1"/>
              <a:t>определяется</a:t>
            </a:r>
            <a:r>
              <a:rPr lang="en-US" sz="2000" dirty="0"/>
              <a:t> </a:t>
            </a:r>
            <a:r>
              <a:rPr lang="en-US" sz="2000" dirty="0" err="1"/>
              <a:t>широкая</a:t>
            </a:r>
            <a:r>
              <a:rPr lang="en-US" sz="2000" dirty="0"/>
              <a:t> </a:t>
            </a:r>
            <a:r>
              <a:rPr lang="en-US" sz="2000" dirty="0" err="1"/>
              <a:t>полость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2) при </a:t>
            </a:r>
            <a:r>
              <a:rPr lang="en-US" sz="2000" dirty="0" err="1"/>
              <a:t>необходимости</a:t>
            </a:r>
            <a:r>
              <a:rPr lang="en-US" sz="2000" dirty="0"/>
              <a:t> </a:t>
            </a:r>
            <a:r>
              <a:rPr lang="en-US" sz="2000" dirty="0" err="1"/>
              <a:t>значительного</a:t>
            </a:r>
            <a:r>
              <a:rPr lang="en-US" sz="2000" dirty="0"/>
              <a:t> </a:t>
            </a:r>
            <a:r>
              <a:rPr lang="en-US" sz="2000" dirty="0" err="1"/>
              <a:t>укорочения</a:t>
            </a:r>
            <a:r>
              <a:rPr lang="en-US" sz="2000" dirty="0"/>
              <a:t> </a:t>
            </a:r>
            <a:r>
              <a:rPr lang="en-US" sz="2000" dirty="0" err="1"/>
              <a:t>коронки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, </a:t>
            </a:r>
            <a:r>
              <a:rPr lang="en-US" sz="2000" dirty="0" err="1"/>
              <a:t>нарушающей</a:t>
            </a:r>
            <a:r>
              <a:rPr lang="en-US" sz="2000" dirty="0"/>
              <a:t> </a:t>
            </a:r>
            <a:r>
              <a:rPr lang="en-US" sz="2000" dirty="0" err="1"/>
              <a:t>окклюзионную</a:t>
            </a:r>
            <a:r>
              <a:rPr lang="en-US" sz="2000" dirty="0"/>
              <a:t> </a:t>
            </a:r>
            <a:r>
              <a:rPr lang="en-US" sz="2000" dirty="0" err="1"/>
              <a:t>поверхность</a:t>
            </a:r>
            <a:r>
              <a:rPr lang="en-US" sz="2000" dirty="0"/>
              <a:t>, </a:t>
            </a:r>
            <a:r>
              <a:rPr lang="en-US" sz="2000" dirty="0" err="1"/>
              <a:t>когда</a:t>
            </a:r>
            <a:r>
              <a:rPr lang="en-US" sz="2000" dirty="0"/>
              <a:t> </a:t>
            </a:r>
            <a:r>
              <a:rPr lang="en-US" sz="2000" dirty="0" err="1"/>
              <a:t>нет</a:t>
            </a:r>
            <a:r>
              <a:rPr lang="en-US" sz="2000" dirty="0"/>
              <a:t> </a:t>
            </a:r>
            <a:r>
              <a:rPr lang="en-US" sz="2000" dirty="0" err="1"/>
              <a:t>показаний</a:t>
            </a:r>
            <a:r>
              <a:rPr lang="en-US" sz="2000" dirty="0"/>
              <a:t> </a:t>
            </a:r>
            <a:r>
              <a:rPr lang="en-US" sz="2000" dirty="0" err="1"/>
              <a:t>к</a:t>
            </a:r>
            <a:r>
              <a:rPr lang="en-US" sz="2000" dirty="0"/>
              <a:t> </a:t>
            </a:r>
            <a:r>
              <a:rPr lang="en-US" sz="2000" dirty="0" err="1"/>
              <a:t>аппаратурно-хирургическому</a:t>
            </a:r>
            <a:r>
              <a:rPr lang="en-US" sz="2000" dirty="0"/>
              <a:t> </a:t>
            </a:r>
            <a:r>
              <a:rPr lang="en-US" sz="2000" dirty="0" err="1"/>
              <a:t>методу</a:t>
            </a:r>
            <a:r>
              <a:rPr lang="en-US" sz="2000" dirty="0"/>
              <a:t> </a:t>
            </a:r>
            <a:r>
              <a:rPr lang="en-US" sz="2000" dirty="0" err="1"/>
              <a:t>лечения</a:t>
            </a:r>
            <a:r>
              <a:rPr lang="en-US" sz="2000" dirty="0"/>
              <a:t>, </a:t>
            </a:r>
            <a:r>
              <a:rPr lang="en-US" sz="2000" dirty="0" err="1"/>
              <a:t>а</a:t>
            </a:r>
            <a:r>
              <a:rPr lang="en-US" sz="2000" dirty="0"/>
              <a:t> </a:t>
            </a:r>
            <a:r>
              <a:rPr lang="en-US" sz="2000" dirty="0" err="1"/>
              <a:t>изучение</a:t>
            </a:r>
            <a:r>
              <a:rPr lang="en-US" sz="2000" dirty="0"/>
              <a:t> </a:t>
            </a:r>
            <a:r>
              <a:rPr lang="en-US" sz="2000" dirty="0" err="1"/>
              <a:t>рентгенограммы</a:t>
            </a:r>
            <a:r>
              <a:rPr lang="en-US" sz="2000" dirty="0"/>
              <a:t> </a:t>
            </a:r>
            <a:r>
              <a:rPr lang="en-US" sz="2000" dirty="0" err="1"/>
              <a:t>зуба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диагностических</a:t>
            </a:r>
            <a:r>
              <a:rPr lang="en-US" sz="2000" dirty="0"/>
              <a:t> </a:t>
            </a:r>
            <a:r>
              <a:rPr lang="en-US" sz="2000" dirty="0" err="1"/>
              <a:t>моделей</a:t>
            </a:r>
            <a:r>
              <a:rPr lang="en-US" sz="2000" dirty="0"/>
              <a:t> </a:t>
            </a:r>
            <a:r>
              <a:rPr lang="en-US" sz="2000" dirty="0" err="1"/>
              <a:t>указывает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необходимость</a:t>
            </a:r>
            <a:r>
              <a:rPr lang="en-US" sz="2000" dirty="0"/>
              <a:t> </a:t>
            </a:r>
            <a:r>
              <a:rPr lang="en-US" sz="2000" dirty="0" err="1"/>
              <a:t>его</a:t>
            </a:r>
            <a:r>
              <a:rPr lang="en-US" sz="2000" dirty="0"/>
              <a:t> </a:t>
            </a:r>
            <a:r>
              <a:rPr lang="en-US" sz="2000" dirty="0" err="1"/>
              <a:t>депульпации</a:t>
            </a:r>
            <a:r>
              <a:rPr lang="en-US" sz="2000" dirty="0"/>
              <a:t>;</a:t>
            </a:r>
            <a:endParaRPr lang="ru-RU" sz="2000" dirty="0"/>
          </a:p>
          <a:p>
            <a:r>
              <a:rPr lang="en-US" sz="2000" dirty="0"/>
              <a:t>3) </a:t>
            </a:r>
            <a:r>
              <a:rPr lang="en-US" sz="2000" dirty="0" err="1"/>
              <a:t>перед</a:t>
            </a:r>
            <a:r>
              <a:rPr lang="en-US" sz="2000" dirty="0"/>
              <a:t> </a:t>
            </a:r>
            <a:r>
              <a:rPr lang="en-US" sz="2000" dirty="0" err="1"/>
              <a:t>шинированием</a:t>
            </a:r>
            <a:r>
              <a:rPr lang="en-US" sz="2000" dirty="0"/>
              <a:t> </a:t>
            </a:r>
            <a:r>
              <a:rPr lang="en-US" sz="2000" dirty="0" err="1"/>
              <a:t>фронтальных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, при </a:t>
            </a:r>
            <a:r>
              <a:rPr lang="en-US" sz="2000" dirty="0" err="1"/>
              <a:t>пародонтите</a:t>
            </a:r>
            <a:r>
              <a:rPr lang="en-US" sz="2000" dirty="0"/>
              <a:t>, </a:t>
            </a:r>
            <a:r>
              <a:rPr lang="en-US" sz="2000" dirty="0" err="1"/>
              <a:t>пародонтозе</a:t>
            </a:r>
            <a:r>
              <a:rPr lang="en-US" sz="2000" dirty="0"/>
              <a:t>, </a:t>
            </a:r>
            <a:r>
              <a:rPr lang="en-US" sz="2000" dirty="0" err="1"/>
              <a:t>когда</a:t>
            </a:r>
            <a:r>
              <a:rPr lang="en-US" sz="2000" dirty="0"/>
              <a:t> </a:t>
            </a:r>
            <a:r>
              <a:rPr lang="en-US" sz="2000" dirty="0" err="1"/>
              <a:t>после</a:t>
            </a:r>
            <a:r>
              <a:rPr lang="en-US" sz="2000" dirty="0"/>
              <a:t> </a:t>
            </a:r>
            <a:r>
              <a:rPr lang="en-US" sz="2000" dirty="0" err="1"/>
              <a:t>изучения</a:t>
            </a:r>
            <a:r>
              <a:rPr lang="en-US" sz="2000" dirty="0"/>
              <a:t> </a:t>
            </a:r>
            <a:r>
              <a:rPr lang="en-US" sz="2000" dirty="0" err="1"/>
              <a:t>диагностических</a:t>
            </a:r>
            <a:r>
              <a:rPr lang="en-US" sz="2000" dirty="0"/>
              <a:t> </a:t>
            </a:r>
            <a:r>
              <a:rPr lang="en-US" sz="2000" dirty="0" err="1"/>
              <a:t>моделей</a:t>
            </a:r>
            <a:r>
              <a:rPr lang="en-US" sz="2000" dirty="0"/>
              <a:t> </a:t>
            </a:r>
            <a:r>
              <a:rPr lang="en-US" sz="2000" dirty="0" err="1"/>
              <a:t>и</a:t>
            </a:r>
            <a:r>
              <a:rPr lang="en-US" sz="2000" dirty="0"/>
              <a:t> </a:t>
            </a:r>
            <a:r>
              <a:rPr lang="en-US" sz="2000" dirty="0" err="1"/>
              <a:t>рентгенограмм</a:t>
            </a:r>
            <a:r>
              <a:rPr lang="en-US" sz="2000" dirty="0"/>
              <a:t> </a:t>
            </a:r>
            <a:r>
              <a:rPr lang="en-US" sz="2000" dirty="0" err="1"/>
              <a:t>показано</a:t>
            </a:r>
            <a:r>
              <a:rPr lang="en-US" sz="2000" dirty="0"/>
              <a:t> </a:t>
            </a:r>
            <a:r>
              <a:rPr lang="en-US" sz="2000" dirty="0" err="1"/>
              <a:t>значительное</a:t>
            </a:r>
            <a:r>
              <a:rPr lang="en-US" sz="2000" dirty="0"/>
              <a:t> </a:t>
            </a:r>
            <a:r>
              <a:rPr lang="en-US" sz="2000" dirty="0" err="1"/>
              <a:t>уменьшение</a:t>
            </a:r>
            <a:r>
              <a:rPr lang="en-US" sz="2000" dirty="0"/>
              <a:t> </a:t>
            </a:r>
            <a:r>
              <a:rPr lang="en-US" sz="2000" dirty="0" err="1"/>
              <a:t>клинических</a:t>
            </a:r>
            <a:r>
              <a:rPr lang="en-US" sz="2000" dirty="0"/>
              <a:t> </a:t>
            </a:r>
            <a:r>
              <a:rPr lang="en-US" sz="2000" dirty="0" err="1"/>
              <a:t>коронок</a:t>
            </a:r>
            <a:r>
              <a:rPr lang="en-US" sz="2000" dirty="0"/>
              <a:t> </a:t>
            </a:r>
            <a:r>
              <a:rPr lang="en-US" sz="2000" dirty="0" err="1"/>
              <a:t>зубов</a:t>
            </a:r>
            <a:r>
              <a:rPr lang="en-US" sz="2000" dirty="0"/>
              <a:t>, </a:t>
            </a:r>
            <a:r>
              <a:rPr lang="en-US" sz="2000" dirty="0" err="1"/>
              <a:t>что</a:t>
            </a:r>
            <a:r>
              <a:rPr lang="en-US" sz="2000" dirty="0"/>
              <a:t> </a:t>
            </a:r>
            <a:r>
              <a:rPr lang="en-US" sz="2000" dirty="0" err="1"/>
              <a:t>невозможно</a:t>
            </a:r>
            <a:r>
              <a:rPr lang="en-US" sz="2000" dirty="0"/>
              <a:t> </a:t>
            </a:r>
            <a:r>
              <a:rPr lang="en-US" sz="2000" dirty="0" err="1"/>
              <a:t>без</a:t>
            </a:r>
            <a:r>
              <a:rPr lang="en-US" sz="2000" dirty="0"/>
              <a:t> </a:t>
            </a:r>
            <a:r>
              <a:rPr lang="en-US" sz="2000" dirty="0" err="1"/>
              <a:t>предварительного</a:t>
            </a:r>
            <a:r>
              <a:rPr lang="en-US" sz="2000" dirty="0"/>
              <a:t> </a:t>
            </a:r>
            <a:r>
              <a:rPr lang="en-US" sz="2000" dirty="0" err="1"/>
              <a:t>их</a:t>
            </a:r>
            <a:r>
              <a:rPr lang="en-US" sz="2000" dirty="0"/>
              <a:t> </a:t>
            </a:r>
            <a:r>
              <a:rPr lang="en-US" sz="2000" dirty="0" err="1"/>
              <a:t>депульпирования</a:t>
            </a:r>
            <a:r>
              <a:rPr lang="en-US" sz="2000" dirty="0"/>
              <a:t>, </a:t>
            </a:r>
            <a:r>
              <a:rPr lang="en-US" sz="2000" dirty="0" err="1"/>
              <a:t>даже</a:t>
            </a:r>
            <a:r>
              <a:rPr lang="en-US" sz="2000" dirty="0"/>
              <a:t> при </a:t>
            </a:r>
            <a:r>
              <a:rPr lang="en-US" sz="2000" dirty="0" err="1"/>
              <a:t>условии</a:t>
            </a:r>
            <a:r>
              <a:rPr lang="en-US" sz="2000" dirty="0"/>
              <a:t> </a:t>
            </a:r>
            <a:r>
              <a:rPr lang="en-US" sz="2000" dirty="0" err="1"/>
              <a:t>обезболивания</a:t>
            </a:r>
            <a:r>
              <a:rPr lang="en-US" dirty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7387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2371</Words>
  <Application>Microsoft Office PowerPoint</Application>
  <PresentationFormat>Экран (4:3)</PresentationFormat>
  <Paragraphs>138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Ampir Deco</vt:lpstr>
      <vt:lpstr>Arial</vt:lpstr>
      <vt:lpstr>Calibri</vt:lpstr>
      <vt:lpstr>Cambria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103</cp:revision>
  <dcterms:modified xsi:type="dcterms:W3CDTF">2023-09-06T12:10:37Z</dcterms:modified>
</cp:coreProperties>
</file>