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presProps.xml" ContentType="application/vnd.openxmlformats-officedocument.presentationml.presProps+xml"/>
  <Override PartName="/ppt/media/image28.jpeg" ContentType="image/jpeg"/>
  <Override PartName="/ppt/media/image1.png" ContentType="image/png"/>
  <Override PartName="/ppt/media/image31.png" ContentType="image/png"/>
  <Override PartName="/ppt/media/image7.jpeg" ContentType="image/jpeg"/>
  <Override PartName="/ppt/media/image54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8.jpeg" ContentType="image/jpeg"/>
  <Override PartName="/ppt/media/image9.jpeg" ContentType="image/jpeg"/>
  <Override PartName="/ppt/media/image51.png" ContentType="image/pn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29.png" ContentType="image/pn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7.png" ContentType="image/png"/>
  <Override PartName="/ppt/media/image26.jpeg" ContentType="image/jpeg"/>
  <Override PartName="/ppt/media/image30.jpeg" ContentType="image/jpeg"/>
  <Override PartName="/ppt/media/image32.png" ContentType="image/png"/>
  <Override PartName="/ppt/media/image33.jpeg" ContentType="image/jpeg"/>
  <Override PartName="/ppt/media/image34.jpeg" ContentType="image/jpeg"/>
  <Override PartName="/ppt/media/image35.png" ContentType="image/png"/>
  <Override PartName="/ppt/media/image37.jpeg" ContentType="image/jpeg"/>
  <Override PartName="/ppt/media/image36.png" ContentType="image/png"/>
  <Override PartName="/ppt/media/image38.jpeg" ContentType="image/jpeg"/>
  <Override PartName="/ppt/media/image39.jpeg" ContentType="image/jpeg"/>
  <Override PartName="/ppt/media/image55.png" ContentType="image/pn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2.jpeg" ContentType="image/jpeg"/>
  <Override PartName="/ppt/media/image5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5143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3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jpe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image" Target="../media/image37.jpeg"/><Relationship Id="rId4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image" Target="../media/image42.jpeg"/><Relationship Id="rId6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jpeg"/><Relationship Id="rId3" Type="http://schemas.openxmlformats.org/officeDocument/2006/relationships/image" Target="../media/image45.jpeg"/><Relationship Id="rId4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image" Target="../media/image50.jpeg"/><Relationship Id="rId4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hyperlink" Target="http://03gel.ru/" TargetMode="External"/><Relationship Id="rId2" Type="http://schemas.openxmlformats.org/officeDocument/2006/relationships/image" Target="../media/image51.png"/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jpeg"/><Relationship Id="rId6" Type="http://schemas.openxmlformats.org/officeDocument/2006/relationships/image" Target="../media/image55.png"/><Relationship Id="rId7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7" Type="http://schemas.openxmlformats.org/officeDocument/2006/relationships/image" Target="../media/image26.jpeg"/><Relationship Id="rId8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685800" y="1597680"/>
            <a:ext cx="7770240" cy="110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CustomShape 2"/>
          <p:cNvSpPr/>
          <p:nvPr/>
        </p:nvSpPr>
        <p:spPr>
          <a:xfrm>
            <a:off x="1371600" y="2914560"/>
            <a:ext cx="6398640" cy="1312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8" name="Рисунок 4" descr="Безымянный.png"/>
          <p:cNvPicPr/>
          <p:nvPr/>
        </p:nvPicPr>
        <p:blipFill>
          <a:blip r:embed="rId1"/>
          <a:stretch/>
        </p:blipFill>
        <p:spPr>
          <a:xfrm>
            <a:off x="0" y="2880"/>
            <a:ext cx="9141840" cy="4995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"/>
          <p:cNvPicPr/>
          <p:nvPr/>
        </p:nvPicPr>
        <p:blipFill>
          <a:blip r:embed="rId1"/>
          <a:srcRect l="2579" t="0" r="0" b="0"/>
          <a:stretch/>
        </p:blipFill>
        <p:spPr>
          <a:xfrm>
            <a:off x="1571760" y="698400"/>
            <a:ext cx="3105720" cy="3908160"/>
          </a:xfrm>
          <a:prstGeom prst="rect">
            <a:avLst/>
          </a:prstGeom>
          <a:ln w="9360">
            <a:noFill/>
          </a:ln>
        </p:spPr>
      </p:pic>
      <p:pic>
        <p:nvPicPr>
          <p:cNvPr id="116" name="Рисунок 4" descr="Скорая помощь логотип.jpg"/>
          <p:cNvPicPr/>
          <p:nvPr/>
        </p:nvPicPr>
        <p:blipFill>
          <a:blip r:embed="rId2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pic>
        <p:nvPicPr>
          <p:cNvPr id="117" name="Picture 3" descr=""/>
          <p:cNvPicPr/>
          <p:nvPr/>
        </p:nvPicPr>
        <p:blipFill>
          <a:blip r:embed="rId3"/>
          <a:stretch/>
        </p:blipFill>
        <p:spPr>
          <a:xfrm>
            <a:off x="5286240" y="785880"/>
            <a:ext cx="3002400" cy="3991680"/>
          </a:xfrm>
          <a:prstGeom prst="rect">
            <a:avLst/>
          </a:prstGeom>
          <a:ln w="9360"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1571760" y="0"/>
            <a:ext cx="63558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9fc0ff"/>
                </a:solidFill>
                <a:latin typeface="Calibri"/>
                <a:ea typeface="DejaVu Sans"/>
              </a:rPr>
              <a:t>Научная работа в учреждении</a:t>
            </a:r>
            <a:endParaRPr b="0" lang="ru-R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Рисунок 1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9000" cy="999000"/>
          </a:xfrm>
          <a:prstGeom prst="rect">
            <a:avLst/>
          </a:prstGeom>
          <a:ln w="0">
            <a:noFill/>
          </a:ln>
        </p:spPr>
      </p:pic>
      <p:sp>
        <p:nvSpPr>
          <p:cNvPr id="120" name="CustomShape 5"/>
          <p:cNvSpPr/>
          <p:nvPr/>
        </p:nvSpPr>
        <p:spPr>
          <a:xfrm>
            <a:off x="1571760" y="0"/>
            <a:ext cx="635688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9fc0ff"/>
                </a:solidFill>
                <a:latin typeface="Calibri"/>
                <a:ea typeface="DejaVu Sans"/>
              </a:rPr>
              <a:t>Научная работа в учреждении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121" name="Picture 5" descr=""/>
          <p:cNvPicPr/>
          <p:nvPr/>
        </p:nvPicPr>
        <p:blipFill>
          <a:blip r:embed="rId2"/>
          <a:stretch/>
        </p:blipFill>
        <p:spPr>
          <a:xfrm>
            <a:off x="1357200" y="571320"/>
            <a:ext cx="3600000" cy="4428720"/>
          </a:xfrm>
          <a:prstGeom prst="rect">
            <a:avLst/>
          </a:prstGeom>
          <a:ln w="9525">
            <a:noFill/>
          </a:ln>
        </p:spPr>
      </p:pic>
      <p:pic>
        <p:nvPicPr>
          <p:cNvPr id="122" name="Picture 6" descr=""/>
          <p:cNvPicPr/>
          <p:nvPr/>
        </p:nvPicPr>
        <p:blipFill>
          <a:blip r:embed="rId3"/>
          <a:stretch/>
        </p:blipFill>
        <p:spPr>
          <a:xfrm>
            <a:off x="5000760" y="571320"/>
            <a:ext cx="3500280" cy="421452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2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9000" cy="999000"/>
          </a:xfrm>
          <a:prstGeom prst="rect">
            <a:avLst/>
          </a:prstGeom>
          <a:ln w="0">
            <a:noFill/>
          </a:ln>
        </p:spPr>
      </p:pic>
      <p:sp>
        <p:nvSpPr>
          <p:cNvPr id="124" name="CustomShape 6"/>
          <p:cNvSpPr/>
          <p:nvPr/>
        </p:nvSpPr>
        <p:spPr>
          <a:xfrm>
            <a:off x="1571760" y="0"/>
            <a:ext cx="635688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9fc0ff"/>
                </a:solidFill>
                <a:latin typeface="Calibri"/>
                <a:ea typeface="DejaVu Sans"/>
              </a:rPr>
              <a:t>Научная работа в учреждении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125" name="Рисунок 20" descr=""/>
          <p:cNvPicPr/>
          <p:nvPr/>
        </p:nvPicPr>
        <p:blipFill>
          <a:blip r:embed="rId2"/>
          <a:srcRect l="0" t="31103" r="32659" b="0"/>
          <a:stretch/>
        </p:blipFill>
        <p:spPr>
          <a:xfrm rot="10800000">
            <a:off x="1000440" y="714960"/>
            <a:ext cx="3342600" cy="414288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6" name="Прямоугольник 3"/>
          <p:cNvSpPr/>
          <p:nvPr/>
        </p:nvSpPr>
        <p:spPr>
          <a:xfrm>
            <a:off x="4572000" y="714240"/>
            <a:ext cx="3816000" cy="2438280"/>
          </a:xfrm>
          <a:prstGeom prst="rect">
            <a:avLst/>
          </a:prstGeom>
          <a:noFill/>
          <a:ln w="22225">
            <a:solidFill>
              <a:srgbClr val="4f81bd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7000"/>
              </a:lnSpc>
              <a:buNone/>
            </a:pPr>
            <a:r>
              <a:rPr b="0" lang="ru-RU" sz="2400" spc="-1" strike="noStrike">
                <a:solidFill>
                  <a:srgbClr val="4f81bd"/>
                </a:solidFill>
                <a:latin typeface="Arial Black"/>
                <a:ea typeface="Times New Roman"/>
              </a:rPr>
              <a:t>«Применение CPAP-терапии при острой дыхательной недостаточности на этапе скорой помощи»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7" name="Прямоугольник 4"/>
          <p:cNvSpPr/>
          <p:nvPr/>
        </p:nvSpPr>
        <p:spPr>
          <a:xfrm>
            <a:off x="4572000" y="3286080"/>
            <a:ext cx="3928680" cy="1261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07000"/>
              </a:lnSpc>
              <a:spcAft>
                <a:spcPts val="799"/>
              </a:spcAft>
              <a:buNone/>
            </a:pPr>
            <a:r>
              <a:rPr b="0" lang="ru-RU" sz="1200" spc="-1" strike="noStrike">
                <a:solidFill>
                  <a:srgbClr val="376092"/>
                </a:solidFill>
                <a:latin typeface="Arial Black"/>
                <a:ea typeface="Times New Roman"/>
              </a:rPr>
              <a:t>Согомонян Карен Ашотович - к.м.н., главный врач ГБУЗ ССМП г-к Геленджик МЗКК, ассистент кафедры анестезиологии, реаниматологии и трансфузиологии ФПК и ППС ФГБОУ ВО КубГМУ Минздрава России, г. Краснодар</a:t>
            </a: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" descr=""/>
          <p:cNvPicPr/>
          <p:nvPr/>
        </p:nvPicPr>
        <p:blipFill>
          <a:blip r:embed="rId1"/>
          <a:srcRect l="4944" t="5244" r="6004" b="70258"/>
          <a:stretch/>
        </p:blipFill>
        <p:spPr>
          <a:xfrm>
            <a:off x="540000" y="1260000"/>
            <a:ext cx="3599640" cy="2700000"/>
          </a:xfrm>
          <a:prstGeom prst="rect">
            <a:avLst/>
          </a:prstGeom>
          <a:ln w="0">
            <a:noFill/>
          </a:ln>
        </p:spPr>
      </p:pic>
      <p:pic>
        <p:nvPicPr>
          <p:cNvPr id="129" name="" descr=""/>
          <p:cNvPicPr/>
          <p:nvPr/>
        </p:nvPicPr>
        <p:blipFill>
          <a:blip r:embed="rId2"/>
          <a:srcRect l="4945" t="5500" r="10951" b="41997"/>
          <a:stretch/>
        </p:blipFill>
        <p:spPr>
          <a:xfrm>
            <a:off x="4320000" y="540000"/>
            <a:ext cx="4320000" cy="4320000"/>
          </a:xfrm>
          <a:prstGeom prst="rect">
            <a:avLst/>
          </a:prstGeom>
          <a:ln w="0">
            <a:noFill/>
          </a:ln>
        </p:spPr>
      </p:pic>
      <p:sp>
        <p:nvSpPr>
          <p:cNvPr id="130" name="CustomShape 7"/>
          <p:cNvSpPr/>
          <p:nvPr/>
        </p:nvSpPr>
        <p:spPr>
          <a:xfrm>
            <a:off x="1571760" y="0"/>
            <a:ext cx="6356880" cy="63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9fc0ff"/>
                </a:solidFill>
                <a:latin typeface="Calibri"/>
                <a:ea typeface="DejaVu Sans"/>
              </a:rPr>
              <a:t>Научная работа в учреждении</a:t>
            </a:r>
            <a:endParaRPr b="0" lang="ru-RU" sz="3600" spc="-1" strike="noStrike">
              <a:latin typeface="Arial"/>
            </a:endParaRPr>
          </a:p>
        </p:txBody>
      </p:sp>
      <p:pic>
        <p:nvPicPr>
          <p:cNvPr id="131" name="Рисунок 21" descr="Скорая помощь логотип.jpg"/>
          <p:cNvPicPr/>
          <p:nvPr/>
        </p:nvPicPr>
        <p:blipFill>
          <a:blip r:embed="rId3"/>
          <a:stretch/>
        </p:blipFill>
        <p:spPr>
          <a:xfrm>
            <a:off x="71640" y="71640"/>
            <a:ext cx="999000" cy="999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133" name="CustomShape 1"/>
          <p:cNvSpPr/>
          <p:nvPr/>
        </p:nvSpPr>
        <p:spPr>
          <a:xfrm>
            <a:off x="357120" y="1143000"/>
            <a:ext cx="2998080" cy="2926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Ежегодно летом к нам приезжают студенты старших курсов медицинских вузов, получившие сертификаты средних медицинских работников. Мы обеспечиваем им проживание и питание в санаторно-курортных учреждениях и устраиваем на работу в выездные бригады. Со слов ребят, для них, это очень хорошая практика.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34" name="Рисунок 9" descr="1e1a6616-1d3b-4aae-b560-eadbb0411294.JPG"/>
          <p:cNvPicPr/>
          <p:nvPr/>
        </p:nvPicPr>
        <p:blipFill>
          <a:blip r:embed="rId2"/>
          <a:stretch/>
        </p:blipFill>
        <p:spPr>
          <a:xfrm>
            <a:off x="5688360" y="214200"/>
            <a:ext cx="3238200" cy="23551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35" name="Рисунок 10" descr="539f757a-baa5-4be6-b607-9675703cc11e.JPG"/>
          <p:cNvPicPr/>
          <p:nvPr/>
        </p:nvPicPr>
        <p:blipFill>
          <a:blip r:embed="rId3"/>
          <a:stretch/>
        </p:blipFill>
        <p:spPr>
          <a:xfrm>
            <a:off x="3500280" y="2615040"/>
            <a:ext cx="2140920" cy="2324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36" name="Рисунок 12" descr="d5bcde56-c9ad-4dc9-9fd1-c49f2e9fe1c0.JPG"/>
          <p:cNvPicPr/>
          <p:nvPr/>
        </p:nvPicPr>
        <p:blipFill>
          <a:blip r:embed="rId4"/>
          <a:stretch/>
        </p:blipFill>
        <p:spPr>
          <a:xfrm>
            <a:off x="5685120" y="2643120"/>
            <a:ext cx="3242520" cy="2283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37" name="Рисунок 19" descr="6e230161-451b-45e2-8b12-2d3b0d4b509a.JPG"/>
          <p:cNvPicPr/>
          <p:nvPr/>
        </p:nvPicPr>
        <p:blipFill>
          <a:blip r:embed="rId5"/>
          <a:srcRect l="30325" t="0" r="7286" b="0"/>
          <a:stretch/>
        </p:blipFill>
        <p:spPr>
          <a:xfrm>
            <a:off x="3500280" y="214200"/>
            <a:ext cx="2123280" cy="2426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139" name="CustomShape 1"/>
          <p:cNvSpPr/>
          <p:nvPr/>
        </p:nvSpPr>
        <p:spPr>
          <a:xfrm>
            <a:off x="571320" y="4357800"/>
            <a:ext cx="7855920" cy="56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1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В 2020г. наше учреждение посетили министр здравоохранения РФ Мурашко М.А. и министр здравоохранения Краснодарского края Филиппов Е.Ф.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1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40" name="Рисунок 10" descr="IMG_9944.JPG"/>
          <p:cNvPicPr/>
          <p:nvPr/>
        </p:nvPicPr>
        <p:blipFill>
          <a:blip r:embed="rId2"/>
          <a:stretch/>
        </p:blipFill>
        <p:spPr>
          <a:xfrm>
            <a:off x="4500720" y="1143000"/>
            <a:ext cx="4426920" cy="2998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41" name="Рисунок 12" descr="IMG_9945.JPG"/>
          <p:cNvPicPr/>
          <p:nvPr/>
        </p:nvPicPr>
        <p:blipFill>
          <a:blip r:embed="rId3"/>
          <a:stretch/>
        </p:blipFill>
        <p:spPr>
          <a:xfrm>
            <a:off x="142920" y="1143000"/>
            <a:ext cx="4212720" cy="2998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Рисунок 4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43" name="Table 1"/>
          <p:cNvGraphicFramePr/>
          <p:nvPr/>
        </p:nvGraphicFramePr>
        <p:xfrm>
          <a:off x="953280" y="1501920"/>
          <a:ext cx="7350840" cy="3176280"/>
        </p:xfrm>
        <a:graphic>
          <a:graphicData uri="http://schemas.openxmlformats.org/drawingml/2006/table">
            <a:tbl>
              <a:tblPr/>
              <a:tblGrid>
                <a:gridCol w="1741680"/>
                <a:gridCol w="1102320"/>
                <a:gridCol w="1102320"/>
                <a:gridCol w="1134720"/>
                <a:gridCol w="1134720"/>
                <a:gridCol w="1135440"/>
              </a:tblGrid>
              <a:tr h="244440">
                <a:tc rowSpan="2"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Категория персонала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 gridSpan="2"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За 10 месяцев 2022 года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cPr anchor="t"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За 10 месяцев 2023 года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cPr anchor="t" marL="90000" marR="90000">
                    <a:solidFill>
                      <a:srgbClr val="729fcf"/>
                    </a:solidFill>
                  </a:tcPr>
                </a:tc>
                <a:tc rowSpan="2"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Отклонение по средней заработной плате 2022-2023гг. (+ рост, - снижение з/п), руб.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160280">
                <a:tc vMerge="1">
                  <a:tcPr anchor="t" marL="90000" marR="90000">
                    <a:solidFill>
                      <a:srgbClr val="729fcf"/>
                    </a:solidFill>
                  </a:tcPr>
                </a:tc>
                <a:tc>
                  <a:txBody>
                    <a:bodyPr lIns="90000" rIns="90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Среднесписочная численность, чел.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зарплата, руб.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Среднесписочная численность, чел.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зарплата, руб.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 vMerge="1">
                  <a:tcPr anchor="t" marL="90000" marR="90000">
                    <a:solidFill>
                      <a:srgbClr val="729fcf"/>
                    </a:solidFill>
                  </a:tcPr>
                </a:tc>
              </a:tr>
              <a:tr h="244440"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4 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marL="216000" indent="-214920" algn="ctr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marL="216000" indent="-214920" algn="ctr">
                        <a:lnSpc>
                          <a:spcPct val="100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44440">
                <a:tc>
                  <a:txBody>
                    <a:bodyPr lIns="9000" rIns="9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Врачи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9,17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90915,62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7,85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103358,25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12442,63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44440">
                <a:tc>
                  <a:txBody>
                    <a:bodyPr lIns="9000" rIns="9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Средний персонал, всего: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54,68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58469,65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54,23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73734,46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15264,81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44440">
                <a:tc>
                  <a:txBody>
                    <a:bodyPr lIns="9000" rIns="9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44440">
                <a:tc>
                  <a:txBody>
                    <a:bodyPr lIns="9000" rIns="9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фельдшер СМП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36,56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63812,91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38,17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78774,12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14961,21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49720">
                <a:tc>
                  <a:txBody>
                    <a:bodyPr lIns="9000" rIns="900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медицинская сестра, медицинская сестра по приему вызовов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10,25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47682,70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13,43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b="0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60395,40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9000" rIns="9000" anchor="t">
                      <a:noAutofit/>
                    </a:bodyPr>
                    <a:p>
                      <a:pPr algn="r">
                        <a:lnSpc>
                          <a:spcPct val="100000"/>
                        </a:lnSpc>
                        <a:buNone/>
                      </a:pPr>
                      <a:r>
                        <a:rPr b="1" lang="ru-RU" sz="12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12712,70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anchor="t" marL="9000" marR="900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4" name="CustomShape 2"/>
          <p:cNvSpPr/>
          <p:nvPr/>
        </p:nvSpPr>
        <p:spPr>
          <a:xfrm>
            <a:off x="1143000" y="214200"/>
            <a:ext cx="714168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Сравнительная таблица  средней заработной платы сотрудников ГБУЗ "ССМП  г-к Геленджик" МЗ КК за 10 мес. 2022-2023 гг.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Рисунок 4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46" name="Table 1"/>
          <p:cNvGraphicFramePr/>
          <p:nvPr/>
        </p:nvGraphicFramePr>
        <p:xfrm>
          <a:off x="457200" y="1357200"/>
          <a:ext cx="8228880" cy="3161880"/>
        </p:xfrm>
        <a:graphic>
          <a:graphicData uri="http://schemas.openxmlformats.org/drawingml/2006/table">
            <a:tbl>
              <a:tblPr/>
              <a:tblGrid>
                <a:gridCol w="630720"/>
                <a:gridCol w="7598520"/>
              </a:tblGrid>
              <a:tr h="347760">
                <a:tc gridSpan="2">
                  <a:tcPr anchor="t" marL="8640" marR="8640">
                    <a:noFill/>
                  </a:tcPr>
                </a:tc>
                <a:tc hMerge="1">
                  <a:tcPr anchor="t" marL="90000" marR="90000">
                    <a:solidFill>
                      <a:srgbClr val="729fcf"/>
                    </a:solidFill>
                  </a:tcPr>
                </a:tc>
              </a:tr>
              <a:tr h="347760">
                <a:tc>
                  <a:tcPr anchor="t" marL="8640" marR="8640"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8640" marR="8640"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4480"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п/п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9716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Участие в программе «Земский доктор» (1млн. рублей) , «Земский фельдшер» (500 тыс. рублей).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9716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Предоставление служебного жилья администрацией города (при условии, что муж и жена являются работниками ГБУЗ «ССМП города-курорта Геленджик» МЗ КК).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448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Компенсация расходов за аренду жилья (20 тыс.  рублей)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448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Частичная компенсация расходов на оплату ЖКХ в сельской местности.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448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Предоставление внеочередного места в дошкольных и образовательных учреждениях.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4480">
                <a:tc>
                  <a:txBody>
                    <a:bodyPr lIns="8640" rIns="8640" anchor="t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b="1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8640" rIns="8640"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Обучение по программам дополнительного профессионального образования.</a:t>
                      </a:r>
                      <a:endParaRPr b="0" lang="ru-RU" sz="1600" spc="-1" strike="noStrike">
                        <a:latin typeface="Arial"/>
                      </a:endParaRPr>
                    </a:p>
                  </a:txBody>
                  <a:tcPr anchor="t" marL="8640" marR="8640">
                    <a:lnL w="6480">
                      <a:solidFill>
                        <a:srgbClr val="000000"/>
                      </a:solidFill>
                    </a:lnL>
                    <a:lnR w="6480">
                      <a:solidFill>
                        <a:srgbClr val="000000"/>
                      </a:solidFill>
                    </a:lnR>
                    <a:lnT w="6480">
                      <a:solidFill>
                        <a:srgbClr val="000000"/>
                      </a:solidFill>
                    </a:lnT>
                    <a:lnB w="64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7" name="CustomShape 2"/>
          <p:cNvSpPr/>
          <p:nvPr/>
        </p:nvSpPr>
        <p:spPr>
          <a:xfrm>
            <a:off x="1857240" y="428760"/>
            <a:ext cx="51415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Меры социальной поддержки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pic>
        <p:nvPicPr>
          <p:cNvPr id="149" name="Рисунок 5" descr="194560cb-4307-460b-8db5-ea184796b121.JPG"/>
          <p:cNvPicPr/>
          <p:nvPr/>
        </p:nvPicPr>
        <p:blipFill>
          <a:blip r:embed="rId2"/>
          <a:srcRect l="0" t="16829" r="0" b="0"/>
          <a:stretch/>
        </p:blipFill>
        <p:spPr>
          <a:xfrm>
            <a:off x="500040" y="1571760"/>
            <a:ext cx="3712680" cy="2969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50" name="Рисунок 6" descr="277121e9-5077-41f9-9bea-b814000c6d66.JPG"/>
          <p:cNvPicPr/>
          <p:nvPr/>
        </p:nvPicPr>
        <p:blipFill>
          <a:blip r:embed="rId3"/>
          <a:stretch/>
        </p:blipFill>
        <p:spPr>
          <a:xfrm>
            <a:off x="4643280" y="1571760"/>
            <a:ext cx="4063680" cy="2973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151" name="CustomShape 1"/>
          <p:cNvSpPr/>
          <p:nvPr/>
        </p:nvSpPr>
        <p:spPr>
          <a:xfrm>
            <a:off x="1285920" y="214200"/>
            <a:ext cx="685584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5400" spc="-1" strike="noStrike">
                <a:solidFill>
                  <a:srgbClr val="9fc0ff"/>
                </a:solidFill>
                <a:latin typeface="Calibri"/>
                <a:ea typeface="DejaVu Sans"/>
              </a:rPr>
              <a:t>Наш дружный коллектив ждет Вас</a:t>
            </a:r>
            <a:endParaRPr b="0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4"/>
          <p:cNvSpPr/>
          <p:nvPr/>
        </p:nvSpPr>
        <p:spPr>
          <a:xfrm>
            <a:off x="142920" y="3571920"/>
            <a:ext cx="8856720" cy="137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2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г. Геленджик, пер.Больничный 3, </a:t>
            </a:r>
            <a:r>
              <a:rPr b="0" lang="ru-RU" sz="1600" spc="-1" strike="noStrike" u="sng">
                <a:solidFill>
                  <a:srgbClr val="0000ff"/>
                </a:solidFill>
                <a:uFillTx/>
                <a:latin typeface="Calibri"/>
                <a:ea typeface="DejaVu Sans"/>
                <a:hlinkClick r:id="rId1"/>
              </a:rPr>
              <a:t>03gel.ru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endParaRPr b="0" lang="ru-RU" sz="1600" spc="-1" strike="noStrike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главный врач – Согомонян Карен Ашотович</a:t>
            </a:r>
            <a:endParaRPr b="0" lang="ru-RU" sz="1600" spc="-1" strike="noStrike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тел. приемной гл.врача – 8-86141-31733</a:t>
            </a:r>
            <a:endParaRPr b="0" lang="ru-RU" sz="1600" spc="-1" strike="noStrike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тел. отдела кадров – 8-86141-33478</a:t>
            </a:r>
            <a:endParaRPr b="0" lang="ru-RU" sz="1600" spc="-1" strike="noStrike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email – ssmp@03gel.ru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53" name="Рисунок 7" descr="Безымянный.png"/>
          <p:cNvPicPr/>
          <p:nvPr/>
        </p:nvPicPr>
        <p:blipFill>
          <a:blip r:embed="rId2"/>
          <a:srcRect l="1251" t="38461" r="1273" b="0"/>
          <a:stretch/>
        </p:blipFill>
        <p:spPr>
          <a:xfrm>
            <a:off x="285840" y="1143000"/>
            <a:ext cx="8213760" cy="2284560"/>
          </a:xfrm>
          <a:prstGeom prst="rect">
            <a:avLst/>
          </a:prstGeom>
          <a:ln w="0">
            <a:noFill/>
          </a:ln>
        </p:spPr>
      </p:pic>
      <p:pic>
        <p:nvPicPr>
          <p:cNvPr id="154" name="Рисунок 11" descr="Скорая помощь логотип.jpg"/>
          <p:cNvPicPr/>
          <p:nvPr/>
        </p:nvPicPr>
        <p:blipFill>
          <a:blip r:embed="rId3"/>
          <a:stretch/>
        </p:blipFill>
        <p:spPr>
          <a:xfrm>
            <a:off x="3929040" y="142920"/>
            <a:ext cx="998640" cy="998640"/>
          </a:xfrm>
          <a:prstGeom prst="rect">
            <a:avLst/>
          </a:prstGeom>
          <a:ln w="0">
            <a:noFill/>
          </a:ln>
        </p:spPr>
      </p:pic>
      <p:pic>
        <p:nvPicPr>
          <p:cNvPr id="155" name="" descr=""/>
          <p:cNvPicPr/>
          <p:nvPr/>
        </p:nvPicPr>
        <p:blipFill>
          <a:blip r:embed="rId4"/>
          <a:srcRect l="24167" t="37730" r="21508" b="28596"/>
          <a:stretch/>
        </p:blipFill>
        <p:spPr>
          <a:xfrm>
            <a:off x="4487760" y="3457080"/>
            <a:ext cx="1271880" cy="1439280"/>
          </a:xfrm>
          <a:prstGeom prst="rect">
            <a:avLst/>
          </a:prstGeom>
          <a:ln w="0">
            <a:noFill/>
          </a:ln>
        </p:spPr>
      </p:pic>
      <p:pic>
        <p:nvPicPr>
          <p:cNvPr id="156" name="" descr=""/>
          <p:cNvPicPr/>
          <p:nvPr/>
        </p:nvPicPr>
        <p:blipFill>
          <a:blip r:embed="rId5"/>
          <a:stretch/>
        </p:blipFill>
        <p:spPr>
          <a:xfrm>
            <a:off x="5940000" y="3427920"/>
            <a:ext cx="1439640" cy="1447560"/>
          </a:xfrm>
          <a:prstGeom prst="rect">
            <a:avLst/>
          </a:prstGeom>
          <a:ln w="0">
            <a:noFill/>
          </a:ln>
        </p:spPr>
      </p:pic>
      <p:pic>
        <p:nvPicPr>
          <p:cNvPr id="157" name="" descr=""/>
          <p:cNvPicPr/>
          <p:nvPr/>
        </p:nvPicPr>
        <p:blipFill>
          <a:blip r:embed="rId6"/>
          <a:srcRect l="0" t="0" r="0" b="28694"/>
          <a:stretch/>
        </p:blipFill>
        <p:spPr>
          <a:xfrm rot="14400">
            <a:off x="7392240" y="3330720"/>
            <a:ext cx="1603440" cy="1616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1000080" y="142920"/>
            <a:ext cx="7927560" cy="85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1640" algn="just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История образования Геленджикской станции скорой медицинской помощи берет свое начало в 1946 году.</a:t>
            </a:r>
            <a:endParaRPr b="0" lang="ru-RU" sz="24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80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81" name="CustomShape 2"/>
          <p:cNvSpPr/>
          <p:nvPr/>
        </p:nvSpPr>
        <p:spPr>
          <a:xfrm>
            <a:off x="214200" y="1214280"/>
            <a:ext cx="5355720" cy="374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00000"/>
              </a:lnSpc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   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Именно тогда, с приходом зимы, начала свою работу геленджикская неотложка, состоящая из трех фельдшеров и сторожа.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  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Две комнаты станции были расположены в совершенно неприспособленном помещении по ул. Мира 6.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   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Несмотря на отсутствие санитарного транспорта и крайне скудный набор медикаментов, на «сюрпризы» погоды, будь то свирепый норд-ост или проливной дождь, медики пешком спешили к тем, кто ждал их помощи.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82" name="Picture 2" descr="http://03gel.ru/attachments/Image/5_1.jpg?template=generic"/>
          <p:cNvPicPr/>
          <p:nvPr/>
        </p:nvPicPr>
        <p:blipFill>
          <a:blip r:embed="rId2"/>
          <a:stretch/>
        </p:blipFill>
        <p:spPr>
          <a:xfrm>
            <a:off x="5786280" y="1000080"/>
            <a:ext cx="3069720" cy="3855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83" name="CustomShape 3"/>
          <p:cNvSpPr/>
          <p:nvPr/>
        </p:nvSpPr>
        <p:spPr>
          <a:xfrm>
            <a:off x="5786280" y="4835160"/>
            <a:ext cx="3355560" cy="30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 fontScale="80000"/>
          </a:bodyPr>
          <a:p>
            <a:pPr marL="343080" indent="-341640">
              <a:lnSpc>
                <a:spcPct val="100000"/>
              </a:lnSpc>
              <a:spcBef>
                <a:spcPts val="221"/>
              </a:spcBef>
              <a:buNone/>
              <a:tabLst>
                <a:tab algn="l" pos="0"/>
              </a:tabLst>
            </a:pPr>
            <a:r>
              <a:rPr b="0" lang="ru-RU" sz="1100" spc="-1" strike="noStrike">
                <a:solidFill>
                  <a:srgbClr val="000000"/>
                </a:solidFill>
                <a:latin typeface="Calibri"/>
                <a:ea typeface="DejaVu Sans"/>
              </a:rPr>
              <a:t>Станция скорой медицинской помощи  в 1947 году. Ул. Мира 6.</a:t>
            </a:r>
            <a:endParaRPr b="0" lang="ru-RU" sz="11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pic>
        <p:nvPicPr>
          <p:cNvPr id="85" name="Picture 4" descr="http://03gel.ru/attachments/Image/6.jpg?template=generic"/>
          <p:cNvPicPr/>
          <p:nvPr/>
        </p:nvPicPr>
        <p:blipFill>
          <a:blip r:embed="rId2"/>
          <a:stretch/>
        </p:blipFill>
        <p:spPr>
          <a:xfrm>
            <a:off x="4357800" y="1071720"/>
            <a:ext cx="4702680" cy="32839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86" name="CustomShape 1"/>
          <p:cNvSpPr/>
          <p:nvPr/>
        </p:nvSpPr>
        <p:spPr>
          <a:xfrm>
            <a:off x="4857840" y="4572000"/>
            <a:ext cx="4141080" cy="25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ru-RU" sz="1100" spc="-1" strike="noStrike">
                <a:solidFill>
                  <a:srgbClr val="000000"/>
                </a:solidFill>
                <a:latin typeface="Calibri"/>
                <a:ea typeface="DejaVu Sans"/>
              </a:rPr>
              <a:t>Санитарный транспорт скорой медицинской помощи в 1950 г.</a:t>
            </a:r>
            <a:endParaRPr b="0" lang="ru-RU" sz="1100" spc="-1" strike="noStrike">
              <a:latin typeface="Arial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142920" y="1200240"/>
            <a:ext cx="4212720" cy="339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На начало работы учреждения коллектив состоял их трех фельдшеров. </a:t>
            </a: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Роль санитарного транспорта выполняли конные повозки. </a:t>
            </a: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К  1950 году штат  увеличился и уже состоял из четырех врачей, трех санитарок,  одного водителя.  В учреждение была выделена машина санитарного транспорта, на которой обслуживались дальние вызовы и осуществлялась перевозка и госпитализация больных. 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89" name="CustomShape 1"/>
          <p:cNvSpPr/>
          <p:nvPr/>
        </p:nvSpPr>
        <p:spPr>
          <a:xfrm>
            <a:off x="1071360" y="214200"/>
            <a:ext cx="3998520" cy="35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  <a:spcBef>
                <a:spcPts val="300"/>
              </a:spcBef>
              <a:buNone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        </a:t>
            </a: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В настоящее время ГБУЗ "Станция скорой медицинской помощи города-курорта Геленджик" МЗКК является современным лечебно-профилактическим учреждением.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00"/>
              </a:spcBef>
              <a:buNone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       </a:t>
            </a: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Оказывает круглосуточную скорую медицинскую помощь заболевшим и пострадавшим, находящимся вне лечебно-профилактических учреждений, при состояниях, угрожающих здоровью или жизни граждан, вызванных: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внезапными заболеваниями, 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обострением хронических заболеваний,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несчастными случаями,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травмами,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отравлениями,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осложнениями беременности, при родах,</a:t>
            </a:r>
            <a:endParaRPr b="0" lang="ru-RU" sz="1500" spc="-1" strike="noStrike">
              <a:latin typeface="Arial"/>
            </a:endParaRPr>
          </a:p>
          <a:p>
            <a:pPr marL="216000" indent="-341640" algn="just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Font typeface="Arial"/>
              <a:buChar char="-"/>
            </a:pP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ru-RU" sz="1500" spc="-1" strike="noStrike">
                <a:solidFill>
                  <a:srgbClr val="000000"/>
                </a:solidFill>
                <a:latin typeface="Calibri"/>
                <a:ea typeface="DejaVu Sans"/>
              </a:rPr>
              <a:t>и другими состояниями и заболеваниями.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90" name="Рисунок 5" descr="cf6a2a3a-4848-dcd8-f321-d65140f53a3a.jpg"/>
          <p:cNvPicPr/>
          <p:nvPr/>
        </p:nvPicPr>
        <p:blipFill>
          <a:blip r:embed="rId2"/>
          <a:stretch/>
        </p:blipFill>
        <p:spPr>
          <a:xfrm>
            <a:off x="5214960" y="142920"/>
            <a:ext cx="3641040" cy="2498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1" name="Рисунок 9" descr="IMG_9969.JPG"/>
          <p:cNvPicPr/>
          <p:nvPr/>
        </p:nvPicPr>
        <p:blipFill>
          <a:blip r:embed="rId3"/>
          <a:stretch/>
        </p:blipFill>
        <p:spPr>
          <a:xfrm>
            <a:off x="5214960" y="2500200"/>
            <a:ext cx="3641040" cy="24267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93" name="CustomShape 1"/>
          <p:cNvSpPr/>
          <p:nvPr/>
        </p:nvSpPr>
        <p:spPr>
          <a:xfrm>
            <a:off x="142920" y="1143000"/>
            <a:ext cx="3855600" cy="35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1640" algn="ctr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1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По местам дислокации бригады СМП распределены следующим образом: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-        Центральная станция (г. Геленджик) – 8 бригад ( 1 бригада в с. Кабардинка)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-        П/с «Восточная» (с. Архипо – Осиповка) – 2 бригады (1 бригада в с. А-Осиповка, 1 бригада в с. Пшада).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endParaRPr b="0" lang="ru-RU" sz="1400" spc="-1" strike="noStrike">
              <a:latin typeface="Arial"/>
            </a:endParaRPr>
          </a:p>
          <a:p>
            <a:pPr marL="343080" indent="-341640" algn="ctr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1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Автопарк ССМП состоит из 17 автомобиля: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класса «В» - 10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класса «С» - 7</a:t>
            </a:r>
            <a:endParaRPr b="0" lang="ru-RU" sz="1400" spc="-1" strike="noStrike">
              <a:latin typeface="Arial"/>
            </a:endParaRPr>
          </a:p>
          <a:p>
            <a:pPr marL="343080" indent="-341640">
              <a:lnSpc>
                <a:spcPct val="100000"/>
              </a:lnSpc>
              <a:spcBef>
                <a:spcPts val="281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  <a:ea typeface="DejaVu Sans"/>
              </a:rPr>
              <a:t>В 2018 - 24 году практически был заменен весь автопарк станции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94" name="Рисунок 5" descr="IMG_3084.jpg"/>
          <p:cNvPicPr/>
          <p:nvPr/>
        </p:nvPicPr>
        <p:blipFill>
          <a:blip r:embed="rId2"/>
          <a:stretch/>
        </p:blipFill>
        <p:spPr>
          <a:xfrm>
            <a:off x="3894480" y="714240"/>
            <a:ext cx="5104440" cy="4141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pic>
        <p:nvPicPr>
          <p:cNvPr id="96" name="Рисунок 6" descr="IMG_9962.JPG"/>
          <p:cNvPicPr/>
          <p:nvPr/>
        </p:nvPicPr>
        <p:blipFill>
          <a:blip r:embed="rId2"/>
          <a:stretch/>
        </p:blipFill>
        <p:spPr>
          <a:xfrm>
            <a:off x="4860000" y="71280"/>
            <a:ext cx="4210560" cy="2541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97" name="Рисунок 5" descr="IMG_3100.jpg"/>
          <p:cNvPicPr/>
          <p:nvPr/>
        </p:nvPicPr>
        <p:blipFill>
          <a:blip r:embed="rId3"/>
          <a:stretch/>
        </p:blipFill>
        <p:spPr>
          <a:xfrm>
            <a:off x="4860000" y="2613240"/>
            <a:ext cx="4210560" cy="24566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98" name="CustomShape 1"/>
          <p:cNvSpPr/>
          <p:nvPr/>
        </p:nvSpPr>
        <p:spPr>
          <a:xfrm>
            <a:off x="535680" y="1087200"/>
            <a:ext cx="3783960" cy="35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  <a:spcBef>
                <a:spcPts val="400"/>
              </a:spcBef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Все бригады оснащены необходимым оборудованием,  медицинские укладки полностью укомплектованы медикаментами и расходными материалами в соответствии с перечнем приказа МЗ № 36н и стандартами  оказания скорой медицинской  помощи для автомобилей класса «С».</a:t>
            </a:r>
            <a:endParaRPr b="0" lang="ru-RU" sz="20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ru-RU" sz="20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100" name="CustomShape 1"/>
          <p:cNvSpPr/>
          <p:nvPr/>
        </p:nvSpPr>
        <p:spPr>
          <a:xfrm>
            <a:off x="785880" y="785880"/>
            <a:ext cx="3998520" cy="35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164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Работа бригад СМП с планшетными компьютерами (рабочее место врача и фельдшера скорой помощи) значительно уменьшила время ожидания пациентами помощи. </a:t>
            </a: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Все автомобили и бригады снабжены средствами стационарной и мобильной радиосвязи (рации на автомобиле и у медиков).</a:t>
            </a: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1" name="Рисунок 6" descr="IMG_3102.jpg"/>
          <p:cNvPicPr/>
          <p:nvPr/>
        </p:nvPicPr>
        <p:blipFill>
          <a:blip r:embed="rId2"/>
          <a:stretch/>
        </p:blipFill>
        <p:spPr>
          <a:xfrm>
            <a:off x="5429160" y="2619720"/>
            <a:ext cx="3554280" cy="23788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02" name="Рисунок 9" descr="IMG_3101.jpg"/>
          <p:cNvPicPr/>
          <p:nvPr/>
        </p:nvPicPr>
        <p:blipFill>
          <a:blip r:embed="rId3"/>
          <a:stretch/>
        </p:blipFill>
        <p:spPr>
          <a:xfrm>
            <a:off x="5429160" y="142920"/>
            <a:ext cx="3569760" cy="23792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104" name="CustomShape 1"/>
          <p:cNvSpPr/>
          <p:nvPr/>
        </p:nvSpPr>
        <p:spPr>
          <a:xfrm>
            <a:off x="1000080" y="785880"/>
            <a:ext cx="4141080" cy="359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164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Современная диспетчерская позволяет быстро принимать оперативное решение при любой чрезвычайной ситуации.</a:t>
            </a: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В полном объеме функционирует программа приема вызовов через систему интеграции со службой 112. 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marL="343080" indent="-34164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5" name="Рисунок 8" descr="IMG_3082.jpg"/>
          <p:cNvPicPr/>
          <p:nvPr/>
        </p:nvPicPr>
        <p:blipFill>
          <a:blip r:embed="rId2"/>
          <a:stretch/>
        </p:blipFill>
        <p:spPr>
          <a:xfrm>
            <a:off x="5643720" y="124920"/>
            <a:ext cx="3283920" cy="2462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06" name="Рисунок 10" descr="IMG_3083.jpg"/>
          <p:cNvPicPr/>
          <p:nvPr/>
        </p:nvPicPr>
        <p:blipFill>
          <a:blip r:embed="rId3"/>
          <a:stretch/>
        </p:blipFill>
        <p:spPr>
          <a:xfrm>
            <a:off x="5643720" y="2571840"/>
            <a:ext cx="3283920" cy="24624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3" descr="Скорая помощь логотип.jpg"/>
          <p:cNvPicPr/>
          <p:nvPr/>
        </p:nvPicPr>
        <p:blipFill>
          <a:blip r:embed="rId1"/>
          <a:stretch/>
        </p:blipFill>
        <p:spPr>
          <a:xfrm>
            <a:off x="71280" y="71280"/>
            <a:ext cx="997920" cy="997920"/>
          </a:xfrm>
          <a:prstGeom prst="rect">
            <a:avLst/>
          </a:prstGeom>
          <a:ln w="0">
            <a:noFill/>
          </a:ln>
        </p:spPr>
      </p:pic>
      <p:sp>
        <p:nvSpPr>
          <p:cNvPr id="108" name="CustomShape 1"/>
          <p:cNvSpPr/>
          <p:nvPr/>
        </p:nvSpPr>
        <p:spPr>
          <a:xfrm>
            <a:off x="357120" y="1357200"/>
            <a:ext cx="2355120" cy="27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Регулярно проводим занятия с персоналом теоретические  и практические занятия по диагностике и лечению неотложных состояний, обсуждаем новые клинические рекомендации и сразу внедряем в практику.</a:t>
            </a: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endParaRPr b="0" lang="ru-RU" sz="1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320"/>
              </a:spcBef>
              <a:buNone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  <a:ea typeface="DejaVu Sans"/>
              </a:rPr>
              <a:t> </a:t>
            </a:r>
            <a:endParaRPr b="0" lang="ru-RU" sz="1600" spc="-1" strike="noStrike">
              <a:latin typeface="Arial"/>
            </a:endParaRPr>
          </a:p>
        </p:txBody>
      </p:sp>
      <p:pic>
        <p:nvPicPr>
          <p:cNvPr id="109" name="Рисунок 13" descr="2decf5de-c9d0-4bec-afd9-9186b59fb756.JPG"/>
          <p:cNvPicPr/>
          <p:nvPr/>
        </p:nvPicPr>
        <p:blipFill>
          <a:blip r:embed="rId2"/>
          <a:stretch/>
        </p:blipFill>
        <p:spPr>
          <a:xfrm>
            <a:off x="7148520" y="214200"/>
            <a:ext cx="1850400" cy="2640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10" name="Рисунок 14" descr="8decb93b-842f-4e0b-ba34-92bf9e2ffa0e.JPG"/>
          <p:cNvPicPr/>
          <p:nvPr/>
        </p:nvPicPr>
        <p:blipFill>
          <a:blip r:embed="rId3"/>
          <a:stretch/>
        </p:blipFill>
        <p:spPr>
          <a:xfrm>
            <a:off x="5072040" y="3000240"/>
            <a:ext cx="1896480" cy="19267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11" name="Рисунок 15" descr="25d5d594-2b2d-4c54-8fa0-5192c6dccea9.JPG"/>
          <p:cNvPicPr/>
          <p:nvPr/>
        </p:nvPicPr>
        <p:blipFill>
          <a:blip r:embed="rId4"/>
          <a:srcRect l="6667" t="0" r="0" b="0"/>
          <a:stretch/>
        </p:blipFill>
        <p:spPr>
          <a:xfrm>
            <a:off x="2857320" y="214200"/>
            <a:ext cx="2069640" cy="26496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12" name="Рисунок 16" descr="d394d0e4-c1b9-4d1a-a2fd-4b37d3ef82e3.JPG"/>
          <p:cNvPicPr/>
          <p:nvPr/>
        </p:nvPicPr>
        <p:blipFill>
          <a:blip r:embed="rId5"/>
          <a:srcRect l="7997" t="0" r="7366" b="0"/>
          <a:stretch/>
        </p:blipFill>
        <p:spPr>
          <a:xfrm>
            <a:off x="7143840" y="3000240"/>
            <a:ext cx="1998000" cy="19180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13" name="Рисунок 17" descr="fd90235d-7197-4e46-b78f-4656a48cebff.JPG"/>
          <p:cNvPicPr/>
          <p:nvPr/>
        </p:nvPicPr>
        <p:blipFill>
          <a:blip r:embed="rId6"/>
          <a:stretch/>
        </p:blipFill>
        <p:spPr>
          <a:xfrm>
            <a:off x="5072040" y="214200"/>
            <a:ext cx="1908720" cy="2640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114" name="Рисунок 18" descr="9d28f8fa-2239-4065-a680-c928a8364f73.JPG"/>
          <p:cNvPicPr/>
          <p:nvPr/>
        </p:nvPicPr>
        <p:blipFill>
          <a:blip r:embed="rId7"/>
          <a:stretch/>
        </p:blipFill>
        <p:spPr>
          <a:xfrm>
            <a:off x="2857320" y="3000240"/>
            <a:ext cx="2069640" cy="19036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</TotalTime>
  <Application>LibreOffice/7.3.3.2$Windows_X86_64 LibreOffice_project/d1d0ea68f081ee2800a922cac8f79445e4603348</Application>
  <AppVersion>15.0000</AppVersion>
  <Words>588</Words>
  <Paragraphs>125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2021-12-14T05:51:18Z</dcterms:created>
  <dc:creator>Евгений</dc:creator>
  <dc:description/>
  <dc:language>ru-RU</dc:language>
  <cp:lastModifiedBy/>
  <cp:lastPrinted>2024-03-27T14:19:25Z</cp:lastPrinted>
  <dcterms:modified xsi:type="dcterms:W3CDTF">2024-04-03T11:59:18Z</dcterms:modified>
  <cp:revision>47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0</vt:i4>
  </property>
  <property fmtid="{D5CDD505-2E9C-101B-9397-08002B2CF9AE}" pid="7" name="PresentationFormat">
    <vt:lpwstr>Экран (16:9)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16</vt:i4>
  </property>
</Properties>
</file>