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8" r:id="rId2"/>
    <p:sldId id="259" r:id="rId3"/>
    <p:sldId id="277" r:id="rId4"/>
    <p:sldId id="278" r:id="rId5"/>
    <p:sldId id="279" r:id="rId6"/>
    <p:sldId id="280" r:id="rId7"/>
    <p:sldId id="281" r:id="rId8"/>
    <p:sldId id="284" r:id="rId9"/>
    <p:sldId id="286" r:id="rId10"/>
    <p:sldId id="288" r:id="rId11"/>
    <p:sldId id="287" r:id="rId12"/>
    <p:sldId id="285"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7" r:id="rId29"/>
    <p:sldId id="304" r:id="rId30"/>
    <p:sldId id="305" r:id="rId31"/>
    <p:sldId id="308" r:id="rId32"/>
    <p:sldId id="306" r:id="rId33"/>
    <p:sldId id="309" r:id="rId34"/>
    <p:sldId id="310" r:id="rId35"/>
    <p:sldId id="311" r:id="rId36"/>
    <p:sldId id="312" r:id="rId37"/>
    <p:sldId id="313" r:id="rId38"/>
    <p:sldId id="314" r:id="rId39"/>
    <p:sldId id="315" r:id="rId40"/>
    <p:sldId id="316" r:id="rId41"/>
    <p:sldId id="317" r:id="rId42"/>
    <p:sldId id="318" r:id="rId43"/>
    <p:sldId id="319" r:id="rId44"/>
    <p:sldId id="282" r:id="rId45"/>
    <p:sldId id="275" r:id="rId4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p:cViewPr varScale="1">
        <p:scale>
          <a:sx n="84" d="100"/>
          <a:sy n="84" d="100"/>
        </p:scale>
        <p:origin x="60" y="6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C65F-D3C8-4139-B77F-6110F35EBCF9}" type="datetimeFigureOut">
              <a:rPr lang="ru-RU" smtClean="0"/>
              <a:pPr/>
              <a:t>24.06.2024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4020B-54F7-495D-8606-BE28F527840F}" type="slidenum">
              <a:rPr lang="ru-RU" smtClean="0"/>
              <a:pPr/>
              <a:t>‹#›</a:t>
            </a:fld>
            <a:endParaRPr lang="ru-RU"/>
          </a:p>
        </p:txBody>
      </p:sp>
    </p:spTree>
    <p:extLst>
      <p:ext uri="{BB962C8B-B14F-4D97-AF65-F5344CB8AC3E}">
        <p14:creationId xmlns:p14="http://schemas.microsoft.com/office/powerpoint/2010/main" val="2243848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AE1579F-8233-4150-AA96-6E53D47E26AC}" type="datetime1">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435D93-ABB8-4A75-8B8F-004DB000C661}" type="datetime1">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D8A6AB-37E4-4823-8603-29907F9D0FFB}" type="datetime1">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D73C639-3219-44CC-9D0F-D4895B37E110}" type="datetime1">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A96E46-A32E-41BF-950B-05DE431B18A1}" type="datetime1">
              <a:rPr lang="ru-RU" smtClean="0"/>
              <a:t>24.06.2024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A88ED0-CB8E-458C-9F64-02439936E303}" type="datetime1">
              <a:rPr lang="ru-RU" smtClean="0"/>
              <a:t>24.06.2024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2E0681-97B0-48E1-B87B-89DB616DAAFC}" type="datetime1">
              <a:rPr lang="ru-RU" smtClean="0"/>
              <a:t>24.06.2024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7EA1336-5222-4987-BB45-5DC816D71C93}" type="datetime1">
              <a:rPr lang="ru-RU" smtClean="0"/>
              <a:t>24.06.2024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F1EC49-FE9C-47F1-BD16-513579B39222}" type="datetime1">
              <a:rPr lang="ru-RU" smtClean="0"/>
              <a:t>24.06.2024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3C40FE3-2186-4399-8AF7-1EBB5EBB3A7F}" type="datetime1">
              <a:rPr lang="ru-RU" smtClean="0"/>
              <a:t>24.06.2024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731E27-57B4-4119-877D-C6F2A7ADE0B7}" type="datetime1">
              <a:rPr lang="ru-RU" smtClean="0"/>
              <a:t>24.06.2024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0B952-C720-4D09-A2FA-06645F70425C}" type="datetime1">
              <a:rPr lang="ru-RU" smtClean="0"/>
              <a:t>24.06.2024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sp>
        <p:nvSpPr>
          <p:cNvPr id="7" name="Номер слайда 6"/>
          <p:cNvSpPr>
            <a:spLocks noGrp="1"/>
          </p:cNvSpPr>
          <p:nvPr>
            <p:ph type="sldNum" sz="quarter" idx="12"/>
          </p:nvPr>
        </p:nvSpPr>
        <p:spPr/>
        <p:txBody>
          <a:bodyPr/>
          <a:lstStyle/>
          <a:p>
            <a:fld id="{725C68B6-61C2-468F-89AB-4B9F7531AA68}" type="slidenum">
              <a:rPr lang="ru-RU" smtClean="0"/>
              <a:pPr/>
              <a:t>1</a:t>
            </a:fld>
            <a:endParaRPr lang="ru-RU"/>
          </a:p>
        </p:txBody>
      </p:sp>
      <p:sp>
        <p:nvSpPr>
          <p:cNvPr id="6" name="TextBox 5"/>
          <p:cNvSpPr txBox="1"/>
          <p:nvPr/>
        </p:nvSpPr>
        <p:spPr>
          <a:xfrm>
            <a:off x="5602046" y="204788"/>
            <a:ext cx="3584959" cy="1323439"/>
          </a:xfrm>
          <a:prstGeom prst="rect">
            <a:avLst/>
          </a:prstGeom>
          <a:noFill/>
        </p:spPr>
        <p:txBody>
          <a:bodyPr wrap="square" rtlCol="0">
            <a:spAutoFit/>
          </a:bodyPr>
          <a:lstStyle/>
          <a:p>
            <a:pPr algn="ctr"/>
            <a:r>
              <a:rPr lang="ru-RU" altLang="ru-RU" sz="1600" b="1" dirty="0">
                <a:solidFill>
                  <a:srgbClr val="C00000"/>
                </a:solidFill>
                <a:latin typeface="Cambria" panose="02040503050406030204" pitchFamily="18" charset="0"/>
              </a:rPr>
              <a:t>Лекция</a:t>
            </a:r>
          </a:p>
          <a:p>
            <a:pPr algn="ctr"/>
            <a:r>
              <a:rPr lang="ru-RU" altLang="ru-RU" sz="1600" b="1" dirty="0">
                <a:latin typeface="Cambria" panose="02040503050406030204" pitchFamily="18" charset="0"/>
              </a:rPr>
              <a:t>по модулю «Челюстно-лицевое протезирование»</a:t>
            </a:r>
          </a:p>
          <a:p>
            <a:pPr algn="ctr"/>
            <a:r>
              <a:rPr lang="ru-RU" altLang="ru-RU" sz="1600" b="1" dirty="0">
                <a:latin typeface="Cambria" panose="02040503050406030204" pitchFamily="18" charset="0"/>
              </a:rPr>
              <a:t>учебной дисциплины «Стоматология»</a:t>
            </a:r>
            <a:endParaRPr lang="ru-RU" altLang="ru-RU" sz="1600" b="1" dirty="0">
              <a:latin typeface="Cambria" panose="02040503050406030204" pitchFamily="18" charset="0"/>
            </a:endParaRPr>
          </a:p>
        </p:txBody>
      </p:sp>
      <p:sp>
        <p:nvSpPr>
          <p:cNvPr id="8" name="Подзаголовок 2"/>
          <p:cNvSpPr txBox="1">
            <a:spLocks/>
          </p:cNvSpPr>
          <p:nvPr/>
        </p:nvSpPr>
        <p:spPr>
          <a:xfrm>
            <a:off x="3514100" y="1916832"/>
            <a:ext cx="5666412" cy="1728192"/>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2400" b="1" i="0" u="none" strike="noStrike" kern="1200" cap="none" spc="0" normalizeH="0" baseline="0" noProof="0" dirty="0" smtClean="0">
                <a:ln>
                  <a:noFill/>
                </a:ln>
                <a:solidFill>
                  <a:schemeClr val="bg1"/>
                </a:solidFill>
                <a:effectLst/>
                <a:uLnTx/>
                <a:uFillTx/>
                <a:latin typeface="Cambria" panose="02040503050406030204" pitchFamily="18" charset="0"/>
              </a:rPr>
              <a:t>Тема:</a:t>
            </a:r>
            <a:r>
              <a:rPr kumimoji="0" lang="ru-RU" b="1" i="0" u="none" strike="noStrike" kern="1200" cap="none" spc="0" normalizeH="0" baseline="0" noProof="0" dirty="0" smtClean="0">
                <a:ln>
                  <a:noFill/>
                </a:ln>
                <a:solidFill>
                  <a:schemeClr val="bg1"/>
                </a:solidFill>
                <a:effectLst/>
                <a:uLnTx/>
                <a:uFillTx/>
                <a:latin typeface="Cambria" panose="02040503050406030204" pitchFamily="18" charset="0"/>
              </a:rPr>
              <a:t> </a:t>
            </a:r>
          </a:p>
          <a:p>
            <a:pPr marL="342900" lvl="0" indent="-342900" algn="ctr">
              <a:spcBef>
                <a:spcPct val="20000"/>
              </a:spcBef>
              <a:defRPr/>
            </a:pPr>
            <a:r>
              <a:rPr kumimoji="0" lang="ru-RU" sz="2000" b="1" i="0" u="none" strike="noStrike" kern="1200" cap="none" spc="0" normalizeH="0" baseline="0" noProof="0" dirty="0" smtClean="0">
                <a:ln>
                  <a:noFill/>
                </a:ln>
                <a:solidFill>
                  <a:schemeClr val="bg1"/>
                </a:solidFill>
                <a:effectLst/>
                <a:uLnTx/>
                <a:uFillTx/>
                <a:latin typeface="Cambria" panose="02040503050406030204" pitchFamily="18" charset="0"/>
              </a:rPr>
              <a:t>«</a:t>
            </a:r>
            <a:r>
              <a:rPr lang="ru-RU" sz="2000" b="1" noProof="0" dirty="0" smtClean="0">
                <a:solidFill>
                  <a:schemeClr val="bg1"/>
                </a:solidFill>
                <a:latin typeface="Cambria" panose="02040503050406030204" pitchFamily="18" charset="0"/>
              </a:rPr>
              <a:t>Особенности ортопедического лечения больных с врожденными и приобретенными дефектами мягкого и твердого неба</a:t>
            </a:r>
            <a:r>
              <a:rPr kumimoji="0" lang="ru-RU" sz="2000" b="1" i="0" u="none" strike="noStrike" kern="1200" cap="none" spc="0" normalizeH="0" baseline="0" noProof="0" dirty="0" smtClean="0">
                <a:ln>
                  <a:noFill/>
                </a:ln>
                <a:solidFill>
                  <a:schemeClr val="bg1"/>
                </a:solidFill>
                <a:effectLst/>
                <a:uLnTx/>
                <a:uFillTx/>
                <a:latin typeface="Cambria" panose="02040503050406030204" pitchFamily="18" charset="0"/>
              </a:rPr>
              <a:t>»</a:t>
            </a:r>
          </a:p>
        </p:txBody>
      </p:sp>
      <p:sp>
        <p:nvSpPr>
          <p:cNvPr id="9" name="TextBox 8"/>
          <p:cNvSpPr txBox="1"/>
          <p:nvPr/>
        </p:nvSpPr>
        <p:spPr>
          <a:xfrm>
            <a:off x="3347864" y="3950171"/>
            <a:ext cx="5678735" cy="369332"/>
          </a:xfrm>
          <a:prstGeom prst="rect">
            <a:avLst/>
          </a:prstGeom>
          <a:noFill/>
        </p:spPr>
        <p:txBody>
          <a:bodyPr wrap="square" rtlCol="0">
            <a:spAutoFit/>
          </a:bodyPr>
          <a:lstStyle/>
          <a:p>
            <a:endParaRPr lang="ru-RU" dirty="0">
              <a:latin typeface="Cambria" panose="02040503050406030204" pitchFamily="18" charset="0"/>
            </a:endParaRPr>
          </a:p>
        </p:txBody>
      </p:sp>
      <p:pic>
        <p:nvPicPr>
          <p:cNvPr id="10"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319711" cy="106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4258433" y="4144888"/>
            <a:ext cx="4932040" cy="1508105"/>
          </a:xfrm>
          <a:prstGeom prst="rect">
            <a:avLst/>
          </a:prstGeom>
        </p:spPr>
        <p:txBody>
          <a:bodyPr wrap="square">
            <a:spAutoFit/>
          </a:bodyPr>
          <a:lstStyle/>
          <a:p>
            <a:pPr algn="ctr">
              <a:lnSpc>
                <a:spcPct val="80000"/>
              </a:lnSpc>
              <a:spcBef>
                <a:spcPct val="20000"/>
              </a:spcBef>
            </a:pPr>
            <a:r>
              <a:rPr lang="ru-RU" altLang="ru-RU" sz="2000" b="1" dirty="0">
                <a:latin typeface="Cambria" panose="02040503050406030204" pitchFamily="18" charset="0"/>
              </a:rPr>
              <a:t>Лекцию подготовила: </a:t>
            </a:r>
          </a:p>
          <a:p>
            <a:pPr algn="ctr">
              <a:lnSpc>
                <a:spcPct val="80000"/>
              </a:lnSpc>
              <a:spcBef>
                <a:spcPct val="20000"/>
              </a:spcBef>
            </a:pPr>
            <a:r>
              <a:rPr lang="ru-RU" altLang="ru-RU" sz="2000" b="1" dirty="0">
                <a:latin typeface="Cambria" panose="02040503050406030204" pitchFamily="18" charset="0"/>
              </a:rPr>
              <a:t>доцент кафедры</a:t>
            </a:r>
            <a:br>
              <a:rPr lang="ru-RU" altLang="ru-RU" sz="2000" b="1" dirty="0">
                <a:latin typeface="Cambria" panose="02040503050406030204" pitchFamily="18" charset="0"/>
              </a:rPr>
            </a:br>
            <a:r>
              <a:rPr lang="ru-RU" altLang="ru-RU" sz="2000" b="1" dirty="0">
                <a:latin typeface="Cambria" panose="02040503050406030204" pitchFamily="18" charset="0"/>
              </a:rPr>
              <a:t>ортопедической стоматологии</a:t>
            </a:r>
          </a:p>
          <a:p>
            <a:pPr algn="ctr">
              <a:lnSpc>
                <a:spcPct val="80000"/>
              </a:lnSpc>
              <a:spcBef>
                <a:spcPct val="20000"/>
              </a:spcBef>
            </a:pPr>
            <a:r>
              <a:rPr lang="ru-RU" altLang="ru-RU" sz="2000" b="1" dirty="0">
                <a:latin typeface="Cambria" panose="02040503050406030204" pitchFamily="18" charset="0"/>
              </a:rPr>
              <a:t>кандидат медицинских наук, доцент </a:t>
            </a:r>
          </a:p>
          <a:p>
            <a:pPr algn="ctr">
              <a:lnSpc>
                <a:spcPct val="80000"/>
              </a:lnSpc>
              <a:spcBef>
                <a:spcPct val="20000"/>
              </a:spcBef>
            </a:pPr>
            <a:r>
              <a:rPr lang="ru-RU" altLang="ru-RU" sz="2000" b="1" dirty="0">
                <a:solidFill>
                  <a:srgbClr val="C00000"/>
                </a:solidFill>
                <a:latin typeface="Cambria" panose="02040503050406030204" pitchFamily="18" charset="0"/>
              </a:rPr>
              <a:t>Старченко Татьяна Петровна</a:t>
            </a:r>
            <a:endParaRPr lang="ru-RU" altLang="ru-RU" sz="2000" dirty="0">
              <a:latin typeface="Cambria" panose="02040503050406030204" pitchFamily="18" charset="0"/>
            </a:endParaRPr>
          </a:p>
        </p:txBody>
      </p:sp>
    </p:spTree>
    <p:extLst>
      <p:ext uri="{BB962C8B-B14F-4D97-AF65-F5344CB8AC3E}">
        <p14:creationId xmlns:p14="http://schemas.microsoft.com/office/powerpoint/2010/main" val="619000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10</a:t>
            </a:fld>
            <a:endParaRPr lang="ru-RU"/>
          </a:p>
        </p:txBody>
      </p:sp>
      <p:pic>
        <p:nvPicPr>
          <p:cNvPr id="7" name="Рисунок 6"/>
          <p:cNvPicPr/>
          <p:nvPr/>
        </p:nvPicPr>
        <p:blipFill rotWithShape="1">
          <a:blip r:embed="rId2" cstate="print"/>
          <a:srcRect l="41900" t="62005" r="53766" b="7839"/>
          <a:stretch/>
        </p:blipFill>
        <p:spPr bwMode="auto">
          <a:xfrm>
            <a:off x="106670" y="68350"/>
            <a:ext cx="1368152" cy="6624736"/>
          </a:xfrm>
          <a:prstGeom prst="rect">
            <a:avLst/>
          </a:prstGeom>
          <a:ln>
            <a:noFill/>
          </a:ln>
          <a:extLst>
            <a:ext uri="{53640926-AAD7-44D8-BBD7-CCE9431645EC}">
              <a14:shadowObscured xmlns:a14="http://schemas.microsoft.com/office/drawing/2010/main"/>
            </a:ext>
          </a:extLst>
        </p:spPr>
      </p:pic>
      <p:pic>
        <p:nvPicPr>
          <p:cNvPr id="5" name="Рисунок 4"/>
          <p:cNvPicPr>
            <a:picLocks noChangeAspect="1"/>
          </p:cNvPicPr>
          <p:nvPr/>
        </p:nvPicPr>
        <p:blipFill>
          <a:blip r:embed="rId3"/>
          <a:stretch>
            <a:fillRect/>
          </a:stretch>
        </p:blipFill>
        <p:spPr>
          <a:xfrm>
            <a:off x="1691680" y="188640"/>
            <a:ext cx="6830416" cy="3182631"/>
          </a:xfrm>
          <a:prstGeom prst="rect">
            <a:avLst/>
          </a:prstGeom>
        </p:spPr>
      </p:pic>
      <p:pic>
        <p:nvPicPr>
          <p:cNvPr id="6" name="Рисунок 5"/>
          <p:cNvPicPr>
            <a:picLocks noChangeAspect="1"/>
          </p:cNvPicPr>
          <p:nvPr/>
        </p:nvPicPr>
        <p:blipFill>
          <a:blip r:embed="rId4"/>
          <a:stretch>
            <a:fillRect/>
          </a:stretch>
        </p:blipFill>
        <p:spPr>
          <a:xfrm>
            <a:off x="1691680" y="3371271"/>
            <a:ext cx="3361578" cy="3167641"/>
          </a:xfrm>
          <a:prstGeom prst="rect">
            <a:avLst/>
          </a:prstGeom>
        </p:spPr>
      </p:pic>
      <p:sp>
        <p:nvSpPr>
          <p:cNvPr id="9" name="Прямоугольник 8"/>
          <p:cNvSpPr/>
          <p:nvPr/>
        </p:nvSpPr>
        <p:spPr>
          <a:xfrm>
            <a:off x="5220072" y="3523930"/>
            <a:ext cx="3726160" cy="2862322"/>
          </a:xfrm>
          <a:prstGeom prst="rect">
            <a:avLst/>
          </a:prstGeom>
        </p:spPr>
        <p:txBody>
          <a:bodyPr wrap="square">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Изготовление протеза после резекции верхней челюсти по И.М. </a:t>
            </a:r>
            <a:r>
              <a:rPr lang="ru-RU" b="1" dirty="0" smtClean="0">
                <a:solidFill>
                  <a:srgbClr val="FF0000"/>
                </a:solidFill>
                <a:latin typeface="Times New Roman" panose="02020603050405020304" pitchFamily="18" charset="0"/>
                <a:cs typeface="Times New Roman" panose="02020603050405020304" pitchFamily="18" charset="0"/>
              </a:rPr>
              <a:t>Оксману:</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endParaRPr lang="en-US" b="1" dirty="0" smtClean="0">
              <a:solidFill>
                <a:srgbClr val="FF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а </a:t>
            </a:r>
            <a:r>
              <a:rPr lang="ru-RU" dirty="0">
                <a:solidFill>
                  <a:srgbClr val="000000"/>
                </a:solidFill>
                <a:latin typeface="Times New Roman" panose="02020603050405020304" pitchFamily="18" charset="0"/>
                <a:cs typeface="Times New Roman" panose="02020603050405020304" pitchFamily="18" charset="0"/>
              </a:rPr>
              <a:t>- фиксирующая пластинка находится на гипсовой модели</a:t>
            </a:r>
            <a:r>
              <a:rPr lang="ru-RU" dirty="0" smtClean="0">
                <a:solidFill>
                  <a:srgbClr val="000000"/>
                </a:solidFill>
                <a:latin typeface="Times New Roman" panose="02020603050405020304" pitchFamily="18" charset="0"/>
                <a:cs typeface="Times New Roman" panose="02020603050405020304" pitchFamily="18" charset="0"/>
              </a:rPr>
              <a:t>;</a:t>
            </a:r>
            <a:endParaRPr lang="en-US"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б </a:t>
            </a:r>
            <a:r>
              <a:rPr lang="ru-RU" dirty="0">
                <a:solidFill>
                  <a:srgbClr val="000000"/>
                </a:solidFill>
                <a:latin typeface="Times New Roman" panose="02020603050405020304" pitchFamily="18" charset="0"/>
                <a:cs typeface="Times New Roman" panose="02020603050405020304" pitchFamily="18" charset="0"/>
              </a:rPr>
              <a:t>- изготовлен временный протез; </a:t>
            </a:r>
            <a:endParaRPr lang="en-US"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в </a:t>
            </a:r>
            <a:r>
              <a:rPr lang="ru-RU" dirty="0">
                <a:solidFill>
                  <a:srgbClr val="000000"/>
                </a:solidFill>
                <a:latin typeface="Times New Roman" panose="02020603050405020304" pitchFamily="18" charset="0"/>
                <a:cs typeface="Times New Roman" panose="02020603050405020304" pitchFamily="18" charset="0"/>
              </a:rPr>
              <a:t>- протез, дополненный обтурирующей частью по краям операционной полости</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195" y="188640"/>
            <a:ext cx="932769" cy="1133739"/>
          </a:xfrm>
          <a:prstGeom prst="rect">
            <a:avLst/>
          </a:prstGeom>
        </p:spPr>
      </p:pic>
    </p:spTree>
    <p:extLst>
      <p:ext uri="{BB962C8B-B14F-4D97-AF65-F5344CB8AC3E}">
        <p14:creationId xmlns:p14="http://schemas.microsoft.com/office/powerpoint/2010/main" val="234466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979712" y="1324140"/>
            <a:ext cx="6552728" cy="5529462"/>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Вначале изготавливаю коронки с напайками на опорные зубы, затем снимают частный слепок со здоровой части верхней челюсти вместе с коронками во рту и по полученной модели изготавливают фиксирующую пластинку с кламмерами. После припасовки фиксирующей пластинки снимают полный слепок верхней челюсти вместе с фиксирующей пластинкой во рту и по полученным моделям к ней приваривают резекционную часть протеза.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Модели </a:t>
            </a:r>
            <a:r>
              <a:rPr lang="ru-RU" dirty="0">
                <a:latin typeface="Times New Roman" panose="02020603050405020304" pitchFamily="18" charset="0"/>
                <a:ea typeface="Calibri" panose="020F0502020204030204" pitchFamily="34" charset="0"/>
                <a:cs typeface="Times New Roman" panose="02020603050405020304" pitchFamily="18" charset="0"/>
              </a:rPr>
              <a:t>загипсовывают в артикулятор в положении центральной окклюзии. На модели верхней челюсти отмечают границу резекции, причем один зуб на границе с опухолью срезается на уровне шейки зуба. Это нужно для ого, чтобы протез не мешал покрыть резецированную кость лоскутом слизистой оболочки. Остальные зубы срезают на уровне основания альвеолярного отростка с вестибулярной и небной стороны до середины неба, т.е. до фиксирующей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пластинки</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r>
              <a:rPr lang="ru-RU" dirty="0" smtClean="0">
                <a:latin typeface="Times New Roman" panose="02020603050405020304" pitchFamily="18" charset="0"/>
                <a:ea typeface="Calibri" panose="020F0502020204030204" pitchFamily="34" charset="0"/>
                <a:cs typeface="Times New Roman" panose="02020603050405020304" pitchFamily="18" charset="0"/>
              </a:rPr>
              <a:t> Снимают </a:t>
            </a:r>
            <a:r>
              <a:rPr lang="ru-RU" dirty="0">
                <a:latin typeface="Times New Roman" panose="02020603050405020304" pitchFamily="18" charset="0"/>
                <a:ea typeface="Calibri" panose="020F0502020204030204" pitchFamily="34" charset="0"/>
                <a:cs typeface="Times New Roman" panose="02020603050405020304" pitchFamily="18" charset="0"/>
              </a:rPr>
              <a:t>пластинку с модели и на ее небной поверхности делают нарезки, как при починке протеза.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893292" y="997272"/>
            <a:ext cx="4826642" cy="399405"/>
          </a:xfrm>
          <a:prstGeom prst="rect">
            <a:avLst/>
          </a:prstGeom>
        </p:spPr>
        <p:txBody>
          <a:bodyPr wrap="none">
            <a:spAutoFit/>
          </a:bodyPr>
          <a:lstStyle/>
          <a:p>
            <a:pPr algn="ctr">
              <a:lnSpc>
                <a:spcPct val="107000"/>
              </a:lnSpc>
              <a:spcAft>
                <a:spcPts val="800"/>
              </a:spcAft>
            </a:pPr>
            <a:r>
              <a:rPr lang="ru-RU" sz="2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протез по Оксману</a:t>
            </a:r>
            <a:endPar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0127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6444208" y="6364771"/>
            <a:ext cx="2133600" cy="365125"/>
          </a:xfrm>
        </p:spPr>
        <p:txBody>
          <a:bodyPr/>
          <a:lstStyle/>
          <a:p>
            <a:fld id="{725C68B6-61C2-468F-89AB-4B9F7531AA68}" type="slidenum">
              <a:rPr lang="ru-RU" smtClean="0"/>
              <a:pPr/>
              <a:t>12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1026" name="Picture 2" descr="Протезирование при послеоперационных дефектах верхней челюсти -  Ортопедическая стоматолог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157" y="1052736"/>
            <a:ext cx="6048375" cy="450532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123157" y="5497539"/>
            <a:ext cx="6336704" cy="1200329"/>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Резекционный протез</a:t>
            </a:r>
          </a:p>
          <a:p>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 подготовка протеза к изготовлению обтурирующей части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б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обтурирующая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часть протеза </a:t>
            </a:r>
            <a:r>
              <a:rPr lang="ru-RU" dirty="0">
                <a:latin typeface="Times New Roman" panose="02020603050405020304" pitchFamily="18" charset="0"/>
                <a:cs typeface="Times New Roman" panose="02020603050405020304" pitchFamily="18" charset="0"/>
              </a:rPr>
              <a:t>заготовлена из воска;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a:t>
            </a:r>
            <a:r>
              <a:rPr lang="ru-RU" dirty="0">
                <a:latin typeface="Times New Roman" panose="02020603050405020304" pitchFamily="18" charset="0"/>
                <a:cs typeface="Times New Roman" panose="02020603050405020304" pitchFamily="18" charset="0"/>
              </a:rPr>
              <a:t>, г — протезы обтурирующей части разной высоты</a:t>
            </a: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42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1907704" y="790644"/>
            <a:ext cx="7012200" cy="6225294"/>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Фиксирующую пластинку вновь накладывают на модель и устанавливают искусственные зубы в окклюзии с зубами нижней челюсти. Край десны резекционного протеза рекомендуется моделировать с валиком, что очень важно для укрепления протеза, так как в послеоперационном периоде рубцы моделируются по валику, образуя ложе. Таким образом, базис при помощи валика на протезе фиксируется мягкими тканями щеки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a:latin typeface="Times New Roman" panose="02020603050405020304" pitchFamily="18" charset="0"/>
                <a:cs typeface="Times New Roman" panose="02020603050405020304" pitchFamily="18" charset="0"/>
              </a:rPr>
              <a:t>В таком виде резекционный протез, как временный, может быть использован после резекции верхней челюсти. В дальнейшем, по мере заживления операционной раны, тампоны удаляют, небную часть протеза покрывают размягченным оттискным материалом для получения отпечатков краев операционной полости. Затем протез с отпечатком краев полости гипсуют в кювету и размягчённый оттискной материал удаляют, освободившееся место заполняют пластмассой. </a:t>
            </a:r>
          </a:p>
          <a:p>
            <a:pPr>
              <a:lnSpc>
                <a:spcPct val="107000"/>
              </a:lnSpc>
              <a:spcAft>
                <a:spcPts val="800"/>
              </a:spcAf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411760" y="291431"/>
            <a:ext cx="5763694" cy="460895"/>
          </a:xfrm>
          <a:prstGeom prst="rect">
            <a:avLst/>
          </a:prstGeom>
        </p:spPr>
        <p:txBody>
          <a:bodyPr wrap="none">
            <a:spAutoFit/>
          </a:bodyPr>
          <a:lstStyle/>
          <a:p>
            <a:pPr algn="ctr">
              <a:lnSpc>
                <a:spcPct val="107000"/>
              </a:lnSpc>
              <a:spcAft>
                <a:spcPts val="800"/>
              </a:spcAft>
            </a:pPr>
            <a:r>
              <a:rPr lang="ru-R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протез по Оксману</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293683"/>
            <a:ext cx="932769" cy="1133739"/>
          </a:xfrm>
          <a:prstGeom prst="rect">
            <a:avLst/>
          </a:prstGeom>
        </p:spPr>
      </p:pic>
    </p:spTree>
    <p:extLst>
      <p:ext uri="{BB962C8B-B14F-4D97-AF65-F5344CB8AC3E}">
        <p14:creationId xmlns:p14="http://schemas.microsoft.com/office/powerpoint/2010/main" val="1422774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1920296" y="1009450"/>
            <a:ext cx="6750496" cy="5529462"/>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 заполнении полости пластмассой вначале выстилают дно и стенки ее, затем полость доверху заполняют влажным речным песком, а потом поверхность песка покрывают слоем пластмассы. Таким образом, массивная часть резекционного протеза состоит из пластмассовой оболочки, заполненной внутри песком. После полимеризации пластмассы просверливают ее в массивной части два отверстия на противоположных сторонах до границы песка и струей воды из водопровода вымывают песок. Массивная часть протеза становится полой, и вес протеза уменьшается. Отверстия заделывают самотвердеющей пластмассой. Вместо песка толщу обтуратора заполняют кусочками пробки, пробка остается в протезе.</a:t>
            </a: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Приварку обтурирующей части протеза необходимо произвести в короткий срок (не более одного дня), так как операционная полость без протеза быстро сокращается и протез может стать негодным. Целесообразно делать сразу два резекционных протеза, чтобы при исправлении одного протеза больной мог пользоваться вторым.</a:t>
            </a:r>
          </a:p>
        </p:txBody>
      </p:sp>
      <p:sp>
        <p:nvSpPr>
          <p:cNvPr id="9" name="Прямоугольник 8"/>
          <p:cNvSpPr/>
          <p:nvPr/>
        </p:nvSpPr>
        <p:spPr>
          <a:xfrm>
            <a:off x="2267744" y="382033"/>
            <a:ext cx="5763694" cy="460895"/>
          </a:xfrm>
          <a:prstGeom prst="rect">
            <a:avLst/>
          </a:prstGeom>
        </p:spPr>
        <p:txBody>
          <a:bodyPr wrap="none">
            <a:spAutoFit/>
          </a:bodyPr>
          <a:lstStyle/>
          <a:p>
            <a:pPr algn="ctr">
              <a:lnSpc>
                <a:spcPct val="107000"/>
              </a:lnSpc>
              <a:spcAft>
                <a:spcPts val="800"/>
              </a:spcAft>
            </a:pPr>
            <a:r>
              <a:rPr lang="ru-R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протез по Оксману</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276058"/>
            <a:ext cx="932769" cy="1133739"/>
          </a:xfrm>
          <a:prstGeom prst="rect">
            <a:avLst/>
          </a:prstGeom>
        </p:spPr>
      </p:pic>
    </p:spTree>
    <p:extLst>
      <p:ext uri="{BB962C8B-B14F-4D97-AF65-F5344CB8AC3E}">
        <p14:creationId xmlns:p14="http://schemas.microsoft.com/office/powerpoint/2010/main" val="1250419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1621250" y="367492"/>
            <a:ext cx="7249229" cy="522259"/>
          </a:xfrm>
          <a:prstGeom prst="rect">
            <a:avLst/>
          </a:prstGeom>
        </p:spPr>
        <p:txBody>
          <a:bodyPr wrap="none">
            <a:spAutoFit/>
          </a:bodyPr>
          <a:lstStyle/>
          <a:p>
            <a:pPr algn="ctr">
              <a:lnSpc>
                <a:spcPct val="107000"/>
              </a:lnSpc>
              <a:spcAft>
                <a:spcPts val="800"/>
              </a:spcAft>
            </a:pPr>
            <a:r>
              <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Пустотелый протез по Киселеву- </a:t>
            </a:r>
            <a:r>
              <a:rPr lang="ru-RU" sz="28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Пинскому</a:t>
            </a:r>
            <a:endParaRPr lang="ru-RU" sz="2800"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621250" y="1099708"/>
            <a:ext cx="7344816" cy="5406032"/>
          </a:xfrm>
          <a:prstGeom prst="rect">
            <a:avLst/>
          </a:prstGeom>
        </p:spPr>
        <p:txBody>
          <a:bodyPr wrap="square">
            <a:spAutoFit/>
          </a:bodyPr>
          <a:lstStyle/>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До операции с обеих челюстей снимают слепки любой пластической массой. </a:t>
            </a:r>
            <a:r>
              <a:rPr lang="en-US" sz="1600" dirty="0">
                <a:latin typeface="Times New Roman" panose="02020603050405020304" pitchFamily="18" charset="0"/>
                <a:ea typeface="Calibri" panose="020F0502020204030204" pitchFamily="34" charset="0"/>
                <a:cs typeface="Times New Roman" panose="02020603050405020304" pitchFamily="18" charset="0"/>
              </a:rPr>
              <a:t/>
            </a:r>
            <a:br>
              <a:rPr lang="en-US" sz="1600" dirty="0">
                <a:latin typeface="Times New Roman" panose="02020603050405020304" pitchFamily="18" charset="0"/>
                <a:ea typeface="Calibri" panose="020F0502020204030204" pitchFamily="34" charset="0"/>
                <a:cs typeface="Times New Roman" panose="02020603050405020304" pitchFamily="18" charset="0"/>
              </a:rPr>
            </a:b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По</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слепкам </a:t>
            </a:r>
            <a:r>
              <a:rPr lang="ru-RU" sz="1600" dirty="0">
                <a:latin typeface="Times New Roman" panose="02020603050405020304" pitchFamily="18" charset="0"/>
                <a:ea typeface="Calibri" panose="020F0502020204030204" pitchFamily="34" charset="0"/>
                <a:cs typeface="Times New Roman" panose="02020603050405020304" pitchFamily="18" charset="0"/>
              </a:rPr>
              <a:t>изготавливают модели из гипса.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Основание </a:t>
            </a:r>
            <a:r>
              <a:rPr lang="ru-RU" sz="1600" dirty="0">
                <a:latin typeface="Times New Roman" panose="02020603050405020304" pitchFamily="18" charset="0"/>
                <a:ea typeface="Calibri" panose="020F0502020204030204" pitchFamily="34" charset="0"/>
                <a:cs typeface="Times New Roman" panose="02020603050405020304" pitchFamily="18" charset="0"/>
              </a:rPr>
              <a:t>гипсовой модели верхней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челюсти</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делают </a:t>
            </a:r>
            <a:r>
              <a:rPr lang="ru-RU" sz="1600" dirty="0">
                <a:latin typeface="Times New Roman" panose="02020603050405020304" pitchFamily="18" charset="0"/>
                <a:ea typeface="Calibri" panose="020F0502020204030204" pitchFamily="34" charset="0"/>
                <a:cs typeface="Times New Roman" panose="02020603050405020304" pitchFamily="18" charset="0"/>
              </a:rPr>
              <a:t>высоким настолько, насколько предполагается произвести резекцию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верхней</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челюсти</a:t>
            </a:r>
            <a:r>
              <a:rPr lang="ru-RU" sz="1600" dirty="0">
                <a:latin typeface="Times New Roman" panose="02020603050405020304" pitchFamily="18" charset="0"/>
                <a:ea typeface="Calibri" panose="020F0502020204030204" pitchFamily="34" charset="0"/>
                <a:cs typeface="Times New Roman" panose="02020603050405020304" pitchFamily="18" charset="0"/>
              </a:rPr>
              <a:t>. Обе модели челюстей составляют в центральную окклюзию и загипсовывают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артикулятор</a:t>
            </a:r>
            <a:r>
              <a:rPr lang="ru-RU" sz="1600" dirty="0">
                <a:latin typeface="Times New Roman" panose="02020603050405020304" pitchFamily="18" charset="0"/>
                <a:ea typeface="Calibri" panose="020F0502020204030204" pitchFamily="34" charset="0"/>
                <a:cs typeface="Times New Roman" panose="02020603050405020304" pitchFamily="18" charset="0"/>
              </a:rPr>
              <a:t>, затем после тщательного клинического и рентгенологического </a:t>
            </a:r>
            <a:r>
              <a:rPr lang="ru-RU" sz="1600" dirty="0" err="1" smtClean="0">
                <a:latin typeface="Times New Roman" panose="02020603050405020304" pitchFamily="18" charset="0"/>
                <a:ea typeface="Calibri" panose="020F0502020204030204" pitchFamily="34" charset="0"/>
                <a:cs typeface="Times New Roman" panose="02020603050405020304" pitchFamily="18" charset="0"/>
              </a:rPr>
              <a:t>обследовани</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определяют </a:t>
            </a:r>
            <a:r>
              <a:rPr lang="ru-RU" sz="1600" dirty="0">
                <a:latin typeface="Times New Roman" panose="02020603050405020304" pitchFamily="18" charset="0"/>
                <a:ea typeface="Calibri" panose="020F0502020204030204" pitchFamily="34" charset="0"/>
                <a:cs typeface="Times New Roman" panose="02020603050405020304" pitchFamily="18" charset="0"/>
              </a:rPr>
              <a:t>границы сохраняемой части челюсти и отмечают их на гипсовой модели.</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После этого производят резекцию части гипсовой модели в пределах отмеченного, как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горизонтальной</a:t>
            </a:r>
            <a:r>
              <a:rPr lang="ru-RU" sz="1600" dirty="0">
                <a:latin typeface="Times New Roman" panose="02020603050405020304" pitchFamily="18" charset="0"/>
                <a:ea typeface="Calibri" panose="020F0502020204030204" pitchFamily="34" charset="0"/>
                <a:cs typeface="Times New Roman" panose="02020603050405020304" pitchFamily="18" charset="0"/>
              </a:rPr>
              <a:t>, так и в вертикальной плоскостях. Подготовив модель, приступают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к</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изготовлению </a:t>
            </a:r>
            <a:r>
              <a:rPr lang="ru-RU" sz="1600" dirty="0">
                <a:latin typeface="Times New Roman" panose="02020603050405020304" pitchFamily="18" charset="0"/>
                <a:ea typeface="Calibri" panose="020F0502020204030204" pitchFamily="34" charset="0"/>
                <a:cs typeface="Times New Roman" panose="02020603050405020304" pitchFamily="18" charset="0"/>
              </a:rPr>
              <a:t>протезов. Вначале дно и медиальную поверхность резецированной части модели выстилают тонким слоем разогретой пластинки воска, потом из гипса сметанообразной консистенции создают резецированную часть челюсти, только без зубов.</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В гипс вводят шуруп, после чего готовят кламмеры и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устанавливают</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искусственные </a:t>
            </a:r>
            <a:r>
              <a:rPr lang="ru-RU" sz="1600" dirty="0">
                <a:latin typeface="Times New Roman" panose="02020603050405020304" pitchFamily="18" charset="0"/>
                <a:ea typeface="Calibri" panose="020F0502020204030204" pitchFamily="34" charset="0"/>
                <a:cs typeface="Times New Roman" panose="02020603050405020304" pitchFamily="18" charset="0"/>
              </a:rPr>
              <a:t>зубы, моделируют базис протеза. Восковую заготовку вместе с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моделью</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отсоединяют </a:t>
            </a:r>
            <a:r>
              <a:rPr lang="ru-RU" sz="1600" dirty="0">
                <a:latin typeface="Times New Roman" panose="02020603050405020304" pitchFamily="18" charset="0"/>
                <a:ea typeface="Calibri" panose="020F0502020204030204" pitchFamily="34" charset="0"/>
                <a:cs typeface="Times New Roman" panose="02020603050405020304" pitchFamily="18" charset="0"/>
              </a:rPr>
              <a:t>от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артикулятора</a:t>
            </a:r>
            <a:r>
              <a:rPr lang="ru-RU" sz="1600" dirty="0">
                <a:latin typeface="Times New Roman" panose="02020603050405020304" pitchFamily="18" charset="0"/>
                <a:ea typeface="Calibri" panose="020F0502020204030204" pitchFamily="34" charset="0"/>
                <a:cs typeface="Times New Roman" panose="02020603050405020304" pitchFamily="18" charset="0"/>
              </a:rPr>
              <a:t>, гипсуют в кювету, образуя штамп и контрштамп. При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этом</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после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выплавления</a:t>
            </a:r>
            <a:r>
              <a:rPr lang="ru-RU" sz="1600" dirty="0">
                <a:latin typeface="Times New Roman" panose="02020603050405020304" pitchFamily="18" charset="0"/>
                <a:ea typeface="Calibri" panose="020F0502020204030204" pitchFamily="34" charset="0"/>
                <a:cs typeface="Times New Roman" panose="02020603050405020304" pitchFamily="18" charset="0"/>
              </a:rPr>
              <a:t> воска в контрштампе остается фиксированная на шурупе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гипсовая</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восстановленная </a:t>
            </a:r>
            <a:r>
              <a:rPr lang="ru-RU" sz="1600" dirty="0">
                <a:latin typeface="Times New Roman" panose="02020603050405020304" pitchFamily="18" charset="0"/>
                <a:ea typeface="Calibri" panose="020F0502020204030204" pitchFamily="34" charset="0"/>
                <a:cs typeface="Times New Roman" panose="02020603050405020304" pitchFamily="18" charset="0"/>
              </a:rPr>
              <a:t>часть челюсти.</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367492"/>
            <a:ext cx="932769" cy="1133739"/>
          </a:xfrm>
          <a:prstGeom prst="rect">
            <a:avLst/>
          </a:prstGeom>
        </p:spPr>
      </p:pic>
    </p:spTree>
    <p:extLst>
      <p:ext uri="{BB962C8B-B14F-4D97-AF65-F5344CB8AC3E}">
        <p14:creationId xmlns:p14="http://schemas.microsoft.com/office/powerpoint/2010/main" val="3339274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3"/>
          <a:stretch>
            <a:fillRect/>
          </a:stretch>
        </p:blipFill>
        <p:spPr>
          <a:xfrm>
            <a:off x="1691680" y="1310283"/>
            <a:ext cx="7129593" cy="3578349"/>
          </a:xfrm>
          <a:prstGeom prst="rect">
            <a:avLst/>
          </a:prstGeom>
        </p:spPr>
      </p:pic>
      <p:sp>
        <p:nvSpPr>
          <p:cNvPr id="6" name="Прямоугольник 5"/>
          <p:cNvSpPr/>
          <p:nvPr/>
        </p:nvSpPr>
        <p:spPr>
          <a:xfrm>
            <a:off x="2771800" y="4869160"/>
            <a:ext cx="4572000" cy="830997"/>
          </a:xfrm>
          <a:prstGeom prst="rect">
            <a:avLst/>
          </a:prstGeom>
        </p:spPr>
        <p:txBody>
          <a:bodyPr>
            <a:spAutoFit/>
          </a:bodyPr>
          <a:lstStyle/>
          <a:p>
            <a:pPr algn="ct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Рис. - </a:t>
            </a:r>
            <a:r>
              <a:rPr lang="ru-RU" sz="2400" b="1" dirty="0" err="1" smtClean="0">
                <a:solidFill>
                  <a:schemeClr val="accent1">
                    <a:lumMod val="50000"/>
                  </a:schemeClr>
                </a:solidFill>
                <a:latin typeface="Times New Roman" panose="02020603050405020304" pitchFamily="18" charset="0"/>
                <a:cs typeface="Times New Roman" panose="02020603050405020304" pitchFamily="18" charset="0"/>
              </a:rPr>
              <a:t>Послерезекционный</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протез по Киселеву-</a:t>
            </a:r>
            <a:r>
              <a:rPr lang="ru-RU" sz="2400" b="1" dirty="0" err="1">
                <a:solidFill>
                  <a:schemeClr val="accent1">
                    <a:lumMod val="50000"/>
                  </a:schemeClr>
                </a:solidFill>
                <a:latin typeface="Times New Roman" panose="02020603050405020304" pitchFamily="18" charset="0"/>
                <a:cs typeface="Times New Roman" panose="02020603050405020304" pitchFamily="18" charset="0"/>
              </a:rPr>
              <a:t>Пинскому</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605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6339302" y="3814530"/>
            <a:ext cx="2507306" cy="2398293"/>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748888" y="230783"/>
            <a:ext cx="6884168" cy="6391493"/>
          </a:xfrm>
          <a:prstGeom prst="rect">
            <a:avLst/>
          </a:prstGeom>
        </p:spPr>
        <p:txBody>
          <a:bodyPr wrap="square">
            <a:spAutoFit/>
          </a:bodyPr>
          <a:lstStyle/>
          <a:p>
            <a:pPr>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Заполнение </a:t>
            </a:r>
            <a:r>
              <a:rPr lang="ru-RU" dirty="0">
                <a:latin typeface="Times New Roman" panose="02020603050405020304" pitchFamily="18" charset="0"/>
                <a:ea typeface="Calibri" panose="020F0502020204030204" pitchFamily="34" charset="0"/>
                <a:cs typeface="Times New Roman" panose="02020603050405020304" pitchFamily="18" charset="0"/>
              </a:rPr>
              <a:t>формы пластмассой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производят последовательно</a:t>
            </a:r>
            <a:r>
              <a:rPr lang="ru-RU" dirty="0">
                <a:latin typeface="Times New Roman" panose="02020603050405020304" pitchFamily="18" charset="0"/>
                <a:ea typeface="Calibri" panose="020F0502020204030204" pitchFamily="34" charset="0"/>
                <a:cs typeface="Times New Roman" panose="02020603050405020304" pitchFamily="18" charset="0"/>
              </a:rPr>
              <a:t>. Сначала приготовленной эластичной пластмассой (можно </a:t>
            </a:r>
            <a:r>
              <a:rPr lang="ru-RU" dirty="0" smtClean="0">
                <a:latin typeface="Times New Roman" panose="02020603050405020304" pitchFamily="18" charset="0"/>
                <a:ea typeface="Calibri" panose="020F0502020204030204" pitchFamily="34" charset="0"/>
                <a:cs typeface="Times New Roman" panose="02020603050405020304" pitchFamily="18" charset="0"/>
              </a:rPr>
              <a:t>АКР-9) выполняют </a:t>
            </a:r>
            <a:r>
              <a:rPr lang="ru-RU" dirty="0">
                <a:latin typeface="Times New Roman" panose="02020603050405020304" pitchFamily="18" charset="0"/>
                <a:ea typeface="Calibri" panose="020F0502020204030204" pitchFamily="34" charset="0"/>
                <a:cs typeface="Times New Roman" panose="02020603050405020304" pitchFamily="18" charset="0"/>
              </a:rPr>
              <a:t>ложе резецированной части челюсти, затем из пластмассы АКР-7 </a:t>
            </a:r>
            <a:r>
              <a:rPr lang="ru-RU" dirty="0" smtClean="0">
                <a:latin typeface="Times New Roman" panose="02020603050405020304" pitchFamily="18" charset="0"/>
                <a:ea typeface="Calibri" panose="020F0502020204030204" pitchFamily="34" charset="0"/>
                <a:cs typeface="Times New Roman" panose="02020603050405020304" pitchFamily="18" charset="0"/>
              </a:rPr>
              <a:t>формируют базис </a:t>
            </a:r>
            <a:r>
              <a:rPr lang="ru-RU" dirty="0">
                <a:latin typeface="Times New Roman" panose="02020603050405020304" pitchFamily="18" charset="0"/>
                <a:ea typeface="Calibri" panose="020F0502020204030204" pitchFamily="34" charset="0"/>
                <a:cs typeface="Times New Roman" panose="02020603050405020304" pitchFamily="18" charset="0"/>
              </a:rPr>
              <a:t>протеза и ей же скрепляют искусственные зубы с базисом. Создав базис </a:t>
            </a:r>
            <a:r>
              <a:rPr lang="ru-RU" dirty="0" smtClean="0">
                <a:latin typeface="Times New Roman" panose="02020603050405020304" pitchFamily="18" charset="0"/>
                <a:ea typeface="Calibri" panose="020F0502020204030204" pitchFamily="34" charset="0"/>
                <a:cs typeface="Times New Roman" panose="02020603050405020304" pitchFamily="18" charset="0"/>
              </a:rPr>
              <a:t>и </a:t>
            </a:r>
            <a:r>
              <a:rPr lang="ru-RU" dirty="0" err="1" smtClean="0">
                <a:latin typeface="Times New Roman" panose="02020603050405020304" pitchFamily="18" charset="0"/>
                <a:ea typeface="Calibri" panose="020F0502020204030204" pitchFamily="34" charset="0"/>
                <a:cs typeface="Times New Roman" panose="02020603050405020304" pitchFamily="18" charset="0"/>
              </a:rPr>
              <a:t>обтурирующую</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часть протеза, кювету устанавливают в пресс и после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прессовки переносят </a:t>
            </a:r>
            <a:r>
              <a:rPr lang="ru-RU" dirty="0">
                <a:latin typeface="Times New Roman" panose="02020603050405020304" pitchFamily="18" charset="0"/>
                <a:ea typeface="Calibri" panose="020F0502020204030204" pitchFamily="34" charset="0"/>
                <a:cs typeface="Times New Roman" panose="02020603050405020304" pitchFamily="18" charset="0"/>
              </a:rPr>
              <a:t>в </a:t>
            </a:r>
            <a:r>
              <a:rPr lang="ru-RU" dirty="0" err="1">
                <a:latin typeface="Times New Roman" panose="02020603050405020304" pitchFamily="18" charset="0"/>
                <a:ea typeface="Calibri" panose="020F0502020204030204" pitchFamily="34" charset="0"/>
                <a:cs typeface="Times New Roman" panose="02020603050405020304" pitchFamily="18" charset="0"/>
              </a:rPr>
              <a:t>бюгель</a:t>
            </a:r>
            <a:r>
              <a:rPr lang="ru-RU" dirty="0">
                <a:latin typeface="Times New Roman" panose="02020603050405020304" pitchFamily="18" charset="0"/>
                <a:ea typeface="Calibri" panose="020F0502020204030204" pitchFamily="34" charset="0"/>
                <a:cs typeface="Times New Roman" panose="02020603050405020304" pitchFamily="18" charset="0"/>
              </a:rPr>
              <a:t> и устанавливают в ванну для полимеризации. По окончании </a:t>
            </a:r>
            <a:r>
              <a:rPr lang="ru-RU" dirty="0" smtClean="0">
                <a:latin typeface="Times New Roman" panose="02020603050405020304" pitchFamily="18" charset="0"/>
                <a:ea typeface="Calibri" panose="020F0502020204030204" pitchFamily="34" charset="0"/>
                <a:cs typeface="Times New Roman" panose="02020603050405020304" pitchFamily="18" charset="0"/>
              </a:rPr>
              <a:t>79 полимеризации </a:t>
            </a:r>
            <a:r>
              <a:rPr lang="ru-RU" dirty="0">
                <a:latin typeface="Times New Roman" panose="02020603050405020304" pitchFamily="18" charset="0"/>
                <a:ea typeface="Calibri" panose="020F0502020204030204" pitchFamily="34" charset="0"/>
                <a:cs typeface="Times New Roman" panose="02020603050405020304" pitchFamily="18" charset="0"/>
              </a:rPr>
              <a:t>протез извлекают из кюветы, обрабатывают и полируют. </a:t>
            </a:r>
          </a:p>
          <a:p>
            <a:pPr>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В дальнейшем извлекают </a:t>
            </a:r>
            <a:r>
              <a:rPr lang="ru-RU" dirty="0">
                <a:latin typeface="Times New Roman" panose="02020603050405020304" pitchFamily="18" charset="0"/>
                <a:ea typeface="Calibri" panose="020F0502020204030204" pitchFamily="34" charset="0"/>
                <a:cs typeface="Times New Roman" panose="02020603050405020304" pitchFamily="18" charset="0"/>
              </a:rPr>
              <a:t>шуруп и через образованное отверстие осторожно раздробляют 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извлекают гипс </a:t>
            </a:r>
            <a:r>
              <a:rPr lang="ru-RU" dirty="0">
                <a:latin typeface="Times New Roman" panose="02020603050405020304" pitchFamily="18" charset="0"/>
                <a:ea typeface="Calibri" panose="020F0502020204030204" pitchFamily="34" charset="0"/>
                <a:cs typeface="Times New Roman" panose="02020603050405020304" pitchFamily="18" charset="0"/>
              </a:rPr>
              <a:t>или опускают протез в воду на сутки для растворения гипса. Удалив гипс, </a:t>
            </a:r>
            <a:r>
              <a:rPr lang="ru-RU" dirty="0" smtClean="0">
                <a:latin typeface="Times New Roman" panose="02020603050405020304" pitchFamily="18" charset="0"/>
                <a:ea typeface="Calibri" panose="020F0502020204030204" pitchFamily="34" charset="0"/>
                <a:cs typeface="Times New Roman" panose="02020603050405020304" pitchFamily="18" charset="0"/>
              </a:rPr>
              <a:t>отверстие в </a:t>
            </a:r>
            <a:r>
              <a:rPr lang="ru-RU" dirty="0">
                <a:latin typeface="Times New Roman" panose="02020603050405020304" pitchFamily="18" charset="0"/>
                <a:ea typeface="Calibri" panose="020F0502020204030204" pitchFamily="34" charset="0"/>
                <a:cs typeface="Times New Roman" panose="02020603050405020304" pitchFamily="18" charset="0"/>
              </a:rPr>
              <a:t>протезе закрывают самотвердеющей </a:t>
            </a:r>
            <a:r>
              <a:rPr lang="ru-RU" dirty="0" smtClean="0">
                <a:latin typeface="Times New Roman" panose="02020603050405020304" pitchFamily="18" charset="0"/>
                <a:ea typeface="Calibri" panose="020F0502020204030204" pitchFamily="34" charset="0"/>
                <a:cs typeface="Times New Roman" panose="02020603050405020304" pitchFamily="18" charset="0"/>
              </a:rPr>
              <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пластмассой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после затвердения</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которой</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удаляют излишки </a:t>
            </a:r>
            <a:r>
              <a:rPr lang="ru-RU" dirty="0">
                <a:latin typeface="Times New Roman" panose="02020603050405020304" pitchFamily="18" charset="0"/>
                <a:ea typeface="Calibri" panose="020F0502020204030204" pitchFamily="34" charset="0"/>
                <a:cs typeface="Times New Roman" panose="02020603050405020304" pitchFamily="18" charset="0"/>
              </a:rPr>
              <a:t>и полируют.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dirty="0">
                <a:latin typeface="Times New Roman" panose="02020603050405020304" pitchFamily="18" charset="0"/>
                <a:ea typeface="Calibri" panose="020F0502020204030204" pitchFamily="34" charset="0"/>
                <a:cs typeface="Times New Roman" panose="02020603050405020304" pitchFamily="18" charset="0"/>
              </a:rPr>
              <a:t>последующем, если образуется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несоответствие обтурирующей части </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протеза </a:t>
            </a:r>
            <a:r>
              <a:rPr lang="ru-RU" dirty="0">
                <a:latin typeface="Times New Roman" panose="02020603050405020304" pitchFamily="18" charset="0"/>
                <a:ea typeface="Calibri" panose="020F0502020204030204" pitchFamily="34" charset="0"/>
                <a:cs typeface="Times New Roman" panose="02020603050405020304" pitchFamily="18" charset="0"/>
              </a:rPr>
              <a:t>с резецированной частью </a:t>
            </a:r>
            <a:r>
              <a:rPr lang="ru-RU" dirty="0" smtClean="0">
                <a:latin typeface="Times New Roman" panose="02020603050405020304" pitchFamily="18" charset="0"/>
                <a:ea typeface="Calibri" panose="020F0502020204030204" pitchFamily="34" charset="0"/>
                <a:cs typeface="Times New Roman" panose="02020603050405020304" pitchFamily="18" charset="0"/>
              </a:rPr>
              <a:t>челюсти,</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err="1" smtClean="0">
                <a:latin typeface="Times New Roman" panose="02020603050405020304" pitchFamily="18" charset="0"/>
                <a:ea typeface="Calibri" panose="020F0502020204030204" pitchFamily="34" charset="0"/>
                <a:cs typeface="Times New Roman" panose="02020603050405020304" pitchFamily="18" charset="0"/>
              </a:rPr>
              <a:t>обтурирующую</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часть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протеза покрывают</a:t>
            </a:r>
            <a:r>
              <a:rPr lang="ru-RU" dirty="0">
                <a:latin typeface="Times New Roman" panose="02020603050405020304" pitchFamily="18" charset="0"/>
                <a:ea typeface="Calibri" panose="020F0502020204030204" pitchFamily="34" charset="0"/>
                <a:cs typeface="Times New Roman" panose="02020603050405020304" pitchFamily="18" charset="0"/>
              </a:rPr>
              <a:t/>
            </a:r>
            <a:br>
              <a:rPr lang="ru-RU" dirty="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самотвердеющей </a:t>
            </a:r>
            <a:r>
              <a:rPr lang="ru-RU" dirty="0">
                <a:latin typeface="Times New Roman" panose="02020603050405020304" pitchFamily="18" charset="0"/>
                <a:ea typeface="Calibri" panose="020F0502020204030204" pitchFamily="34" charset="0"/>
                <a:cs typeface="Times New Roman" panose="02020603050405020304" pitchFamily="18" charset="0"/>
              </a:rPr>
              <a:t>пластмассой, </a:t>
            </a:r>
            <a:r>
              <a:rPr lang="ru-RU" dirty="0" smtClean="0">
                <a:latin typeface="Times New Roman" panose="02020603050405020304" pitchFamily="18" charset="0"/>
                <a:ea typeface="Calibri" panose="020F0502020204030204" pitchFamily="34" charset="0"/>
                <a:cs typeface="Times New Roman" panose="02020603050405020304" pitchFamily="18" charset="0"/>
              </a:rPr>
              <a:t>которая</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из-за </a:t>
            </a:r>
            <a:r>
              <a:rPr lang="ru-RU" dirty="0">
                <a:latin typeface="Times New Roman" panose="02020603050405020304" pitchFamily="18" charset="0"/>
                <a:ea typeface="Calibri" panose="020F0502020204030204" pitchFamily="34" charset="0"/>
                <a:cs typeface="Times New Roman" panose="02020603050405020304" pitchFamily="18" charset="0"/>
              </a:rPr>
              <a:t>своей пластичности </a:t>
            </a:r>
            <a:r>
              <a:rPr lang="ru-RU" dirty="0" smtClean="0">
                <a:latin typeface="Times New Roman" panose="02020603050405020304" pitchFamily="18" charset="0"/>
                <a:ea typeface="Calibri" panose="020F0502020204030204" pitchFamily="34" charset="0"/>
                <a:cs typeface="Times New Roman" panose="02020603050405020304" pitchFamily="18" charset="0"/>
              </a:rPr>
              <a:t>точно воссоздает</a:t>
            </a:r>
            <a:br>
              <a:rPr lang="ru-RU" dirty="0" smtClean="0">
                <a:latin typeface="Times New Roman" panose="02020603050405020304" pitchFamily="18" charset="0"/>
                <a:ea typeface="Calibri" panose="020F0502020204030204" pitchFamily="34" charset="0"/>
                <a:cs typeface="Times New Roman" panose="02020603050405020304" pitchFamily="18" charset="0"/>
              </a:rPr>
            </a:br>
            <a:r>
              <a:rPr lang="ru-RU" dirty="0" smtClean="0">
                <a:latin typeface="Times New Roman" panose="02020603050405020304" pitchFamily="18" charset="0"/>
                <a:ea typeface="Calibri" panose="020F0502020204030204" pitchFamily="34" charset="0"/>
                <a:cs typeface="Times New Roman" panose="02020603050405020304" pitchFamily="18" charset="0"/>
              </a:rPr>
              <a:t>форму </a:t>
            </a:r>
            <a:r>
              <a:rPr lang="ru-RU" dirty="0">
                <a:latin typeface="Times New Roman" panose="02020603050405020304" pitchFamily="18" charset="0"/>
                <a:ea typeface="Calibri" panose="020F0502020204030204" pitchFamily="34" charset="0"/>
                <a:cs typeface="Times New Roman" panose="02020603050405020304" pitchFamily="18" charset="0"/>
              </a:rPr>
              <a:t>д</a:t>
            </a:r>
            <a:r>
              <a:rPr lang="ru-RU" dirty="0" smtClean="0">
                <a:latin typeface="Times New Roman" panose="02020603050405020304" pitchFamily="18" charset="0"/>
                <a:ea typeface="Calibri" panose="020F0502020204030204" pitchFamily="34" charset="0"/>
                <a:cs typeface="Times New Roman" panose="02020603050405020304" pitchFamily="18" charset="0"/>
              </a:rPr>
              <a:t>ефекта </a:t>
            </a:r>
            <a:r>
              <a:rPr lang="ru-RU" dirty="0">
                <a:latin typeface="Times New Roman" panose="02020603050405020304" pitchFamily="18" charset="0"/>
                <a:ea typeface="Calibri" panose="020F0502020204030204" pitchFamily="34" charset="0"/>
                <a:cs typeface="Times New Roman" panose="02020603050405020304" pitchFamily="18" charset="0"/>
              </a:rPr>
              <a:t>челюсти.</a:t>
            </a:r>
          </a:p>
        </p:txBody>
      </p:sp>
      <p:sp>
        <p:nvSpPr>
          <p:cNvPr id="5" name="TextBox 4"/>
          <p:cNvSpPr txBox="1"/>
          <p:nvPr/>
        </p:nvSpPr>
        <p:spPr>
          <a:xfrm>
            <a:off x="6899920" y="6069296"/>
            <a:ext cx="1440160" cy="523220"/>
          </a:xfrm>
          <a:prstGeom prst="rect">
            <a:avLst/>
          </a:prstGeom>
          <a:noFill/>
        </p:spPr>
        <p:txBody>
          <a:bodyPr wrap="square" rtlCol="0">
            <a:spAutoFit/>
          </a:bodyP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Рис. 1 – готовый протез</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113864" y="3861048"/>
            <a:ext cx="742976" cy="307777"/>
          </a:xfrm>
          <a:prstGeom prst="rect">
            <a:avLst/>
          </a:prstGeom>
          <a:noFill/>
        </p:spPr>
        <p:txBody>
          <a:bodyPr wrap="square" rtlCol="0">
            <a:spAutoFit/>
          </a:bodyPr>
          <a:lstStyle/>
          <a:p>
            <a:pPr algn="ctr"/>
            <a:r>
              <a:rPr lang="ru-RU" sz="1400" b="1" dirty="0" smtClean="0">
                <a:solidFill>
                  <a:srgbClr val="FF0000"/>
                </a:solidFill>
                <a:latin typeface="Times New Roman" panose="02020603050405020304" pitchFamily="18" charset="0"/>
                <a:cs typeface="Times New Roman" panose="02020603050405020304" pitchFamily="18" charset="0"/>
              </a:rPr>
              <a:t>Рис. 1 </a:t>
            </a:r>
            <a:endParaRPr lang="ru-RU" sz="14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2656"/>
            <a:ext cx="932769" cy="1133739"/>
          </a:xfrm>
          <a:prstGeom prst="rect">
            <a:avLst/>
          </a:prstGeom>
        </p:spPr>
      </p:pic>
    </p:spTree>
    <p:extLst>
      <p:ext uri="{BB962C8B-B14F-4D97-AF65-F5344CB8AC3E}">
        <p14:creationId xmlns:p14="http://schemas.microsoft.com/office/powerpoint/2010/main" val="3975012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691680" y="390486"/>
            <a:ext cx="7326560" cy="5965864"/>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Временные протезы при тотальном удалении верхней </a:t>
            </a: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челюсти</a:t>
            </a:r>
            <a:endPar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После </a:t>
            </a:r>
            <a:r>
              <a:rPr lang="ru-RU" sz="1600" dirty="0">
                <a:latin typeface="Times New Roman" panose="02020603050405020304" pitchFamily="18" charset="0"/>
                <a:ea typeface="Calibri" panose="020F0502020204030204" pitchFamily="34" charset="0"/>
                <a:cs typeface="Times New Roman" panose="02020603050405020304" pitchFamily="18" charset="0"/>
              </a:rPr>
              <a:t>тотального удаления верхней челюсти предложены конструкции протезов, фиксируемые на головной шапочке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Васмунд</a:t>
            </a:r>
            <a:r>
              <a:rPr lang="ru-RU" sz="1600" dirty="0">
                <a:latin typeface="Times New Roman" panose="02020603050405020304" pitchFamily="18" charset="0"/>
                <a:ea typeface="Calibri" panose="020F0502020204030204" pitchFamily="34" charset="0"/>
                <a:cs typeface="Times New Roman" panose="02020603050405020304" pitchFamily="18" charset="0"/>
              </a:rPr>
              <a:t>, Шур и др.). З.Я. Шур предлагает придать задней части базиса протеза форму конусовидных опор. Затем, как описывает Шур, по этим отросткам создают ниши в задних отделах щеки, выстилая их лоскутом по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Тиршу</a:t>
            </a:r>
            <a:r>
              <a:rPr lang="ru-RU" sz="1600" dirty="0">
                <a:latin typeface="Times New Roman" panose="02020603050405020304" pitchFamily="18" charset="0"/>
                <a:ea typeface="Calibri" panose="020F0502020204030204" pitchFamily="34" charset="0"/>
                <a:cs typeface="Times New Roman" panose="02020603050405020304" pitchFamily="18" charset="0"/>
              </a:rPr>
              <a:t>. Благодаря опорам протеза и нишам в мягких тканях щеки, задняя часть протеза хорошо удерживается. Переднюю часть протеза вначале фиксируют посредством специального стержня, прикрепленного к головной гипсовой повязке (рис. 614,615). В дальнейшем передняя часть протеза фиксируется рубцами, образовавшимися вокруг протеза в послеоперационном периоде. </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При полном удалении верхней челюсти Клод Мартен рекомендует применять ирригационный протез. Протез состоит из трех частей для более легкого введения и выведения его из полости рта. Все части протеза имеют сеть каналов, по которым рана должна орошаться антисептической жидкостью.</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Д.А.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Энтин</a:t>
            </a:r>
            <a:r>
              <a:rPr lang="ru-RU" sz="1600" dirty="0">
                <a:latin typeface="Times New Roman" panose="02020603050405020304" pitchFamily="18" charset="0"/>
                <a:ea typeface="Calibri" panose="020F0502020204030204" pitchFamily="34" charset="0"/>
                <a:cs typeface="Times New Roman" panose="02020603050405020304" pitchFamily="18" charset="0"/>
              </a:rPr>
              <a:t> при полной резекции верхней челюсти предложил использовать пневматический протез, изготавливаемый из каучука (базис) и резины (пневматическая часть). Такой протез эластичен и не травмирует раневую поверхность. Пневматический протез накладывается на период эпителизации раны, после чего заменяется на протез с ирригационной системой, однако такие аппараты не нашли широкого применения.</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260648"/>
            <a:ext cx="932769" cy="1133739"/>
          </a:xfrm>
          <a:prstGeom prst="rect">
            <a:avLst/>
          </a:prstGeom>
        </p:spPr>
      </p:pic>
    </p:spTree>
    <p:extLst>
      <p:ext uri="{BB962C8B-B14F-4D97-AF65-F5344CB8AC3E}">
        <p14:creationId xmlns:p14="http://schemas.microsoft.com/office/powerpoint/2010/main" val="533197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2050" name="Picture 2" descr="https://konspekta.net/studopedianet/baza10/4828846925738.files/image0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684" y="1638532"/>
            <a:ext cx="6960486" cy="419289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039575" y="5878839"/>
            <a:ext cx="3168352" cy="646331"/>
          </a:xfrm>
          <a:prstGeom prst="rect">
            <a:avLst/>
          </a:prstGeom>
        </p:spPr>
        <p:txBody>
          <a:bodyPr wrap="square">
            <a:spAutoFit/>
          </a:bodyP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Рис. 1 </a:t>
            </a:r>
            <a:r>
              <a:rPr lang="ru-RU" b="1" dirty="0" smtClean="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детали</a:t>
            </a:r>
          </a:p>
          <a:p>
            <a:pPr algn="ctr"/>
            <a:r>
              <a:rPr lang="ru-RU" dirty="0" smtClean="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latin typeface="Times New Roman" panose="02020603050405020304" pitchFamily="18" charset="0"/>
                <a:cs typeface="Times New Roman" panose="02020603050405020304" pitchFamily="18" charset="0"/>
              </a:rPr>
              <a:t>протеза Шура</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607164" y="5739097"/>
            <a:ext cx="3240360" cy="923330"/>
          </a:xfrm>
          <a:prstGeom prst="rect">
            <a:avLst/>
          </a:prstGeom>
        </p:spPr>
        <p:txBody>
          <a:bodyPr wrap="square">
            <a:spAutoFit/>
          </a:bodyP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Рис. 2 </a:t>
            </a:r>
            <a:r>
              <a:rPr lang="ru-RU" dirty="0" smtClean="0">
                <a:solidFill>
                  <a:srgbClr val="000000"/>
                </a:solidFill>
                <a:latin typeface="Times New Roman" panose="02020603050405020304" pitchFamily="18" charset="0"/>
                <a:cs typeface="Times New Roman" panose="02020603050405020304" pitchFamily="18" charset="0"/>
              </a:rPr>
              <a:t>- протез </a:t>
            </a:r>
            <a:r>
              <a:rPr lang="ru-RU" dirty="0">
                <a:solidFill>
                  <a:srgbClr val="000000"/>
                </a:solidFill>
                <a:latin typeface="Times New Roman" panose="02020603050405020304" pitchFamily="18" charset="0"/>
                <a:cs typeface="Times New Roman" panose="02020603050405020304" pitchFamily="18" charset="0"/>
              </a:rPr>
              <a:t>Шура наложен </a:t>
            </a:r>
            <a:r>
              <a:rPr lang="ru-RU" dirty="0" smtClean="0">
                <a:solidFill>
                  <a:srgbClr val="000000"/>
                </a:solidFill>
                <a:latin typeface="Times New Roman" panose="02020603050405020304" pitchFamily="18" charset="0"/>
                <a:cs typeface="Times New Roman" panose="02020603050405020304" pitchFamily="18" charset="0"/>
              </a:rPr>
              <a:t>на </a:t>
            </a:r>
            <a:r>
              <a:rPr lang="ru-RU" dirty="0">
                <a:solidFill>
                  <a:srgbClr val="000000"/>
                </a:solidFill>
                <a:latin typeface="Times New Roman" panose="02020603050405020304" pitchFamily="18" charset="0"/>
                <a:cs typeface="Times New Roman" panose="02020603050405020304" pitchFamily="18" charset="0"/>
              </a:rPr>
              <a:t>челюсть и укреплен на головной повязке</a:t>
            </a:r>
            <a:endParaRPr lang="ru-RU" b="0" dirty="0">
              <a:solidFill>
                <a:srgbClr val="000000"/>
              </a:solidFill>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3084279" y="1254971"/>
            <a:ext cx="792088" cy="369332"/>
          </a:xfrm>
          <a:prstGeom prst="rect">
            <a:avLst/>
          </a:prstGeom>
          <a:noFill/>
          <a:ln>
            <a:solidFill>
              <a:schemeClr val="tx2">
                <a:lumMod val="60000"/>
                <a:lumOff val="40000"/>
              </a:schemeClr>
            </a:solidFill>
          </a:ln>
        </p:spPr>
        <p:txBody>
          <a:bodyPr wrap="square" rtlCol="0">
            <a:spAutoFit/>
          </a:bodyPr>
          <a:lstStyle/>
          <a:p>
            <a:r>
              <a:rPr lang="ru-RU" b="1" dirty="0">
                <a:solidFill>
                  <a:srgbClr val="FF0000"/>
                </a:solidFill>
                <a:latin typeface="Times New Roman" panose="02020603050405020304" pitchFamily="18" charset="0"/>
                <a:cs typeface="Times New Roman" panose="02020603050405020304" pitchFamily="18" charset="0"/>
              </a:rPr>
              <a:t>Рис. 1</a:t>
            </a:r>
          </a:p>
        </p:txBody>
      </p:sp>
      <p:sp>
        <p:nvSpPr>
          <p:cNvPr id="10" name="TextBox 9"/>
          <p:cNvSpPr txBox="1"/>
          <p:nvPr/>
        </p:nvSpPr>
        <p:spPr>
          <a:xfrm>
            <a:off x="6831300" y="1269200"/>
            <a:ext cx="792088" cy="369332"/>
          </a:xfrm>
          <a:prstGeom prst="rect">
            <a:avLst/>
          </a:prstGeom>
          <a:noFill/>
          <a:ln>
            <a:solidFill>
              <a:schemeClr val="tx2">
                <a:lumMod val="60000"/>
                <a:lumOff val="40000"/>
              </a:schemeClr>
            </a:solidFill>
          </a:ln>
        </p:spPr>
        <p:txBody>
          <a:bodyPr wrap="square" rtlCol="0">
            <a:spAutoFit/>
          </a:bodyPr>
          <a:lstStyle/>
          <a:p>
            <a:r>
              <a:rPr lang="ru-RU" b="1" dirty="0">
                <a:solidFill>
                  <a:srgbClr val="FF0000"/>
                </a:solidFill>
                <a:latin typeface="Times New Roman" panose="02020603050405020304" pitchFamily="18" charset="0"/>
                <a:cs typeface="Times New Roman" panose="02020603050405020304" pitchFamily="18" charset="0"/>
              </a:rPr>
              <a:t>Рис. </a:t>
            </a:r>
            <a:r>
              <a:rPr lang="ru-RU" b="1" dirty="0" smtClean="0">
                <a:solidFill>
                  <a:srgbClr val="FF0000"/>
                </a:solidFill>
                <a:latin typeface="Times New Roman" panose="02020603050405020304" pitchFamily="18" charset="0"/>
                <a:cs typeface="Times New Roman" panose="02020603050405020304" pitchFamily="18" charset="0"/>
              </a:rPr>
              <a:t>2</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11"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58287"/>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766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7" name="Номер слайда 6"/>
          <p:cNvSpPr>
            <a:spLocks noGrp="1"/>
          </p:cNvSpPr>
          <p:nvPr>
            <p:ph type="sldNum" sz="quarter" idx="12"/>
          </p:nvPr>
        </p:nvSpPr>
        <p:spPr/>
        <p:txBody>
          <a:bodyPr/>
          <a:lstStyle/>
          <a:p>
            <a:fld id="{725C68B6-61C2-468F-89AB-4B9F7531AA68}" type="slidenum">
              <a:rPr lang="ru-RU" smtClean="0"/>
              <a:pPr/>
              <a:t>2</a:t>
            </a:fld>
            <a:endParaRPr lang="ru-RU"/>
          </a:p>
        </p:txBody>
      </p:sp>
      <p:sp>
        <p:nvSpPr>
          <p:cNvPr id="8" name="TextBox 7"/>
          <p:cNvSpPr txBox="1"/>
          <p:nvPr/>
        </p:nvSpPr>
        <p:spPr>
          <a:xfrm>
            <a:off x="1583867" y="1052736"/>
            <a:ext cx="6840760" cy="5139869"/>
          </a:xfrm>
          <a:prstGeom prst="rect">
            <a:avLst/>
          </a:prstGeom>
          <a:noFill/>
        </p:spPr>
        <p:txBody>
          <a:bodyPr wrap="square" rtlCol="0">
            <a:spAutoFit/>
          </a:bodyPr>
          <a:lstStyle/>
          <a:p>
            <a:pPr algn="ctr"/>
            <a:endParaRPr lang="en-US" sz="3200" b="1" dirty="0" smtClean="0">
              <a:solidFill>
                <a:srgbClr val="FF0000"/>
              </a:solidFill>
              <a:latin typeface="Cambria" panose="02040503050406030204" pitchFamily="18" charset="0"/>
            </a:endParaRPr>
          </a:p>
          <a:p>
            <a:pPr algn="ctr"/>
            <a:r>
              <a:rPr lang="ru-RU" sz="3200" b="1" dirty="0" smtClean="0">
                <a:solidFill>
                  <a:srgbClr val="FF0000"/>
                </a:solidFill>
                <a:latin typeface="Cambria" panose="02040503050406030204" pitchFamily="18" charset="0"/>
              </a:rPr>
              <a:t>Вопросы :</a:t>
            </a:r>
            <a:endParaRPr lang="ru-RU" sz="3200" dirty="0" smtClean="0">
              <a:solidFill>
                <a:srgbClr val="FF0000"/>
              </a:solidFill>
              <a:latin typeface="Cambria" panose="02040503050406030204" pitchFamily="18" charset="0"/>
            </a:endParaRPr>
          </a:p>
          <a:p>
            <a:pPr lvl="0"/>
            <a:endParaRPr lang="en-US" sz="2400" dirty="0" smtClean="0">
              <a:latin typeface="Cambria" panose="02040503050406030204" pitchFamily="18" charset="0"/>
              <a:ea typeface="Cambria" panose="02040503050406030204" pitchFamily="18" charset="0"/>
            </a:endParaRPr>
          </a:p>
          <a:p>
            <a:pPr lvl="0"/>
            <a:r>
              <a:rPr lang="en-US" sz="2000" dirty="0" smtClean="0">
                <a:latin typeface="Cambria" panose="02040503050406030204" pitchFamily="18" charset="0"/>
                <a:ea typeface="Cambria" panose="02040503050406030204" pitchFamily="18" charset="0"/>
              </a:rPr>
              <a:t>1</a:t>
            </a:r>
            <a:r>
              <a:rPr lang="ru-RU" sz="2000" dirty="0" smtClean="0">
                <a:latin typeface="Cambria" panose="02040503050406030204" pitchFamily="18" charset="0"/>
                <a:ea typeface="Cambria" panose="02040503050406030204" pitchFamily="18" charset="0"/>
              </a:rPr>
              <a:t>.Классификация дефектов мягкого и твердого неба;</a:t>
            </a:r>
          </a:p>
          <a:p>
            <a:pPr lvl="0"/>
            <a:r>
              <a:rPr lang="ru-RU" sz="2000" dirty="0">
                <a:latin typeface="Cambria" panose="02040503050406030204" pitchFamily="18" charset="0"/>
                <a:ea typeface="Cambria" panose="02040503050406030204" pitchFamily="18" charset="0"/>
              </a:rPr>
              <a:t>2. Ортопедическая помощь </a:t>
            </a:r>
            <a:r>
              <a:rPr lang="ru-RU" sz="2000" dirty="0" smtClean="0">
                <a:latin typeface="Cambria" panose="02040503050406030204" pitchFamily="18" charset="0"/>
                <a:ea typeface="Cambria" panose="02040503050406030204" pitchFamily="18" charset="0"/>
              </a:rPr>
              <a:t>при врожденных и  </a:t>
            </a:r>
            <a:r>
              <a:rPr lang="ru-RU" sz="2000" dirty="0">
                <a:latin typeface="Cambria" panose="02040503050406030204" pitchFamily="18" charset="0"/>
                <a:ea typeface="Cambria" panose="02040503050406030204" pitchFamily="18" charset="0"/>
              </a:rPr>
              <a:t>приобретенных дефектах челюсти и </a:t>
            </a:r>
            <a:r>
              <a:rPr lang="ru-RU" sz="2000" dirty="0" smtClean="0">
                <a:latin typeface="Cambria" panose="02040503050406030204" pitchFamily="18" charset="0"/>
                <a:ea typeface="Cambria" panose="02040503050406030204" pitchFamily="18" charset="0"/>
              </a:rPr>
              <a:t>неба;</a:t>
            </a:r>
          </a:p>
          <a:p>
            <a:pPr lvl="0"/>
            <a:r>
              <a:rPr lang="ru-RU" sz="2000" dirty="0" smtClean="0">
                <a:latin typeface="Cambria" panose="02040503050406030204" pitchFamily="18" charset="0"/>
                <a:ea typeface="Cambria" panose="02040503050406030204" pitchFamily="18" charset="0"/>
              </a:rPr>
              <a:t>3.Протезы при срединных дефектах твердого неба;</a:t>
            </a:r>
          </a:p>
          <a:p>
            <a:pPr lvl="0"/>
            <a:r>
              <a:rPr lang="ru-RU" sz="2000" dirty="0" smtClean="0">
                <a:latin typeface="Cambria" panose="02040503050406030204" pitchFamily="18" charset="0"/>
                <a:ea typeface="Cambria" panose="02040503050406030204" pitchFamily="18" charset="0"/>
              </a:rPr>
              <a:t>4.Протезирование при боковых дефектах твердого неба;</a:t>
            </a:r>
          </a:p>
          <a:p>
            <a:pPr lvl="0"/>
            <a:r>
              <a:rPr lang="ru-RU" sz="2000" dirty="0" smtClean="0">
                <a:latin typeface="Cambria" panose="02040503050406030204" pitchFamily="18" charset="0"/>
                <a:ea typeface="Cambria" panose="02040503050406030204" pitchFamily="18" charset="0"/>
              </a:rPr>
              <a:t>5.Протезы при дефекте половины челюсти;</a:t>
            </a:r>
          </a:p>
          <a:p>
            <a:pPr lvl="0"/>
            <a:r>
              <a:rPr lang="ru-RU" sz="2000" dirty="0" smtClean="0">
                <a:latin typeface="Cambria" panose="02040503050406030204" pitchFamily="18" charset="0"/>
                <a:ea typeface="Cambria" panose="02040503050406030204" pitchFamily="18" charset="0"/>
              </a:rPr>
              <a:t>6.Протезирование при фронтальном дефекте неба;</a:t>
            </a:r>
          </a:p>
          <a:p>
            <a:pPr lvl="0"/>
            <a:r>
              <a:rPr lang="ru-RU" sz="2000" dirty="0">
                <a:latin typeface="Cambria" panose="02040503050406030204" pitchFamily="18" charset="0"/>
                <a:ea typeface="Cambria" panose="02040503050406030204" pitchFamily="18" charset="0"/>
              </a:rPr>
              <a:t>7. </a:t>
            </a:r>
            <a:r>
              <a:rPr lang="ru-RU" sz="2000" dirty="0" smtClean="0">
                <a:latin typeface="Cambria" panose="02040503050406030204" pitchFamily="18" charset="0"/>
                <a:ea typeface="Cambria" panose="02040503050406030204" pitchFamily="18" charset="0"/>
              </a:rPr>
              <a:t>Конструирование протеза при малом количестве оставшихся зубов;</a:t>
            </a:r>
          </a:p>
          <a:p>
            <a:pPr lvl="0"/>
            <a:r>
              <a:rPr lang="ru-RU" sz="2000" dirty="0">
                <a:latin typeface="Cambria" panose="02040503050406030204" pitchFamily="18" charset="0"/>
                <a:ea typeface="Cambria" panose="02040503050406030204" pitchFamily="18" charset="0"/>
              </a:rPr>
              <a:t>8. </a:t>
            </a:r>
            <a:r>
              <a:rPr lang="ru-RU" sz="2000" dirty="0" smtClean="0">
                <a:latin typeface="Cambria" panose="02040503050406030204" pitchFamily="18" charset="0"/>
                <a:ea typeface="Cambria" panose="02040503050406030204" pitchFamily="18" charset="0"/>
              </a:rPr>
              <a:t>Протезирование при дефектах твердого нёба и полном отсутствии зубов на верхней челюсти;</a:t>
            </a:r>
          </a:p>
          <a:p>
            <a:pPr lvl="0"/>
            <a:r>
              <a:rPr lang="ru-RU" sz="2000" dirty="0" smtClean="0">
                <a:latin typeface="Cambria" panose="02040503050406030204" pitchFamily="18" charset="0"/>
                <a:ea typeface="Cambria" panose="02040503050406030204" pitchFamily="18" charset="0"/>
              </a:rPr>
              <a:t>9.Задачи протезирования при дефектах неба.</a:t>
            </a:r>
            <a:endParaRPr lang="ru-RU" sz="2000" dirty="0">
              <a:latin typeface="Cambria" panose="02040503050406030204" pitchFamily="18" charset="0"/>
              <a:ea typeface="Cambria" panose="02040503050406030204" pitchFamily="18" charset="0"/>
            </a:endParaRPr>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482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907704" y="310550"/>
            <a:ext cx="6984776" cy="6302751"/>
          </a:xfrm>
          <a:prstGeom prst="rect">
            <a:avLst/>
          </a:prstGeom>
        </p:spPr>
        <p:txBody>
          <a:bodyPr wrap="square">
            <a:spAutoFit/>
          </a:bodyPr>
          <a:lstStyle/>
          <a:p>
            <a:pPr algn="ctr">
              <a:lnSpc>
                <a:spcPct val="107000"/>
              </a:lnSpc>
              <a:spcAft>
                <a:spcPts val="800"/>
              </a:spcAft>
            </a:pP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при приобретенных дефектах верхней челюсти</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Конструкции протезов полностью зависят от топографии дефекта челюсти и неба, а также от наличия или отсутствия зубов на поврежденной челюсти</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r>
            <a:br>
              <a:rPr lang="en-US" sz="1600" dirty="0" smtClean="0">
                <a:latin typeface="Times New Roman" panose="02020603050405020304" pitchFamily="18" charset="0"/>
                <a:ea typeface="Calibri" panose="020F0502020204030204" pitchFamily="34" charset="0"/>
                <a:cs typeface="Times New Roman" panose="02020603050405020304" pitchFamily="18" charset="0"/>
              </a:rPr>
            </a:b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при срединных дефектах твердого неба</a:t>
            </a:r>
            <a:endParaRPr lang="ru-RU"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Срединные дефекты твердого неба при наличии на челюсти зубов рекомендуется закрывать обычным съемным протезом, который достаточно полно разобщает полость рта от полости носа. Для получения слепка с челюсти дефект неба выполнят марлевыми салфетками, слепок снимают обычной слепочной ложкой. Разобщающая пластинка укрепляется на челюсти кламмерами, которые можно располагать поперечно или по диагонали.</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Так как дефекты неба со временем постепенно уменьшаются, в базисной пластинке не следует делать каких-либо выступов или возвышений, обтюрирующих отверстий. Основной задачей при протезировании таких дефектов является наиболее точное выполнение небной стороны протеза по форме неповрежденной части неба.</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Кламмерные приспособления не должны препятствовать осадке протеза, увеличивающей плотность прилегания протеза к нему и тем самым плотность закрытия дефекта в небе. Поэтому кламмеры с окклюзионными накладками применять в таких случаях не следует.</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280834"/>
            <a:ext cx="932769" cy="1133739"/>
          </a:xfrm>
          <a:prstGeom prst="rect">
            <a:avLst/>
          </a:prstGeom>
        </p:spPr>
      </p:pic>
    </p:spTree>
    <p:extLst>
      <p:ext uri="{BB962C8B-B14F-4D97-AF65-F5344CB8AC3E}">
        <p14:creationId xmlns:p14="http://schemas.microsoft.com/office/powerpoint/2010/main" val="230532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074" name="Picture 2" descr="Протезирование срединных дефектов твердого нёба при наличии зубов на  верхней челюсти. - Ортопедическая стоматолог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285131"/>
            <a:ext cx="6192688" cy="392251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1800" y="5346548"/>
            <a:ext cx="4572000" cy="707886"/>
          </a:xfrm>
          <a:prstGeom prst="rect">
            <a:avLst/>
          </a:prstGeom>
        </p:spPr>
        <p:txBody>
          <a:bodyPr>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Облегченная </a:t>
            </a:r>
            <a:r>
              <a:rPr lang="ru-RU" sz="2000" b="1" dirty="0">
                <a:solidFill>
                  <a:srgbClr val="FF0000"/>
                </a:solidFill>
                <a:latin typeface="Times New Roman" panose="02020603050405020304" pitchFamily="18" charset="0"/>
                <a:cs typeface="Times New Roman" panose="02020603050405020304" pitchFamily="18" charset="0"/>
              </a:rPr>
              <a:t>конструкция разобщающего протеза</a:t>
            </a: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490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907704" y="1412776"/>
            <a:ext cx="6912768" cy="4681282"/>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Для плотного закрытия дефекта неба предложено создавать на небной стороне базисной пластинки валик высотой 0,5-1 мм, располагающийся вокруг дефекта на расстоянии 2-3 мм.</a:t>
            </a:r>
          </a:p>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Создаваемый на разобщающей пластинке валик вдавливается во время осадки протеза в слизистую оболочку, образуя в ней борозду, точно соответствующую форме валика. Слизистая оболочка вокруг образованной борозды и несколько отступя от нее всегда слегка раздражена. Этим достигается наибольшая герметичность, полностью исключающая возможность попадания в полость носа даже жидкости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Дефекты твердого неба могут быть закрыты протезами, покрывающими только дефект неба и несколько его </a:t>
            </a:r>
            <a:r>
              <a:rPr lang="ru-RU" sz="20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края. </a:t>
            </a:r>
            <a:endParaRPr lang="ru-RU" sz="20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274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grpSp>
        <p:nvGrpSpPr>
          <p:cNvPr id="3" name="Group 2"/>
          <p:cNvGrpSpPr>
            <a:grpSpLocks/>
          </p:cNvGrpSpPr>
          <p:nvPr/>
        </p:nvGrpSpPr>
        <p:grpSpPr bwMode="auto">
          <a:xfrm>
            <a:off x="2699792" y="1052757"/>
            <a:ext cx="5691674" cy="6015627"/>
            <a:chOff x="2061" y="7442"/>
            <a:chExt cx="5519" cy="6292"/>
          </a:xfrm>
        </p:grpSpPr>
        <p:pic>
          <p:nvPicPr>
            <p:cNvPr id="4099" name="Picture 3" descr="17 Протез сред деф неб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 y="7442"/>
              <a:ext cx="5030" cy="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061" y="13014"/>
              <a:ext cx="54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ru-RU" altLang="ru-RU" b="1" i="1" u="none" strike="noStrike" cap="none" normalizeH="0" baseline="0" dirty="0" smtClean="0">
                  <a:ln>
                    <a:noFill/>
                  </a:ln>
                  <a:solidFill>
                    <a:srgbClr val="FF0000"/>
                  </a:solidFill>
                  <a:effectLst/>
                  <a:latin typeface="Times New Roman" panose="02020603050405020304" pitchFamily="18" charset="0"/>
                </a:rPr>
                <a:t>  Протез при срединном дефекте твердого неба</a:t>
              </a:r>
              <a:endParaRPr kumimoji="0" lang="ru-RU" altLang="ru-RU" sz="2400" b="1" i="0" u="none" strike="noStrike" cap="none" normalizeH="0" baseline="0" dirty="0" smtClean="0">
                <a:ln>
                  <a:noFill/>
                </a:ln>
                <a:solidFill>
                  <a:srgbClr val="FF0000"/>
                </a:solidFill>
                <a:effectLst/>
                <a:latin typeface="Arial" panose="020B0604020202020204" pitchFamily="34" charset="0"/>
              </a:endParaRPr>
            </a:p>
          </p:txBody>
        </p:sp>
      </p:gr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236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979712" y="2204284"/>
            <a:ext cx="6624736" cy="3648691"/>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Довольно часто в практике встречаются боковые дефекты верхней челюсти, соединяющие полость рта с гайморовой полостью</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Закрытие боковых дефектов оперативным путём не всегда заканчивается успешно, так как в области дефекта, и часто далеко отступая от него, отмечаются рубцовые изменения слизистой оболочки, что мешает успеху операции. Закрытие боковых дефектов верхней челюсти проводят на основе тех же принципов, которые описаны при протезировании срединных дефектов твёрдого нёба. В этих случаях главным является создание максимальной герметичности бокового отверстия, что достигается образованием валика на разобщающей пластинке, который следует располагать на </a:t>
            </a:r>
            <a:r>
              <a:rPr lang="ru-RU" dirty="0" smtClean="0">
                <a:latin typeface="Times New Roman" panose="02020603050405020304" pitchFamily="18" charset="0"/>
                <a:ea typeface="Calibri" panose="020F0502020204030204" pitchFamily="34" charset="0"/>
                <a:cs typeface="Times New Roman" panose="02020603050405020304" pitchFamily="18" charset="0"/>
              </a:rPr>
              <a:t>расстоянии</a:t>
            </a:r>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2–3 </a:t>
            </a:r>
            <a:r>
              <a:rPr lang="ru-RU" dirty="0">
                <a:latin typeface="Times New Roman" panose="02020603050405020304" pitchFamily="18" charset="0"/>
                <a:ea typeface="Calibri" panose="020F0502020204030204" pitchFamily="34" charset="0"/>
                <a:cs typeface="Times New Roman" panose="02020603050405020304" pitchFamily="18" charset="0"/>
              </a:rPr>
              <a:t>мм от дефекта.</a:t>
            </a:r>
          </a:p>
        </p:txBody>
      </p:sp>
      <p:sp>
        <p:nvSpPr>
          <p:cNvPr id="4" name="Прямоугольник 3"/>
          <p:cNvSpPr/>
          <p:nvPr/>
        </p:nvSpPr>
        <p:spPr>
          <a:xfrm>
            <a:off x="2267744" y="1285131"/>
            <a:ext cx="6048672" cy="830997"/>
          </a:xfrm>
          <a:prstGeom prst="rect">
            <a:avLst/>
          </a:prstGeom>
        </p:spPr>
        <p:txBody>
          <a:bodyPr wrap="square">
            <a:spAutoFit/>
          </a:bodyPr>
          <a:lstStyle/>
          <a:p>
            <a:pPr algn="ctr"/>
            <a:r>
              <a:rPr lang="ru-RU" sz="2400" b="1" dirty="0">
                <a:solidFill>
                  <a:srgbClr val="FF0000"/>
                </a:solidFill>
                <a:latin typeface="Times New Roman" panose="02020603050405020304" pitchFamily="18" charset="0"/>
                <a:cs typeface="Times New Roman" panose="02020603050405020304" pitchFamily="18" charset="0"/>
              </a:rPr>
              <a:t>ПРОТЕЗИРОВАНИЕ ПРИ БОКОВОМ ДЕФЕКТЕ ТВЕРДОГО НЕБА</a:t>
            </a:r>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352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3"/>
          <a:stretch>
            <a:fillRect/>
          </a:stretch>
        </p:blipFill>
        <p:spPr>
          <a:xfrm>
            <a:off x="1691680" y="858002"/>
            <a:ext cx="7200800" cy="3513884"/>
          </a:xfrm>
          <a:prstGeom prst="rect">
            <a:avLst/>
          </a:prstGeom>
        </p:spPr>
      </p:pic>
      <p:sp>
        <p:nvSpPr>
          <p:cNvPr id="4" name="Прямоугольник 3"/>
          <p:cNvSpPr/>
          <p:nvPr/>
        </p:nvSpPr>
        <p:spPr>
          <a:xfrm>
            <a:off x="2555875" y="4653136"/>
            <a:ext cx="5680720" cy="1631216"/>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Дефект </a:t>
            </a:r>
            <a:r>
              <a:rPr lang="ru-RU" sz="2000" b="1" dirty="0">
                <a:solidFill>
                  <a:srgbClr val="FF0000"/>
                </a:solidFill>
                <a:latin typeface="Times New Roman" panose="02020603050405020304" pitchFamily="18" charset="0"/>
                <a:cs typeface="Times New Roman" panose="02020603050405020304" pitchFamily="18" charset="0"/>
              </a:rPr>
              <a:t>челюсти и детали </a:t>
            </a:r>
            <a:r>
              <a:rPr lang="ru-RU" sz="2000" b="1" dirty="0" smtClean="0">
                <a:solidFill>
                  <a:srgbClr val="FF0000"/>
                </a:solidFill>
                <a:latin typeface="Times New Roman" panose="02020603050405020304" pitchFamily="18" charset="0"/>
                <a:cs typeface="Times New Roman" panose="02020603050405020304" pitchFamily="18" charset="0"/>
              </a:rPr>
              <a:t>протеза:</a:t>
            </a:r>
            <a:endParaRPr lang="en-US" sz="2000" b="1" dirty="0" smtClean="0">
              <a:solidFill>
                <a:srgbClr val="FF0000"/>
              </a:solidFill>
              <a:latin typeface="Times New Roman" panose="02020603050405020304" pitchFamily="18" charset="0"/>
              <a:cs typeface="Times New Roman" panose="02020603050405020304" pitchFamily="18" charset="0"/>
            </a:endParaRPr>
          </a:p>
          <a:p>
            <a:endParaRPr lang="en-US" sz="2000" b="1" dirty="0" smtClean="0">
              <a:solidFill>
                <a:srgbClr val="FF0000"/>
              </a:solidFill>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а </a:t>
            </a:r>
            <a:r>
              <a:rPr lang="ru-RU" sz="2000" dirty="0">
                <a:latin typeface="Times New Roman" panose="02020603050405020304" pitchFamily="18" charset="0"/>
                <a:cs typeface="Times New Roman" panose="02020603050405020304" pitchFamily="18" charset="0"/>
              </a:rPr>
              <a:t>— боковой дефект; </a:t>
            </a:r>
            <a:endParaRPr lang="en-US"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б </a:t>
            </a:r>
            <a:r>
              <a:rPr lang="ru-RU" sz="2000" dirty="0">
                <a:latin typeface="Times New Roman" panose="02020603050405020304" pitchFamily="18" charset="0"/>
                <a:cs typeface="Times New Roman" panose="02020603050405020304" pitchFamily="18" charset="0"/>
              </a:rPr>
              <a:t>— протез с кламмерами на опорные зубы; </a:t>
            </a:r>
            <a:endParaRPr lang="en-US"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протез на </a:t>
            </a:r>
            <a:r>
              <a:rPr lang="ru-RU" sz="2000" dirty="0" smtClean="0">
                <a:latin typeface="Times New Roman" panose="02020603050405020304" pitchFamily="18" charset="0"/>
                <a:cs typeface="Times New Roman" panose="02020603050405020304" pitchFamily="18" charset="0"/>
              </a:rPr>
              <a:t>челюсти</a:t>
            </a:r>
            <a:endParaRPr lang="ru-RU" sz="2000" dirty="0">
              <a:latin typeface="Times New Roman" panose="02020603050405020304" pitchFamily="18" charset="0"/>
              <a:cs typeface="Times New Roman" panose="02020603050405020304" pitchFamily="18" charset="0"/>
            </a:endParaRP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2977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691680" y="260648"/>
            <a:ext cx="7272808" cy="6164123"/>
          </a:xfrm>
          <a:prstGeom prst="rect">
            <a:avLst/>
          </a:prstGeom>
        </p:spPr>
        <p:txBody>
          <a:bodyPr wrap="square">
            <a:spAutoFit/>
          </a:bodyPr>
          <a:lstStyle/>
          <a:p>
            <a:pPr algn="ct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при дефекте половины </a:t>
            </a:r>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челюсти</a:t>
            </a:r>
            <a:r>
              <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Основой фиксации протеза при одностороннем дефекте зубного ряда и дефекте нёба является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кламмерное</a:t>
            </a:r>
            <a:r>
              <a:rPr lang="ru-RU" sz="1600" dirty="0">
                <a:latin typeface="Times New Roman" panose="02020603050405020304" pitchFamily="18" charset="0"/>
                <a:ea typeface="Calibri" panose="020F0502020204030204" pitchFamily="34" charset="0"/>
                <a:cs typeface="Times New Roman" panose="02020603050405020304" pitchFamily="18" charset="0"/>
              </a:rPr>
              <a:t> крепление. Кламмерные приспособления, наложенные на естественные коронки зуба, недостаточно фиксируют протез, поэтому нужно изготавливать искусственные коронки, удерживающие протез от отвисания со стороны дефекта нёба и зубного ряда</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Для более полной фиксации протеза к нёбной стороне коронок, припасованных к нескольким зубам, припаивают круглые или квадратные трубки, соответственно которым в протезе устанавливают штифты</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На вестибулярной поверхности коронок по экватору зуба выдавливают валик или напаивают проволоку, за которую должен заходить кламмер в протезе Такая односторонняя прочная фиксация протеза обеспечивает его достаточную устойчивость и сохраняет герметичность. Дополнительная фиксация и большая герметичность достигаются образованием вестибулярного валика. Нёбная сторона строится без каких-либо обтюрирующих выступов и является лишь разобщающей пластинкой.</a:t>
            </a:r>
          </a:p>
          <a:p>
            <a:r>
              <a:rPr lang="ru-RU" sz="1600" dirty="0">
                <a:latin typeface="Times New Roman" panose="02020603050405020304" pitchFamily="18" charset="0"/>
                <a:ea typeface="Calibri" panose="020F0502020204030204" pitchFamily="34" charset="0"/>
                <a:cs typeface="Times New Roman" panose="02020603050405020304" pitchFamily="18" charset="0"/>
              </a:rPr>
              <a:t>При наличии малого количества зубов на оставшейся неповрежденной части челюсти прибегают к дополнительному вертикальному укреплению протеза на стороне дефекта зубного ряда и нёба путем установления поддерживающей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пружины.</a:t>
            </a:r>
            <a:endParaRPr lang="ru-RU" sz="1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404664"/>
            <a:ext cx="932769" cy="1133739"/>
          </a:xfrm>
          <a:prstGeom prst="rect">
            <a:avLst/>
          </a:prstGeom>
        </p:spPr>
      </p:pic>
    </p:spTree>
    <p:extLst>
      <p:ext uri="{BB962C8B-B14F-4D97-AF65-F5344CB8AC3E}">
        <p14:creationId xmlns:p14="http://schemas.microsoft.com/office/powerpoint/2010/main" val="3978150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3"/>
          <a:stretch>
            <a:fillRect/>
          </a:stretch>
        </p:blipFill>
        <p:spPr>
          <a:xfrm>
            <a:off x="1501934" y="1162685"/>
            <a:ext cx="3922808" cy="5328592"/>
          </a:xfrm>
          <a:prstGeom prst="rect">
            <a:avLst/>
          </a:prstGeom>
        </p:spPr>
      </p:pic>
      <p:pic>
        <p:nvPicPr>
          <p:cNvPr id="4" name="Рисунок 3"/>
          <p:cNvPicPr>
            <a:picLocks noChangeAspect="1"/>
          </p:cNvPicPr>
          <p:nvPr/>
        </p:nvPicPr>
        <p:blipFill>
          <a:blip r:embed="rId4"/>
          <a:stretch>
            <a:fillRect/>
          </a:stretch>
        </p:blipFill>
        <p:spPr>
          <a:xfrm>
            <a:off x="5598935" y="1014959"/>
            <a:ext cx="3119351" cy="3312368"/>
          </a:xfrm>
          <a:prstGeom prst="rect">
            <a:avLst/>
          </a:prstGeom>
        </p:spPr>
      </p:pic>
      <p:sp>
        <p:nvSpPr>
          <p:cNvPr id="5" name="Прямоугольник 4"/>
          <p:cNvSpPr/>
          <p:nvPr/>
        </p:nvSpPr>
        <p:spPr>
          <a:xfrm>
            <a:off x="4860032" y="4124712"/>
            <a:ext cx="4032448" cy="2585323"/>
          </a:xfrm>
          <a:prstGeom prst="rect">
            <a:avLst/>
          </a:prstGeom>
        </p:spPr>
        <p:txBody>
          <a:bodyPr wrap="square">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
            </a:r>
            <a:br>
              <a:rPr lang="ru-RU" b="1" dirty="0" smtClean="0">
                <a:solidFill>
                  <a:srgbClr val="FF0000"/>
                </a:solidFill>
                <a:latin typeface="Times New Roman" panose="02020603050405020304" pitchFamily="18" charset="0"/>
                <a:cs typeface="Times New Roman" panose="02020603050405020304" pitchFamily="18" charset="0"/>
              </a:rPr>
            </a:br>
            <a:r>
              <a:rPr lang="ru-RU" sz="1600" b="1" dirty="0" smtClean="0">
                <a:solidFill>
                  <a:srgbClr val="FF0000"/>
                </a:solidFill>
                <a:latin typeface="Times New Roman" panose="02020603050405020304" pitchFamily="18" charset="0"/>
                <a:cs typeface="Times New Roman" panose="02020603050405020304" pitchFamily="18" charset="0"/>
              </a:rPr>
              <a:t>Фиксация </a:t>
            </a:r>
            <a:r>
              <a:rPr lang="ru-RU" sz="1600" b="1" dirty="0">
                <a:solidFill>
                  <a:srgbClr val="FF0000"/>
                </a:solidFill>
                <a:latin typeface="Times New Roman" panose="02020603050405020304" pitchFamily="18" charset="0"/>
                <a:cs typeface="Times New Roman" panose="02020603050405020304" pitchFamily="18" charset="0"/>
              </a:rPr>
              <a:t>протеза при </a:t>
            </a:r>
            <a:r>
              <a:rPr lang="ru-RU" sz="1600" b="1" dirty="0" smtClean="0">
                <a:solidFill>
                  <a:srgbClr val="FF0000"/>
                </a:solidFill>
                <a:latin typeface="Times New Roman" panose="02020603050405020304" pitchFamily="18" charset="0"/>
                <a:cs typeface="Times New Roman" panose="02020603050405020304" pitchFamily="18" charset="0"/>
              </a:rPr>
              <a:t>помощи </a:t>
            </a:r>
            <a:r>
              <a:rPr lang="ru-RU" sz="1600" b="1" dirty="0">
                <a:solidFill>
                  <a:srgbClr val="FF0000"/>
                </a:solidFill>
                <a:latin typeface="Times New Roman" panose="02020603050405020304" pitchFamily="18" charset="0"/>
                <a:cs typeface="Times New Roman" panose="02020603050405020304" pitchFamily="18" charset="0"/>
              </a:rPr>
              <a:t>вертикальных </a:t>
            </a:r>
            <a:r>
              <a:rPr lang="ru-RU" sz="1600" b="1" dirty="0" smtClean="0">
                <a:solidFill>
                  <a:srgbClr val="FF0000"/>
                </a:solidFill>
                <a:latin typeface="Times New Roman" panose="02020603050405020304" pitchFamily="18" charset="0"/>
                <a:cs typeface="Times New Roman" panose="02020603050405020304" pitchFamily="18" charset="0"/>
              </a:rPr>
              <a:t>трубок:</a:t>
            </a:r>
          </a:p>
          <a:p>
            <a:r>
              <a:rPr lang="ru-RU" sz="1600" dirty="0" smtClean="0">
                <a:latin typeface="Times New Roman" panose="02020603050405020304" pitchFamily="18" charset="0"/>
                <a:cs typeface="Times New Roman" panose="02020603050405020304" pitchFamily="18" charset="0"/>
              </a:rPr>
              <a:t>а </a:t>
            </a:r>
            <a:r>
              <a:rPr lang="ru-RU" sz="1600" dirty="0">
                <a:latin typeface="Times New Roman" panose="02020603050405020304" pitchFamily="18" charset="0"/>
                <a:cs typeface="Times New Roman" panose="02020603050405020304" pitchFamily="18" charset="0"/>
              </a:rPr>
              <a:t>— вертикальная трубка </a:t>
            </a:r>
            <a:r>
              <a:rPr lang="ru-RU" sz="1600" dirty="0" smtClean="0">
                <a:latin typeface="Times New Roman" panose="02020603050405020304" pitchFamily="18" charset="0"/>
                <a:cs typeface="Times New Roman" panose="02020603050405020304" pitchFamily="18" charset="0"/>
              </a:rPr>
              <a:t>укреплена на </a:t>
            </a:r>
            <a:r>
              <a:rPr lang="ru-RU" sz="1600" dirty="0">
                <a:latin typeface="Times New Roman" panose="02020603050405020304" pitchFamily="18" charset="0"/>
                <a:cs typeface="Times New Roman" panose="02020603050405020304" pitchFamily="18" charset="0"/>
              </a:rPr>
              <a:t>коронке;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б </a:t>
            </a:r>
            <a:r>
              <a:rPr lang="ru-RU" sz="1600" dirty="0">
                <a:latin typeface="Times New Roman" panose="02020603050405020304" pitchFamily="18" charset="0"/>
                <a:cs typeface="Times New Roman" panose="02020603050405020304" pitchFamily="18" charset="0"/>
              </a:rPr>
              <a:t>— модель челюсти </a:t>
            </a:r>
            <a:r>
              <a:rPr lang="ru-RU" sz="1600" dirty="0" smtClean="0">
                <a:latin typeface="Times New Roman" panose="02020603050405020304" pitchFamily="18" charset="0"/>
                <a:cs typeface="Times New Roman" panose="02020603050405020304" pitchFamily="18" charset="0"/>
              </a:rPr>
              <a:t>на ряде </a:t>
            </a:r>
            <a:r>
              <a:rPr lang="ru-RU" sz="1600" dirty="0">
                <a:latin typeface="Times New Roman" panose="02020603050405020304" pitchFamily="18" charset="0"/>
                <a:cs typeface="Times New Roman" panose="02020603050405020304" pitchFamily="18" charset="0"/>
              </a:rPr>
              <a:t>зубов коронки с </a:t>
            </a:r>
            <a:r>
              <a:rPr lang="ru-RU" sz="1600" dirty="0" smtClean="0">
                <a:latin typeface="Times New Roman" panose="02020603050405020304" pitchFamily="18" charset="0"/>
                <a:cs typeface="Times New Roman" panose="02020603050405020304" pitchFamily="18" charset="0"/>
              </a:rPr>
              <a:t>вертикальными трубками</a:t>
            </a:r>
            <a:r>
              <a:rPr lang="ru-RU" sz="1600" dirty="0">
                <a:latin typeface="Times New Roman" panose="02020603050405020304" pitchFamily="18" charset="0"/>
                <a:cs typeface="Times New Roman" panose="02020603050405020304" pitchFamily="18" charset="0"/>
              </a:rPr>
              <a:t>;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 внутренняя </a:t>
            </a:r>
            <a:r>
              <a:rPr lang="ru-RU" sz="1600" dirty="0" smtClean="0">
                <a:latin typeface="Times New Roman" panose="02020603050405020304" pitchFamily="18" charset="0"/>
                <a:cs typeface="Times New Roman" panose="02020603050405020304" pitchFamily="18" charset="0"/>
              </a:rPr>
              <a:t>сторона протеза</a:t>
            </a:r>
            <a:r>
              <a:rPr lang="ru-RU" sz="1600" dirty="0">
                <a:latin typeface="Times New Roman" panose="02020603050405020304" pitchFamily="18" charset="0"/>
                <a:cs typeface="Times New Roman" panose="02020603050405020304" pitchFamily="18" charset="0"/>
              </a:rPr>
              <a:t>, в базисе укреплены штифты</a:t>
            </a:r>
            <a:r>
              <a:rPr lang="ru-RU" sz="1600" dirty="0" smtClean="0">
                <a:latin typeface="Times New Roman" panose="02020603050405020304" pitchFamily="18" charset="0"/>
                <a:cs typeface="Times New Roman" panose="02020603050405020304" pitchFamily="18" charset="0"/>
              </a:rPr>
              <a:t>; </a:t>
            </a:r>
          </a:p>
          <a:p>
            <a:r>
              <a:rPr lang="ru-RU" sz="1600" dirty="0" smtClean="0">
                <a:latin typeface="Times New Roman" panose="02020603050405020304" pitchFamily="18" charset="0"/>
                <a:cs typeface="Times New Roman" panose="02020603050405020304" pitchFamily="18" charset="0"/>
              </a:rPr>
              <a:t>г </a:t>
            </a:r>
            <a:r>
              <a:rPr lang="ru-RU" sz="1600" dirty="0">
                <a:latin typeface="Times New Roman" panose="02020603050405020304" pitchFamily="18" charset="0"/>
                <a:cs typeface="Times New Roman" panose="02020603050405020304" pitchFamily="18" charset="0"/>
              </a:rPr>
              <a:t>— протез на </a:t>
            </a:r>
            <a:r>
              <a:rPr lang="ru-RU" sz="1600" dirty="0" smtClean="0">
                <a:latin typeface="Times New Roman" panose="02020603050405020304" pitchFamily="18" charset="0"/>
                <a:cs typeface="Times New Roman" panose="02020603050405020304" pitchFamily="18" charset="0"/>
              </a:rPr>
              <a:t>модели(В</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Ю. Курляндский</a:t>
            </a:r>
            <a:r>
              <a:rPr lang="ru-RU" sz="1600" dirty="0">
                <a:latin typeface="Times New Roman" panose="02020603050405020304" pitchFamily="18" charset="0"/>
                <a:cs typeface="Times New Roman" panose="02020603050405020304" pitchFamily="18" charset="0"/>
              </a:rPr>
              <a:t>)</a:t>
            </a:r>
          </a:p>
        </p:txBody>
      </p:sp>
      <p:pic>
        <p:nvPicPr>
          <p:cNvPr id="9"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397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3"/>
          <a:stretch>
            <a:fillRect/>
          </a:stretch>
        </p:blipFill>
        <p:spPr>
          <a:xfrm>
            <a:off x="1611614" y="667747"/>
            <a:ext cx="6920826" cy="4176464"/>
          </a:xfrm>
          <a:prstGeom prst="rect">
            <a:avLst/>
          </a:prstGeom>
        </p:spPr>
      </p:pic>
      <p:sp>
        <p:nvSpPr>
          <p:cNvPr id="4" name="Прямоугольник 3"/>
          <p:cNvSpPr/>
          <p:nvPr/>
        </p:nvSpPr>
        <p:spPr>
          <a:xfrm>
            <a:off x="2483768" y="4765323"/>
            <a:ext cx="6048672" cy="1938992"/>
          </a:xfrm>
          <a:prstGeom prst="rect">
            <a:avLst/>
          </a:prstGeom>
        </p:spPr>
        <p:txBody>
          <a:bodyPr wrap="square">
            <a:spAutoFit/>
          </a:bodyP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Фиксация </a:t>
            </a:r>
            <a:r>
              <a:rPr lang="ru-RU" sz="2000" b="1" dirty="0">
                <a:solidFill>
                  <a:srgbClr val="FF0000"/>
                </a:solidFill>
                <a:latin typeface="Times New Roman" panose="02020603050405020304" pitchFamily="18" charset="0"/>
                <a:cs typeface="Times New Roman" panose="02020603050405020304" pitchFamily="18" charset="0"/>
              </a:rPr>
              <a:t>протеза при помощи </a:t>
            </a:r>
            <a:r>
              <a:rPr lang="ru-RU" sz="2000" b="1" dirty="0" smtClean="0">
                <a:solidFill>
                  <a:srgbClr val="FF0000"/>
                </a:solidFill>
                <a:latin typeface="Times New Roman" panose="02020603050405020304" pitchFamily="18" charset="0"/>
                <a:cs typeface="Times New Roman" panose="02020603050405020304" pitchFamily="18" charset="0"/>
              </a:rPr>
              <a:t>пружины:</a:t>
            </a:r>
          </a:p>
          <a:p>
            <a:r>
              <a:rPr lang="ru-RU" sz="2000" dirty="0" smtClean="0">
                <a:latin typeface="Times New Roman" panose="02020603050405020304" pitchFamily="18" charset="0"/>
                <a:cs typeface="Times New Roman" panose="02020603050405020304" pitchFamily="18" charset="0"/>
              </a:rPr>
              <a:t>а </a:t>
            </a:r>
            <a:r>
              <a:rPr lang="ru-RU" sz="2000" dirty="0">
                <a:latin typeface="Times New Roman" panose="02020603050405020304" pitchFamily="18" charset="0"/>
                <a:cs typeface="Times New Roman" panose="02020603050405020304" pitchFamily="18" charset="0"/>
              </a:rPr>
              <a:t>— протез с пружиной, пружина укреплена на опорных коронках;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б </a:t>
            </a:r>
            <a:r>
              <a:rPr lang="ru-RU" sz="2000" dirty="0">
                <a:latin typeface="Times New Roman" panose="02020603050405020304" pitchFamily="18" charset="0"/>
                <a:cs typeface="Times New Roman" panose="02020603050405020304" pitchFamily="18" charset="0"/>
              </a:rPr>
              <a:t>— фиксация </a:t>
            </a:r>
            <a:r>
              <a:rPr lang="ru-RU" sz="2000" dirty="0" smtClean="0">
                <a:latin typeface="Times New Roman" panose="02020603050405020304" pitchFamily="18" charset="0"/>
                <a:cs typeface="Times New Roman" panose="02020603050405020304" pitchFamily="18" charset="0"/>
              </a:rPr>
              <a:t>пружины </a:t>
            </a:r>
            <a:r>
              <a:rPr lang="ru-RU" sz="2000" dirty="0">
                <a:latin typeface="Times New Roman" panose="02020603050405020304" pitchFamily="18" charset="0"/>
                <a:cs typeface="Times New Roman" panose="02020603050405020304" pitchFamily="18" charset="0"/>
              </a:rPr>
              <a:t>на базисе протеза; </a:t>
            </a:r>
            <a:endParaRPr lang="ru-RU" sz="2000" dirty="0" smtClean="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в</a:t>
            </a:r>
            <a:r>
              <a:rPr lang="ru-RU" sz="2000" dirty="0">
                <a:latin typeface="Times New Roman" panose="02020603050405020304" pitchFamily="18" charset="0"/>
                <a:cs typeface="Times New Roman" panose="02020603050405020304" pitchFamily="18" charset="0"/>
              </a:rPr>
              <a:t>, г—детали съемного замка на пружине и опорных </a:t>
            </a:r>
            <a:r>
              <a:rPr lang="ru-RU" sz="2000" dirty="0" smtClean="0">
                <a:latin typeface="Times New Roman" panose="02020603050405020304" pitchFamily="18" charset="0"/>
                <a:cs typeface="Times New Roman" panose="02020603050405020304" pitchFamily="18" charset="0"/>
              </a:rPr>
              <a:t>коронка(В</a:t>
            </a:r>
            <a:r>
              <a:rPr lang="ru-RU" sz="2000" dirty="0">
                <a:latin typeface="Times New Roman" panose="02020603050405020304" pitchFamily="18" charset="0"/>
                <a:cs typeface="Times New Roman" panose="02020603050405020304" pitchFamily="18" charset="0"/>
              </a:rPr>
              <a:t>. Ю. Курляндский)</a:t>
            </a: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233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835696" y="1341214"/>
            <a:ext cx="7092280" cy="5010602"/>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Несколько иначе следует конструировать и изготавливать </a:t>
            </a:r>
            <a:r>
              <a:rPr lang="ru-RU" sz="2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разобщающий протез при наличии малого количества зубов </a:t>
            </a:r>
            <a:r>
              <a:rPr lang="ru-RU" sz="2000" dirty="0">
                <a:latin typeface="Times New Roman" panose="02020603050405020304" pitchFamily="18" charset="0"/>
                <a:ea typeface="Calibri" panose="020F0502020204030204" pitchFamily="34" charset="0"/>
                <a:cs typeface="Times New Roman" panose="02020603050405020304" pitchFamily="18" charset="0"/>
              </a:rPr>
              <a:t>на оставшейся неповрежденной части челюсти</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Такое состояние обычно бывает после значительного огнестрельного разрушения верхней челюсти, причем типичным является резкое деформирование верхней челюсти с наличием большого количества рубцовых тяжей.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Добиться </a:t>
            </a:r>
            <a:r>
              <a:rPr lang="ru-RU" sz="2000" dirty="0">
                <a:latin typeface="Times New Roman" panose="02020603050405020304" pitchFamily="18" charset="0"/>
                <a:ea typeface="Calibri" panose="020F0502020204030204" pitchFamily="34" charset="0"/>
                <a:cs typeface="Times New Roman" panose="02020603050405020304" pitchFamily="18" charset="0"/>
              </a:rPr>
              <a:t>достаточной фиксации протеза в таких случаях бывает довольно трудно. В основном фиксация зависит от точности полученного слепка и правильного расположения не только кламмерных приспособлений, но и внутреннего периферического клапана.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Значительные </a:t>
            </a:r>
            <a:r>
              <a:rPr lang="ru-RU" sz="2000" dirty="0">
                <a:latin typeface="Times New Roman" panose="02020603050405020304" pitchFamily="18" charset="0"/>
                <a:ea typeface="Calibri" panose="020F0502020204030204" pitchFamily="34" charset="0"/>
                <a:cs typeface="Times New Roman" panose="02020603050405020304" pitchFamily="18" charset="0"/>
              </a:rPr>
              <a:t>трудности представляет и получение должного оттиска</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794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1649065" y="1746715"/>
            <a:ext cx="7000776" cy="4505592"/>
          </a:xfrm>
          <a:prstGeom prst="rect">
            <a:avLst/>
          </a:prstGeom>
        </p:spPr>
        <p:txBody>
          <a:bodyPr wrap="square">
            <a:spAutoFit/>
          </a:bodyPr>
          <a:lstStyle/>
          <a:p>
            <a:pPr>
              <a:lnSpc>
                <a:spcPct val="107000"/>
              </a:lnSpc>
              <a:spcAft>
                <a:spcPts val="800"/>
              </a:spcAft>
            </a:pPr>
            <a:r>
              <a:rPr lang="ru-RU" sz="1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Дефекты твердого и мягкого неба </a:t>
            </a:r>
            <a:r>
              <a:rPr lang="ru-RU" sz="1600" dirty="0">
                <a:latin typeface="Times New Roman" panose="02020603050405020304" pitchFamily="18" charset="0"/>
                <a:cs typeface="Times New Roman" panose="02020603050405020304" pitchFamily="18" charset="0"/>
              </a:rPr>
              <a:t>по этиологии разделяются на </a:t>
            </a:r>
            <a:r>
              <a:rPr lang="ru-RU" sz="1600" b="1" dirty="0">
                <a:latin typeface="Times New Roman" panose="02020603050405020304" pitchFamily="18" charset="0"/>
                <a:cs typeface="Times New Roman" panose="02020603050405020304" pitchFamily="18" charset="0"/>
              </a:rPr>
              <a:t>врожденные </a:t>
            </a:r>
            <a:r>
              <a:rPr lang="ru-RU" sz="1600" dirty="0">
                <a:latin typeface="Times New Roman" panose="02020603050405020304" pitchFamily="18" charset="0"/>
                <a:cs typeface="Times New Roman" panose="02020603050405020304" pitchFamily="18" charset="0"/>
              </a:rPr>
              <a:t>(пороки эмбрионального развития) и </a:t>
            </a:r>
            <a:r>
              <a:rPr lang="ru-RU" sz="1600" b="1" dirty="0">
                <a:latin typeface="Times New Roman" panose="02020603050405020304" pitchFamily="18" charset="0"/>
                <a:cs typeface="Times New Roman" panose="02020603050405020304" pitchFamily="18" charset="0"/>
              </a:rPr>
              <a:t>приобретенные </a:t>
            </a:r>
            <a:r>
              <a:rPr lang="ru-RU" sz="1600" dirty="0">
                <a:latin typeface="Times New Roman" panose="02020603050405020304" pitchFamily="18" charset="0"/>
                <a:cs typeface="Times New Roman" panose="02020603050405020304" pitchFamily="18" charset="0"/>
              </a:rPr>
              <a:t>(огнестрельные, травма, следствие оперативных вмешательств, осложнения заболеваний</a:t>
            </a:r>
            <a:r>
              <a:rPr lang="ru-RU" sz="1600" dirty="0" smtClean="0">
                <a:latin typeface="Times New Roman" panose="02020603050405020304" pitchFamily="18" charset="0"/>
                <a:cs typeface="Times New Roman" panose="02020603050405020304" pitchFamily="18" charset="0"/>
              </a:rPr>
              <a:t>).</a:t>
            </a:r>
            <a:endParaRPr lang="en-US" sz="1600" dirty="0" smtClean="0">
              <a:latin typeface="Times New Roman" panose="02020603050405020304" pitchFamily="18"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ru-RU" sz="1600" b="1" dirty="0">
                <a:solidFill>
                  <a:srgbClr val="FF0000"/>
                </a:solidFill>
                <a:latin typeface="Times New Roman" panose="02020603050405020304" pitchFamily="18" charset="0"/>
                <a:cs typeface="Times New Roman" panose="02020603050405020304" pitchFamily="18" charset="0"/>
              </a:rPr>
              <a:t>Врожденные дефекты неба </a:t>
            </a:r>
            <a:r>
              <a:rPr lang="ru-RU" sz="1600" dirty="0">
                <a:latin typeface="Times New Roman" panose="02020603050405020304" pitchFamily="18" charset="0"/>
                <a:cs typeface="Times New Roman" panose="02020603050405020304" pitchFamily="18" charset="0"/>
              </a:rPr>
              <a:t>образуются вследствие </a:t>
            </a:r>
            <a:r>
              <a:rPr lang="ru-RU" sz="1600" dirty="0" err="1">
                <a:latin typeface="Times New Roman" panose="02020603050405020304" pitchFamily="18" charset="0"/>
                <a:cs typeface="Times New Roman" panose="02020603050405020304" pitchFamily="18" charset="0"/>
              </a:rPr>
              <a:t>несращения</a:t>
            </a:r>
            <a:r>
              <a:rPr lang="ru-RU" sz="1600" dirty="0">
                <a:latin typeface="Times New Roman" panose="02020603050405020304" pitchFamily="18" charset="0"/>
                <a:cs typeface="Times New Roman" panose="02020603050405020304" pitchFamily="18" charset="0"/>
              </a:rPr>
              <a:t> костей верхней челюсти в период эмбрионального развития </a:t>
            </a:r>
            <a:r>
              <a:rPr lang="ru-RU" sz="1600" dirty="0" smtClean="0">
                <a:latin typeface="Times New Roman" panose="02020603050405020304" pitchFamily="18" charset="0"/>
                <a:cs typeface="Times New Roman" panose="02020603050405020304" pitchFamily="18" charset="0"/>
              </a:rPr>
              <a:t>ребенка</a:t>
            </a:r>
            <a:endParaRPr lang="ru-RU"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Приобретенные </a:t>
            </a:r>
            <a:r>
              <a:rPr lang="ru-RU"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дефекты неба </a:t>
            </a:r>
            <a:r>
              <a:rPr lang="ru-RU" sz="1600" dirty="0">
                <a:latin typeface="Times New Roman" panose="02020603050405020304" pitchFamily="18" charset="0"/>
                <a:ea typeface="Calibri" panose="020F0502020204030204" pitchFamily="34" charset="0"/>
                <a:cs typeface="Times New Roman" panose="02020603050405020304" pitchFamily="18" charset="0"/>
              </a:rPr>
              <a:t>являются следствием операций на челюстях по поводу опухолей, травм и специфически процессов (сифилис, туберкулез и другие</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Приобретенные дефекты неба встречаются чаще всего у взрослых, так как они возникают после окончания формирования челюстно-лицевого скелета</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r>
              <a:rPr lang="ru-RU" sz="1600" dirty="0">
                <a:latin typeface="Times New Roman" panose="02020603050405020304" pitchFamily="18" charset="0"/>
                <a:ea typeface="Calibri" panose="020F0502020204030204" pitchFamily="34" charset="0"/>
                <a:cs typeface="Times New Roman" panose="02020603050405020304" pitchFamily="18" charset="0"/>
              </a:rPr>
              <a:t>В  зависимости от локализации дефекта и сохранности зубов на челюсти различают </a:t>
            </a:r>
            <a:endParaRPr lang="en-US" sz="1600" dirty="0" smtClean="0">
              <a:latin typeface="Times New Roman" panose="02020603050405020304" pitchFamily="18" charset="0"/>
              <a:ea typeface="Calibri" panose="020F0502020204030204" pitchFamily="34" charset="0"/>
              <a:cs typeface="Times New Roman" panose="02020603050405020304" pitchFamily="18" charset="0"/>
            </a:endParaRPr>
          </a:p>
          <a:p>
            <a:r>
              <a:rPr lang="ru-RU" sz="1600"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4 </a:t>
            </a:r>
            <a:r>
              <a:rPr lang="ru-RU" sz="16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группы дефектов </a:t>
            </a:r>
            <a:r>
              <a:rPr lang="ru-RU" sz="1600"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неба</a:t>
            </a:r>
            <a:r>
              <a:rPr lang="en-US" sz="1600" b="1"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ru-RU" sz="16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391719" cy="1043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650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30</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763688" y="1847398"/>
            <a:ext cx="6696744" cy="5010602"/>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Слепок получают этапно.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Вначале </a:t>
            </a:r>
            <a:r>
              <a:rPr lang="ru-RU" sz="2000" dirty="0">
                <a:latin typeface="Times New Roman" panose="02020603050405020304" pitchFamily="18" charset="0"/>
                <a:ea typeface="Calibri" panose="020F0502020204030204" pitchFamily="34" charset="0"/>
                <a:cs typeface="Times New Roman" panose="02020603050405020304" pitchFamily="18" charset="0"/>
              </a:rPr>
              <a:t>получают отпечаток сохранившейся части верхней челюсти, на которую изготавливают базисную пластинку со всеми необходимыми укрепительными приспособлениями (кламмеры, штифты и т.д.).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Кроме </a:t>
            </a:r>
            <a:r>
              <a:rPr lang="ru-RU" sz="2000" dirty="0">
                <a:latin typeface="Times New Roman" panose="02020603050405020304" pitchFamily="18" charset="0"/>
                <a:ea typeface="Calibri" panose="020F0502020204030204" pitchFamily="34" charset="0"/>
                <a:cs typeface="Times New Roman" panose="02020603050405020304" pitchFamily="18" charset="0"/>
              </a:rPr>
              <a:t>того, пластинку, обращенную в сторону дефекта, дополняют рядом металлических петель. После тщательной припасовки изготовленной части протеза постепенно наслаивают на петли гуттаперч, стремясь не заполнять дефект неба в глубину.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После </a:t>
            </a:r>
            <a:r>
              <a:rPr lang="ru-RU" sz="2000" dirty="0">
                <a:latin typeface="Times New Roman" panose="02020603050405020304" pitchFamily="18" charset="0"/>
                <a:ea typeface="Calibri" panose="020F0502020204030204" pitchFamily="34" charset="0"/>
                <a:cs typeface="Times New Roman" panose="02020603050405020304" pitchFamily="18" charset="0"/>
              </a:rPr>
              <a:t>полного формирования разобщающей пластинки гуттаперчей ее заменяют пластмассой. После проверки всей разобщающей пластинки ее дополняют поддерживающими укреплениями.</a:t>
            </a:r>
          </a:p>
        </p:txBody>
      </p:sp>
      <p:sp>
        <p:nvSpPr>
          <p:cNvPr id="4" name="Прямоугольник 3"/>
          <p:cNvSpPr/>
          <p:nvPr/>
        </p:nvSpPr>
        <p:spPr>
          <a:xfrm>
            <a:off x="3131840" y="1221011"/>
            <a:ext cx="5616624" cy="1211998"/>
          </a:xfrm>
          <a:prstGeom prst="rect">
            <a:avLst/>
          </a:prstGeom>
        </p:spPr>
        <p:txBody>
          <a:bodyPr wrap="square">
            <a:spAutoFit/>
          </a:bodyPr>
          <a:lstStyle/>
          <a:p>
            <a:pPr algn="ct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при дефекте половины челюсти</a:t>
            </a:r>
            <a: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r>
            <a:br>
              <a:rPr lang="en-US"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br>
            <a:endPar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55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31</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3"/>
          <a:stretch>
            <a:fillRect/>
          </a:stretch>
        </p:blipFill>
        <p:spPr>
          <a:xfrm>
            <a:off x="1871700" y="187224"/>
            <a:ext cx="6912768" cy="4842010"/>
          </a:xfrm>
          <a:prstGeom prst="rect">
            <a:avLst/>
          </a:prstGeom>
        </p:spPr>
      </p:pic>
      <p:sp>
        <p:nvSpPr>
          <p:cNvPr id="4" name="Прямоугольник 3"/>
          <p:cNvSpPr/>
          <p:nvPr/>
        </p:nvSpPr>
        <p:spPr>
          <a:xfrm>
            <a:off x="1619672" y="5060319"/>
            <a:ext cx="7416824" cy="1323439"/>
          </a:xfrm>
          <a:prstGeom prst="rect">
            <a:avLst/>
          </a:prstGeom>
        </p:spPr>
        <p:txBody>
          <a:bodyPr wrap="square">
            <a:spAutoFit/>
          </a:bodyPr>
          <a:lstStyle/>
          <a:p>
            <a:r>
              <a:rPr lang="ru-RU" sz="1600" b="1" dirty="0" smtClean="0">
                <a:solidFill>
                  <a:srgbClr val="FF0000"/>
                </a:solidFill>
                <a:latin typeface="Times New Roman" panose="02020603050405020304" pitchFamily="18" charset="0"/>
                <a:cs typeface="Times New Roman" panose="02020603050405020304" pitchFamily="18" charset="0"/>
              </a:rPr>
              <a:t>Амортизирующий </a:t>
            </a:r>
            <a:r>
              <a:rPr lang="ru-RU" sz="1600" b="1" dirty="0">
                <a:solidFill>
                  <a:srgbClr val="FF0000"/>
                </a:solidFill>
                <a:latin typeface="Times New Roman" panose="02020603050405020304" pitchFamily="18" charset="0"/>
                <a:cs typeface="Times New Roman" panose="02020603050405020304" pitchFamily="18" charset="0"/>
              </a:rPr>
              <a:t>протез с эластичной </a:t>
            </a:r>
            <a:r>
              <a:rPr lang="ru-RU" sz="1600" b="1" dirty="0" smtClean="0">
                <a:solidFill>
                  <a:srgbClr val="FF0000"/>
                </a:solidFill>
                <a:latin typeface="Times New Roman" panose="02020603050405020304" pitchFamily="18" charset="0"/>
                <a:cs typeface="Times New Roman" panose="02020603050405020304" pitchFamily="18" charset="0"/>
              </a:rPr>
              <a:t>пластмассой:</a:t>
            </a:r>
          </a:p>
          <a:p>
            <a:r>
              <a:rPr lang="ru-RU" sz="1600" dirty="0" smtClean="0">
                <a:latin typeface="Times New Roman" panose="02020603050405020304" pitchFamily="18" charset="0"/>
                <a:cs typeface="Times New Roman" panose="02020603050405020304" pitchFamily="18" charset="0"/>
              </a:rPr>
              <a:t>а </a:t>
            </a:r>
            <a:r>
              <a:rPr lang="ru-RU" sz="1600" dirty="0">
                <a:latin typeface="Times New Roman" panose="02020603050405020304" pitchFamily="18" charset="0"/>
                <a:cs typeface="Times New Roman" panose="02020603050405020304" pitchFamily="18" charset="0"/>
              </a:rPr>
              <a:t>—дефект челюсти (на опорные зубы установлены коронки с трубками</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б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амортизирующий </a:t>
            </a:r>
            <a:r>
              <a:rPr lang="ru-RU" sz="1600" dirty="0">
                <a:latin typeface="Times New Roman" panose="02020603050405020304" pitchFamily="18" charset="0"/>
                <a:cs typeface="Times New Roman" panose="02020603050405020304" pitchFamily="18" charset="0"/>
              </a:rPr>
              <a:t>протез, вид с нёбной стороны; </a:t>
            </a:r>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в </a:t>
            </a:r>
            <a:r>
              <a:rPr lang="ru-RU" sz="1600" dirty="0">
                <a:latin typeface="Times New Roman" panose="02020603050405020304" pitchFamily="18" charset="0"/>
                <a:cs typeface="Times New Roman" panose="02020603050405020304" pitchFamily="18" charset="0"/>
              </a:rPr>
              <a:t>— то же, вид с оральной стороны</a:t>
            </a:r>
            <a:r>
              <a:rPr lang="ru-RU" sz="1600" dirty="0" smtClean="0">
                <a:latin typeface="Times New Roman" panose="02020603050405020304" pitchFamily="18" charset="0"/>
                <a:cs typeface="Times New Roman" panose="02020603050405020304" pitchFamily="18" charset="0"/>
              </a:rPr>
              <a:t>;</a:t>
            </a:r>
          </a:p>
          <a:p>
            <a:r>
              <a:rPr lang="ru-RU" sz="1600" dirty="0" smtClean="0">
                <a:latin typeface="Times New Roman" panose="02020603050405020304" pitchFamily="18" charset="0"/>
                <a:cs typeface="Times New Roman" panose="02020603050405020304" pitchFamily="18" charset="0"/>
              </a:rPr>
              <a:t>г </a:t>
            </a:r>
            <a:r>
              <a:rPr lang="ru-RU" sz="1600" dirty="0">
                <a:latin typeface="Times New Roman" panose="02020603050405020304" pitchFamily="18" charset="0"/>
                <a:cs typeface="Times New Roman" panose="02020603050405020304" pitchFamily="18" charset="0"/>
              </a:rPr>
              <a:t>— эластичная пластмасса способствует нормализации нагрузки </a:t>
            </a:r>
            <a:r>
              <a:rPr lang="ru-RU" sz="1600" dirty="0" smtClean="0">
                <a:latin typeface="Times New Roman" panose="02020603050405020304" pitchFamily="18" charset="0"/>
                <a:cs typeface="Times New Roman" panose="02020603050405020304" pitchFamily="18" charset="0"/>
              </a:rPr>
              <a:t>на </a:t>
            </a:r>
            <a:r>
              <a:rPr lang="ru-RU" sz="1600" dirty="0">
                <a:latin typeface="Times New Roman" panose="02020603050405020304" pitchFamily="18" charset="0"/>
                <a:cs typeface="Times New Roman" panose="02020603050405020304" pitchFamily="18" charset="0"/>
              </a:rPr>
              <a:t>опорные </a:t>
            </a:r>
            <a:r>
              <a:rPr lang="ru-RU" sz="1600" dirty="0" smtClean="0">
                <a:latin typeface="Times New Roman" panose="02020603050405020304" pitchFamily="18" charset="0"/>
                <a:cs typeface="Times New Roman" panose="02020603050405020304" pitchFamily="18" charset="0"/>
              </a:rPr>
              <a:t>зубы</a:t>
            </a:r>
            <a:endParaRPr lang="ru-RU" sz="1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195" y="332656"/>
            <a:ext cx="932769" cy="1133739"/>
          </a:xfrm>
          <a:prstGeom prst="rect">
            <a:avLst/>
          </a:prstGeom>
        </p:spPr>
      </p:pic>
    </p:spTree>
    <p:extLst>
      <p:ext uri="{BB962C8B-B14F-4D97-AF65-F5344CB8AC3E}">
        <p14:creationId xmlns:p14="http://schemas.microsoft.com/office/powerpoint/2010/main" val="3673876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2067734" y="1439232"/>
            <a:ext cx="6606480" cy="4908010"/>
          </a:xfrm>
          <a:prstGeom prst="rect">
            <a:avLst/>
          </a:prstGeom>
        </p:spPr>
        <p:txBody>
          <a:bodyPr wrap="square">
            <a:spAutoFit/>
          </a:bodyPr>
          <a:lstStyle/>
          <a:p>
            <a:pPr>
              <a:lnSpc>
                <a:spcPct val="107000"/>
              </a:lnSpc>
              <a:spcAft>
                <a:spcPts val="80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Для ослабления нагрузки на опорные зубы, что важно в тех случаях, когда рубцы на пораженной стороне при открывании рта стягивают протез, протез изготовляют </a:t>
            </a:r>
            <a:r>
              <a:rPr lang="ru-RU" sz="20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амортизирующий.</a:t>
            </a: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 Амортизация </a:t>
            </a:r>
            <a:r>
              <a:rPr lang="ru-RU" sz="2000" dirty="0">
                <a:latin typeface="Times New Roman" panose="02020603050405020304" pitchFamily="18" charset="0"/>
                <a:ea typeface="Calibri" panose="020F0502020204030204" pitchFamily="34" charset="0"/>
                <a:cs typeface="Times New Roman" panose="02020603050405020304" pitchFamily="18" charset="0"/>
              </a:rPr>
              <a:t>достигается тем, что основная часть базиса, жестко фиксированная на зубах, соединяется с разобщающей частью протеза эластичной пластмассой или пружинами. </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000" dirty="0" smtClean="0">
                <a:latin typeface="Times New Roman" panose="02020603050405020304" pitchFamily="18" charset="0"/>
                <a:ea typeface="Calibri" panose="020F0502020204030204" pitchFamily="34" charset="0"/>
                <a:cs typeface="Times New Roman" panose="02020603050405020304" pitchFamily="18" charset="0"/>
              </a:rPr>
              <a:t>Такую </a:t>
            </a:r>
            <a:r>
              <a:rPr lang="ru-RU" sz="2000" dirty="0">
                <a:latin typeface="Times New Roman" panose="02020603050405020304" pitchFamily="18" charset="0"/>
                <a:ea typeface="Calibri" panose="020F0502020204030204" pitchFamily="34" charset="0"/>
                <a:cs typeface="Times New Roman" panose="02020603050405020304" pitchFamily="18" charset="0"/>
              </a:rPr>
              <a:t>конструкцию протеза рекомендуем в тех случаях, когда оставшиеся зубы достаточно устойчивы. В противном случае прибегают к дополнительному вертикальному укреплению протеза на стороне дефекта зубного ряда и нёба путем установления поддерживающей пружины.</a:t>
            </a: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0911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00778" y="1115912"/>
            <a:ext cx="7743222" cy="5644868"/>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3710968" y="5373216"/>
            <a:ext cx="6480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19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763688" y="454948"/>
            <a:ext cx="7135688" cy="5948103"/>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ПРОТЕЗИРОВАНИЕ ПРИ ФРОНТАЛЬНОМ ДЕФЕКТЕ </a:t>
            </a: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НЁБА</a:t>
            </a:r>
          </a:p>
          <a:p>
            <a:pPr algn="ctr">
              <a:lnSpc>
                <a:spcPct val="107000"/>
              </a:lnSpc>
              <a:spcAft>
                <a:spcPts val="800"/>
              </a:spcAft>
            </a:pP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При фронтальном дефекте основной задачей является обеспечение хорошей фиксации протеза. Здесь особо важно с первых дней ранения изготовлять формирующий и поддерживающий протез и нужно образовать в мягких тканях со стороны полости рта ретенционные пункты для протеза в виде опорного валика в формирующей пластинке, соответственно которому в мягких тканях образуется борозда. Такая борозда дополнительно способствует удержанию протеза. </a:t>
            </a: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Основная </a:t>
            </a:r>
            <a:r>
              <a:rPr lang="ru-RU" sz="1600" dirty="0">
                <a:latin typeface="Times New Roman" panose="02020603050405020304" pitchFamily="18" charset="0"/>
                <a:ea typeface="Calibri" panose="020F0502020204030204" pitchFamily="34" charset="0"/>
                <a:cs typeface="Times New Roman" panose="02020603050405020304" pitchFamily="18" charset="0"/>
              </a:rPr>
              <a:t>фиксация протеза при фронтальном дефекте твердого нёба обеспечивается кламмерами, которые мы конструируем по следующему принципу. На два зуба с каждой стороны накладываем коронки. На ближайшем к дефекту зубе по экватору его с вестибулярной стороны напаиваем проволоку или контурными щипцами выдавливаем валик, за который должно спускаться плечо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кламмера. Такой </a:t>
            </a:r>
            <a:r>
              <a:rPr lang="ru-RU" sz="1600" dirty="0">
                <a:latin typeface="Times New Roman" panose="02020603050405020304" pitchFamily="18" charset="0"/>
                <a:ea typeface="Calibri" panose="020F0502020204030204" pitchFamily="34" charset="0"/>
                <a:cs typeface="Times New Roman" panose="02020603050405020304" pitchFamily="18" charset="0"/>
              </a:rPr>
              <a:t>же валик или напайка накладывается с нёбной стороны на металлическую коронку, надетую на 2-ой или 3-ий от дефекта зуб, что явится опорой для второго кламмера. С другой стороны челюсти устанавливаются такие же коронки. Кламмеры в протезе конструируются таким образом, что плечо одного расположено с вестибулярной стороны, а второго—с нёбной. Такая двойная фиксация протеза препятствует отвисанию его в переднем отделе.</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332656"/>
            <a:ext cx="932769" cy="1133739"/>
          </a:xfrm>
          <a:prstGeom prst="rect">
            <a:avLst/>
          </a:prstGeom>
        </p:spPr>
      </p:pic>
    </p:spTree>
    <p:extLst>
      <p:ext uri="{BB962C8B-B14F-4D97-AF65-F5344CB8AC3E}">
        <p14:creationId xmlns:p14="http://schemas.microsoft.com/office/powerpoint/2010/main" val="3208452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50440" y="1327676"/>
            <a:ext cx="7684392" cy="4464496"/>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35</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4" name="Прямоугольник 3"/>
          <p:cNvSpPr/>
          <p:nvPr/>
        </p:nvSpPr>
        <p:spPr>
          <a:xfrm>
            <a:off x="1835696" y="4365104"/>
            <a:ext cx="5616624" cy="1754326"/>
          </a:xfrm>
          <a:prstGeom prst="rect">
            <a:avLst/>
          </a:prstGeom>
        </p:spPr>
        <p:txBody>
          <a:bodyPr wrap="square">
            <a:spAutoFit/>
          </a:bodyPr>
          <a:lstStyle/>
          <a:p>
            <a:r>
              <a:rPr lang="ru-RU" b="1" i="1" dirty="0" smtClean="0">
                <a:solidFill>
                  <a:srgbClr val="002060"/>
                </a:solidFill>
                <a:latin typeface="Times New Roman" panose="02020603050405020304" pitchFamily="18" charset="0"/>
                <a:cs typeface="Times New Roman" panose="02020603050405020304" pitchFamily="18" charset="0"/>
              </a:rPr>
              <a:t>Детали протеза:</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а </a:t>
            </a:r>
            <a:r>
              <a:rPr lang="ru-RU" dirty="0">
                <a:latin typeface="Times New Roman" panose="02020603050405020304" pitchFamily="18" charset="0"/>
                <a:cs typeface="Times New Roman" panose="02020603050405020304" pitchFamily="18" charset="0"/>
              </a:rPr>
              <a:t>— дефект нёба;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б </a:t>
            </a:r>
            <a:r>
              <a:rPr lang="ru-RU" dirty="0">
                <a:latin typeface="Times New Roman" panose="02020603050405020304" pitchFamily="18" charset="0"/>
                <a:cs typeface="Times New Roman" panose="02020603050405020304" pitchFamily="18" charset="0"/>
              </a:rPr>
              <a:t>— протез;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 принцип фиксации кламмера на коронке</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г— </a:t>
            </a:r>
            <a:r>
              <a:rPr lang="ru-RU" dirty="0">
                <a:latin typeface="Times New Roman" panose="02020603050405020304" pitchFamily="18" charset="0"/>
                <a:cs typeface="Times New Roman" panose="02020603050405020304" pitchFamily="18" charset="0"/>
              </a:rPr>
              <a:t>одноплечие кламмера; д — протез на </a:t>
            </a:r>
            <a:r>
              <a:rPr lang="ru-RU" dirty="0" smtClean="0">
                <a:latin typeface="Times New Roman" panose="02020603050405020304" pitchFamily="18" charset="0"/>
                <a:cs typeface="Times New Roman" panose="02020603050405020304" pitchFamily="18" charset="0"/>
              </a:rPr>
              <a:t>челюсти</a:t>
            </a:r>
            <a:endParaRPr lang="ru-RU" dirty="0">
              <a:latin typeface="Times New Roman" panose="02020603050405020304" pitchFamily="18" charset="0"/>
              <a:cs typeface="Times New Roman" panose="02020603050405020304" pitchFamily="18" charset="0"/>
            </a:endParaRP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977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2123728" y="325340"/>
            <a:ext cx="6624736" cy="6031010"/>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КОНСТРУИРОВАНИЕ ПРОТЕЗА ПРИ МАЛОМ КОЛИЧЕСТВЕ ОСТАВШИХСЯ </a:t>
            </a: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ЗУБОВ</a:t>
            </a:r>
          </a:p>
          <a:p>
            <a:pPr algn="ctr">
              <a:lnSpc>
                <a:spcPct val="107000"/>
              </a:lnSpc>
              <a:spcAft>
                <a:spcPts val="800"/>
              </a:spcAft>
            </a:pP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Фиксация протеза зависит от точности полученного слепка и правильного расположения не только кламмерных приспособлений, но и внутреннего и периферического клапанов. Значительные трудности представляет получение должного слепка. Слепок получают этапно. Вначале получают отпечаток сохранившейся части верхней челюсти, на которую изготовляют базисную пластинку со всеми необходимыми укрепительными приспособлениями (кламмеры, штифты и т д.).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Кроме </a:t>
            </a:r>
            <a:r>
              <a:rPr lang="ru-RU" dirty="0">
                <a:latin typeface="Times New Roman" panose="02020603050405020304" pitchFamily="18" charset="0"/>
                <a:ea typeface="Calibri" panose="020F0502020204030204" pitchFamily="34" charset="0"/>
                <a:cs typeface="Times New Roman" panose="02020603050405020304" pitchFamily="18" charset="0"/>
              </a:rPr>
              <a:t>того, пластинку, обращенную в сторону дефекта, дополняют рядом металлических петель (рис. 624). После тщательной припасовки изготовленной части протеза постепенно наслаивают на петли гуттаперчу или быстротвердеющую пластмассу, стремясь не заполнять дефекта нёба в глубину после полного формирования разобщающей пластинки гуттаперчей ее заменяют пластмассой. После проверки всей разобщающей пластинки её дополняют поддерживающими укреплениями.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325340"/>
            <a:ext cx="932769" cy="1133739"/>
          </a:xfrm>
          <a:prstGeom prst="rect">
            <a:avLst/>
          </a:prstGeom>
        </p:spPr>
      </p:pic>
    </p:spTree>
    <p:extLst>
      <p:ext uri="{BB962C8B-B14F-4D97-AF65-F5344CB8AC3E}">
        <p14:creationId xmlns:p14="http://schemas.microsoft.com/office/powerpoint/2010/main" val="2224222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3"/>
          <a:stretch>
            <a:fillRect/>
          </a:stretch>
        </p:blipFill>
        <p:spPr>
          <a:xfrm>
            <a:off x="3707904" y="700881"/>
            <a:ext cx="4978896" cy="4954872"/>
          </a:xfrm>
          <a:prstGeom prst="rect">
            <a:avLst/>
          </a:prstGeom>
        </p:spPr>
      </p:pic>
      <p:sp>
        <p:nvSpPr>
          <p:cNvPr id="4" name="Прямоугольник 3"/>
          <p:cNvSpPr/>
          <p:nvPr/>
        </p:nvSpPr>
        <p:spPr>
          <a:xfrm>
            <a:off x="1619672" y="5609037"/>
            <a:ext cx="7416824" cy="1169551"/>
          </a:xfrm>
          <a:prstGeom prst="rect">
            <a:avLst/>
          </a:prstGeom>
        </p:spPr>
        <p:txBody>
          <a:bodyPr wrap="square">
            <a:spAutoFit/>
          </a:bodyPr>
          <a:lstStyle/>
          <a:p>
            <a:r>
              <a:rPr lang="ru-RU" sz="1400" b="1" dirty="0" smtClean="0">
                <a:solidFill>
                  <a:srgbClr val="FF0000"/>
                </a:solidFill>
                <a:latin typeface="Times New Roman" panose="02020603050405020304" pitchFamily="18" charset="0"/>
                <a:cs typeface="Times New Roman" panose="02020603050405020304" pitchFamily="18" charset="0"/>
              </a:rPr>
              <a:t>Последовательное </a:t>
            </a:r>
            <a:r>
              <a:rPr lang="ru-RU" sz="1400" b="1" dirty="0">
                <a:solidFill>
                  <a:srgbClr val="FF0000"/>
                </a:solidFill>
                <a:latin typeface="Times New Roman" panose="02020603050405020304" pitchFamily="18" charset="0"/>
                <a:cs typeface="Times New Roman" panose="02020603050405020304" pitchFamily="18" charset="0"/>
              </a:rPr>
              <a:t>изготовление протеза при обширном дефекте </a:t>
            </a:r>
            <a:r>
              <a:rPr lang="ru-RU" sz="1400" b="1" dirty="0" smtClean="0">
                <a:solidFill>
                  <a:srgbClr val="FF0000"/>
                </a:solidFill>
                <a:latin typeface="Times New Roman" panose="02020603050405020304" pitchFamily="18" charset="0"/>
                <a:cs typeface="Times New Roman" panose="02020603050405020304" pitchFamily="18" charset="0"/>
              </a:rPr>
              <a:t>нёба по </a:t>
            </a:r>
            <a:r>
              <a:rPr lang="ru-RU" sz="1400" b="1" dirty="0">
                <a:solidFill>
                  <a:srgbClr val="FF0000"/>
                </a:solidFill>
                <a:latin typeface="Times New Roman" panose="02020603050405020304" pitchFamily="18" charset="0"/>
                <a:cs typeface="Times New Roman" panose="02020603050405020304" pitchFamily="18" charset="0"/>
              </a:rPr>
              <a:t>Курляндскому</a:t>
            </a:r>
            <a:r>
              <a:rPr lang="ru-RU" sz="1400" b="1" dirty="0" smtClean="0">
                <a:solidFill>
                  <a:srgbClr val="FF0000"/>
                </a:solidFill>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а </a:t>
            </a:r>
            <a:r>
              <a:rPr lang="ru-RU" sz="1400" dirty="0">
                <a:latin typeface="Times New Roman" panose="02020603050405020304" pitchFamily="18" charset="0"/>
                <a:cs typeface="Times New Roman" panose="02020603050405020304" pitchFamily="18" charset="0"/>
              </a:rPr>
              <a:t>— дефект верхней челюсти;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б </a:t>
            </a:r>
            <a:r>
              <a:rPr lang="ru-RU" sz="1400" dirty="0">
                <a:latin typeface="Times New Roman" panose="02020603050405020304" pitchFamily="18" charset="0"/>
                <a:cs typeface="Times New Roman" panose="02020603050405020304" pitchFamily="18" charset="0"/>
              </a:rPr>
              <a:t>— на оставшуюся часть челюсти наложен базис</a:t>
            </a:r>
            <a:r>
              <a:rPr lang="ru-RU" sz="1400" dirty="0" smtClean="0">
                <a:latin typeface="Times New Roman" panose="02020603050405020304" pitchFamily="18" charset="0"/>
                <a:cs typeface="Times New Roman" panose="02020603050405020304" pitchFamily="18" charset="0"/>
              </a:rPr>
              <a:t>;</a:t>
            </a:r>
          </a:p>
          <a:p>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 базис дополнен гуттаперчей; </a:t>
            </a:r>
            <a:endParaRPr lang="ru-RU" sz="1400" dirty="0" smtClean="0">
              <a:latin typeface="Times New Roman" panose="02020603050405020304" pitchFamily="18" charset="0"/>
              <a:cs typeface="Times New Roman" panose="02020603050405020304" pitchFamily="18" charset="0"/>
            </a:endParaRPr>
          </a:p>
          <a:p>
            <a:r>
              <a:rPr lang="ru-RU" sz="1400" dirty="0" smtClean="0">
                <a:latin typeface="Times New Roman" panose="02020603050405020304" pitchFamily="18" charset="0"/>
                <a:cs typeface="Times New Roman" panose="02020603050405020304" pitchFamily="18" charset="0"/>
              </a:rPr>
              <a:t>г </a:t>
            </a:r>
            <a:r>
              <a:rPr lang="ru-RU" sz="1400" dirty="0">
                <a:latin typeface="Times New Roman" panose="02020603050405020304" pitchFamily="18" charset="0"/>
                <a:cs typeface="Times New Roman" panose="02020603050405020304" pitchFamily="18" charset="0"/>
              </a:rPr>
              <a:t>— готовый протез</a:t>
            </a: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932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2252846" y="1749534"/>
            <a:ext cx="6400800" cy="4916795"/>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Несколько иначе необходимо конструировать протезы при наличии дефекта не только половины верхней челюсти, но и нижнего края орбиты с нарушением зрения из-за образующейся диплопии. В таких случаях протез не только должен разобщить полость рта от полости носа, но и явиться достаточной опорой для глазного яблока. Конструируется протез облегченного типа без обтурирующей части по форме дефекта челюсти.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dirty="0">
                <a:latin typeface="Times New Roman" panose="02020603050405020304" pitchFamily="18" charset="0"/>
                <a:ea typeface="Calibri" panose="020F0502020204030204" pitchFamily="34" charset="0"/>
                <a:cs typeface="Times New Roman" panose="02020603050405020304" pitchFamily="18" charset="0"/>
              </a:rPr>
              <a:t>протезе необходимо создать переднюю стенку дефекта нёба и челюсти и опору для глазного яблока. Конструируя в протезе только переднюю стенку, удается -в значительной мере облегчить протез, не снижая предъявляемых к нему требований. Такая передняя стенка протеза достаточно хорошо поддерживает мягкие ткани щеки и глазное яблоко. Благодаря тому, что протез не громоздок и не тяжел, его легче вводить и выводить из полости рта.</a:t>
            </a:r>
          </a:p>
        </p:txBody>
      </p:sp>
      <p:sp>
        <p:nvSpPr>
          <p:cNvPr id="4" name="Прямоугольник 3"/>
          <p:cNvSpPr/>
          <p:nvPr/>
        </p:nvSpPr>
        <p:spPr>
          <a:xfrm>
            <a:off x="2051720" y="1124744"/>
            <a:ext cx="6400800" cy="1084015"/>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КОНСТРУИРОВАНИЕ ПРОТЕЗА ПРИ МАЛОМ КОЛИЧЕСТВЕ ОСТАВШИХСЯ ЗУБОВ</a:t>
            </a:r>
          </a:p>
          <a:p>
            <a:pPr algn="ctr">
              <a:lnSpc>
                <a:spcPct val="107000"/>
              </a:lnSpc>
              <a:spcAft>
                <a:spcPts val="800"/>
              </a:spcAft>
            </a:pP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6793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835696" y="561676"/>
            <a:ext cx="7038528" cy="5734647"/>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ПРОТЕЗИРОВАНИЕ ПРИ ДЕФЕКТАХ ТВЕРДОГО НЁБА И ПОЛНОМ ОТСУТСТВИИ ЗУБОВ НА ВЕРХНЕЙ ЧЕЛЮСТИ</a:t>
            </a: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С ортопедической точки зрения следует различать срединный дефект нёба, когда при конструировании протеза можно рассчитывать на адгезивное укрепление его путем образования системы клапанов (внутреннего 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периферического</a:t>
            </a:r>
            <a:r>
              <a:rPr lang="ru-RU" dirty="0">
                <a:latin typeface="Times New Roman" panose="02020603050405020304" pitchFamily="18" charset="0"/>
                <a:ea typeface="Calibri" panose="020F0502020204030204" pitchFamily="34" charset="0"/>
                <a:cs typeface="Times New Roman" panose="02020603050405020304" pitchFamily="18" charset="0"/>
              </a:rPr>
              <a:t>)</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При </a:t>
            </a:r>
            <a:r>
              <a:rPr lang="ru-RU" dirty="0">
                <a:latin typeface="Times New Roman" panose="02020603050405020304" pitchFamily="18" charset="0"/>
                <a:ea typeface="Calibri" panose="020F0502020204030204" pitchFamily="34" charset="0"/>
                <a:cs typeface="Times New Roman" panose="02020603050405020304" pitchFamily="18" charset="0"/>
              </a:rPr>
              <a:t>конструировании протеза для беззубой верхней челюсти при наличии дефекта в нёбе следует, кроме расчетов на адгезивное укрепление протеза, предусмотреть укрепление протеза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пружинами. </a:t>
            </a:r>
            <a:r>
              <a:rPr lang="ru-RU" dirty="0">
                <a:latin typeface="Times New Roman" panose="02020603050405020304" pitchFamily="18" charset="0"/>
                <a:ea typeface="Calibri" panose="020F0502020204030204" pitchFamily="34" charset="0"/>
                <a:cs typeface="Times New Roman" panose="02020603050405020304" pitchFamily="18" charset="0"/>
              </a:rPr>
              <a:t>Пружины устанавливают на протезе верхней челюсти в области премоляров. На протезе нижней челюсти их устанавливают в области жевательных зубов, а при отсутствии жевательных зубов—на базисе протеза также в области </a:t>
            </a:r>
            <a:r>
              <a:rPr lang="ru-RU" dirty="0" smtClean="0">
                <a:latin typeface="Times New Roman" panose="02020603050405020304" pitchFamily="18" charset="0"/>
                <a:ea typeface="Calibri" panose="020F0502020204030204" pitchFamily="34" charset="0"/>
                <a:cs typeface="Times New Roman" panose="02020603050405020304" pitchFamily="18" charset="0"/>
              </a:rPr>
              <a:t>премоляров. </a:t>
            </a: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dirty="0">
                <a:latin typeface="Times New Roman" panose="02020603050405020304" pitchFamily="18" charset="0"/>
                <a:ea typeface="Calibri" panose="020F0502020204030204" pitchFamily="34" charset="0"/>
                <a:cs typeface="Times New Roman" panose="02020603050405020304" pitchFamily="18" charset="0"/>
              </a:rPr>
              <a:t>дальнейшем при привыкании больного к протезу пружины могут быть сняты. При полном отсутствии верхней челюсти функциональные результаты протезирования не утешительны. В таких случаях протез тяжел, так как необходимо выполнить им всю полость, чем резко снижается фиксация.</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332656"/>
            <a:ext cx="932769" cy="1133739"/>
          </a:xfrm>
          <a:prstGeom prst="rect">
            <a:avLst/>
          </a:prstGeom>
        </p:spPr>
      </p:pic>
    </p:spTree>
    <p:extLst>
      <p:ext uri="{BB962C8B-B14F-4D97-AF65-F5344CB8AC3E}">
        <p14:creationId xmlns:p14="http://schemas.microsoft.com/office/powerpoint/2010/main" val="2814814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pic>
        <p:nvPicPr>
          <p:cNvPr id="7" name="Рисунок 6"/>
          <p:cNvPicPr/>
          <p:nvPr/>
        </p:nvPicPr>
        <p:blipFill rotWithShape="1">
          <a:blip r:embed="rId2" cstate="print"/>
          <a:srcRect l="41900" t="62005" r="53766" b="7839"/>
          <a:stretch/>
        </p:blipFill>
        <p:spPr bwMode="auto">
          <a:xfrm>
            <a:off x="174942" y="96739"/>
            <a:ext cx="1368152" cy="6624736"/>
          </a:xfrm>
          <a:prstGeom prst="rect">
            <a:avLst/>
          </a:prstGeom>
          <a:ln>
            <a:noFill/>
          </a:ln>
          <a:extLst>
            <a:ext uri="{53640926-AAD7-44D8-BBD7-CCE9431645EC}">
              <a14:shadowObscured xmlns:a14="http://schemas.microsoft.com/office/drawing/2010/main"/>
            </a:ext>
          </a:extLst>
        </p:spPr>
      </p:pic>
      <p:pic>
        <p:nvPicPr>
          <p:cNvPr id="4" name="Рисунок 3"/>
          <p:cNvPicPr>
            <a:picLocks noChangeAspect="1"/>
          </p:cNvPicPr>
          <p:nvPr/>
        </p:nvPicPr>
        <p:blipFill rotWithShape="1">
          <a:blip r:embed="rId3"/>
          <a:srcRect b="23692"/>
          <a:stretch/>
        </p:blipFill>
        <p:spPr>
          <a:xfrm>
            <a:off x="1543094" y="1557535"/>
            <a:ext cx="7139136" cy="1927989"/>
          </a:xfrm>
          <a:prstGeom prst="rect">
            <a:avLst/>
          </a:prstGeom>
        </p:spPr>
      </p:pic>
      <p:sp>
        <p:nvSpPr>
          <p:cNvPr id="5" name="Прямоугольник 4"/>
          <p:cNvSpPr/>
          <p:nvPr/>
        </p:nvSpPr>
        <p:spPr>
          <a:xfrm>
            <a:off x="2466826" y="3581769"/>
            <a:ext cx="6625146" cy="3139706"/>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Первая группа </a:t>
            </a:r>
            <a:r>
              <a:rPr lang="ru-RU" sz="2400" dirty="0">
                <a:latin typeface="Times New Roman" panose="02020603050405020304" pitchFamily="18" charset="0"/>
                <a:ea typeface="Calibri" panose="020F0502020204030204" pitchFamily="34" charset="0"/>
                <a:cs typeface="Times New Roman" panose="02020603050405020304" pitchFamily="18" charset="0"/>
              </a:rPr>
              <a:t>– дефекты твердого нёба при наличии опорных зубов на обеих половинах челюсти: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а</a:t>
            </a:r>
            <a:r>
              <a:rPr lang="ru-RU" sz="2400" dirty="0">
                <a:latin typeface="Times New Roman" panose="02020603050405020304" pitchFamily="18" charset="0"/>
                <a:ea typeface="Calibri" panose="020F0502020204030204" pitchFamily="34" charset="0"/>
                <a:cs typeface="Times New Roman" panose="02020603050405020304" pitchFamily="18" charset="0"/>
              </a:rPr>
              <a:t>) срединный дефект нёба;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б) боковой дефект нёба (сообщение с гайморовой полостью);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 фронтальный дефект нёба. </a:t>
            </a:r>
          </a:p>
        </p:txBody>
      </p:sp>
      <p:sp>
        <p:nvSpPr>
          <p:cNvPr id="9" name="Прямоугольник 8"/>
          <p:cNvSpPr/>
          <p:nvPr/>
        </p:nvSpPr>
        <p:spPr>
          <a:xfrm>
            <a:off x="4987311" y="2521530"/>
            <a:ext cx="792088" cy="36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823767" cy="11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745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94148" y="1606763"/>
            <a:ext cx="2520280" cy="2420070"/>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40</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4" name="Рисунок 3"/>
          <p:cNvPicPr>
            <a:picLocks noChangeAspect="1"/>
          </p:cNvPicPr>
          <p:nvPr/>
        </p:nvPicPr>
        <p:blipFill>
          <a:blip r:embed="rId4"/>
          <a:stretch>
            <a:fillRect/>
          </a:stretch>
        </p:blipFill>
        <p:spPr>
          <a:xfrm>
            <a:off x="4040224" y="1844824"/>
            <a:ext cx="5025951" cy="2611912"/>
          </a:xfrm>
          <a:prstGeom prst="rect">
            <a:avLst/>
          </a:prstGeom>
        </p:spPr>
      </p:pic>
      <p:sp>
        <p:nvSpPr>
          <p:cNvPr id="5" name="Прямоугольник 4"/>
          <p:cNvSpPr/>
          <p:nvPr/>
        </p:nvSpPr>
        <p:spPr>
          <a:xfrm>
            <a:off x="1863912" y="4599920"/>
            <a:ext cx="6756012" cy="1938992"/>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Рис. 1 – дефект неба</a:t>
            </a:r>
          </a:p>
          <a:p>
            <a:r>
              <a:rPr lang="ru-RU" sz="2000" dirty="0" smtClean="0">
                <a:latin typeface="Times New Roman" panose="02020603050405020304" pitchFamily="18" charset="0"/>
                <a:cs typeface="Times New Roman" panose="02020603050405020304" pitchFamily="18" charset="0"/>
              </a:rPr>
              <a:t>Рис</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2 - протез </a:t>
            </a:r>
            <a:r>
              <a:rPr lang="ru-RU" sz="2000" dirty="0">
                <a:latin typeface="Times New Roman" panose="02020603050405020304" pitchFamily="18" charset="0"/>
                <a:cs typeface="Times New Roman" panose="02020603050405020304" pitchFamily="18" charset="0"/>
              </a:rPr>
              <a:t>верхней челюсти с </a:t>
            </a:r>
            <a:r>
              <a:rPr lang="ru-RU" sz="2000" dirty="0" smtClean="0">
                <a:latin typeface="Times New Roman" panose="02020603050405020304" pitchFamily="18" charset="0"/>
                <a:cs typeface="Times New Roman" panose="02020603050405020304" pitchFamily="18" charset="0"/>
              </a:rPr>
              <a:t>пружинами и </a:t>
            </a:r>
            <a:r>
              <a:rPr lang="ru-RU" sz="2000" dirty="0">
                <a:latin typeface="Times New Roman" panose="02020603050405020304" pitchFamily="18" charset="0"/>
                <a:cs typeface="Times New Roman" panose="02020603050405020304" pitchFamily="18" charset="0"/>
              </a:rPr>
              <a:t>опорой пружин на металлические коронки, </a:t>
            </a:r>
            <a:r>
              <a:rPr lang="ru-RU" sz="2000" dirty="0" smtClean="0">
                <a:latin typeface="Times New Roman" panose="02020603050405020304" pitchFamily="18" charset="0"/>
                <a:cs typeface="Times New Roman" panose="02020603050405020304" pitchFamily="18" charset="0"/>
              </a:rPr>
              <a:t>установленные </a:t>
            </a:r>
            <a:r>
              <a:rPr lang="ru-RU" sz="2000" dirty="0">
                <a:latin typeface="Times New Roman" panose="02020603050405020304" pitchFamily="18" charset="0"/>
                <a:cs typeface="Times New Roman" panose="02020603050405020304" pitchFamily="18" charset="0"/>
              </a:rPr>
              <a:t>на зубы нижней </a:t>
            </a:r>
            <a:r>
              <a:rPr lang="ru-RU" sz="2000" dirty="0" smtClean="0">
                <a:latin typeface="Times New Roman" panose="02020603050405020304" pitchFamily="18" charset="0"/>
                <a:cs typeface="Times New Roman" panose="02020603050405020304" pitchFamily="18" charset="0"/>
              </a:rPr>
              <a:t>челюсти.</a:t>
            </a:r>
          </a:p>
          <a:p>
            <a:r>
              <a:rPr lang="ru-RU" sz="2000" dirty="0">
                <a:latin typeface="Times New Roman" panose="02020603050405020304" pitchFamily="18" charset="0"/>
                <a:cs typeface="Times New Roman" panose="02020603050405020304" pitchFamily="18" charset="0"/>
              </a:rPr>
              <a:t>Рис. </a:t>
            </a:r>
            <a:r>
              <a:rPr lang="ru-RU" sz="2000" dirty="0" smtClean="0">
                <a:latin typeface="Times New Roman" panose="02020603050405020304" pitchFamily="18" charset="0"/>
                <a:cs typeface="Times New Roman" panose="02020603050405020304" pitchFamily="18" charset="0"/>
              </a:rPr>
              <a:t>3 - протезы </a:t>
            </a:r>
            <a:r>
              <a:rPr lang="ru-RU" sz="2000" dirty="0">
                <a:latin typeface="Times New Roman" panose="02020603050405020304" pitchFamily="18" charset="0"/>
                <a:cs typeface="Times New Roman" panose="02020603050405020304" pitchFamily="18" charset="0"/>
              </a:rPr>
              <a:t>на беззубые челюсти при дефекте нёба — фиксация пружинами</a:t>
            </a:r>
          </a:p>
        </p:txBody>
      </p:sp>
      <p:sp>
        <p:nvSpPr>
          <p:cNvPr id="6" name="TextBox 5"/>
          <p:cNvSpPr txBox="1"/>
          <p:nvPr/>
        </p:nvSpPr>
        <p:spPr>
          <a:xfrm>
            <a:off x="2405060" y="1412989"/>
            <a:ext cx="792088" cy="369332"/>
          </a:xfrm>
          <a:prstGeom prst="rect">
            <a:avLst/>
          </a:prstGeom>
          <a:noFill/>
        </p:spPr>
        <p:txBody>
          <a:bodyPr wrap="square"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Рис. 1 </a:t>
            </a:r>
            <a:endParaRPr lang="ru-RU" b="1" dirty="0">
              <a:solidFill>
                <a:schemeClr val="tx2"/>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32040" y="1422097"/>
            <a:ext cx="792088" cy="369332"/>
          </a:xfrm>
          <a:prstGeom prst="rect">
            <a:avLst/>
          </a:prstGeom>
          <a:noFill/>
        </p:spPr>
        <p:txBody>
          <a:bodyPr wrap="square"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Рис. 2 </a:t>
            </a:r>
            <a:endParaRPr lang="ru-RU" b="1" dirty="0">
              <a:solidFill>
                <a:schemeClr val="tx2"/>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445620" y="1351230"/>
            <a:ext cx="792088" cy="369332"/>
          </a:xfrm>
          <a:prstGeom prst="rect">
            <a:avLst/>
          </a:prstGeom>
          <a:noFill/>
        </p:spPr>
        <p:txBody>
          <a:bodyPr wrap="square" rtlCol="0">
            <a:spAutoFit/>
          </a:bodyPr>
          <a:lstStyle/>
          <a:p>
            <a:r>
              <a:rPr lang="ru-RU" b="1" dirty="0" smtClean="0">
                <a:solidFill>
                  <a:schemeClr val="tx2"/>
                </a:solidFill>
                <a:latin typeface="Times New Roman" panose="02020603050405020304" pitchFamily="18" charset="0"/>
                <a:cs typeface="Times New Roman" panose="02020603050405020304" pitchFamily="18" charset="0"/>
              </a:rPr>
              <a:t>Рис. 3 </a:t>
            </a:r>
            <a:endParaRPr lang="ru-RU" b="1" dirty="0">
              <a:solidFill>
                <a:schemeClr val="tx2"/>
              </a:solidFill>
              <a:latin typeface="Times New Roman" panose="02020603050405020304" pitchFamily="18" charset="0"/>
              <a:cs typeface="Times New Roman" panose="02020603050405020304" pitchFamily="18" charset="0"/>
            </a:endParaRPr>
          </a:p>
        </p:txBody>
      </p:sp>
      <p:pic>
        <p:nvPicPr>
          <p:cNvPr id="11" name="Рисунок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38239"/>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3532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804069" y="1404386"/>
            <a:ext cx="3084944" cy="4049228"/>
          </a:xfrm>
          <a:prstGeom prst="rect">
            <a:avLst/>
          </a:prstGeom>
        </p:spPr>
      </p:pic>
      <p:sp>
        <p:nvSpPr>
          <p:cNvPr id="2" name="Номер слайда 1"/>
          <p:cNvSpPr>
            <a:spLocks noGrp="1"/>
          </p:cNvSpPr>
          <p:nvPr>
            <p:ph type="sldNum" sz="quarter" idx="12"/>
          </p:nvPr>
        </p:nvSpPr>
        <p:spPr/>
        <p:txBody>
          <a:bodyPr/>
          <a:lstStyle/>
          <a:p>
            <a:fld id="{725C68B6-61C2-468F-89AB-4B9F7531AA68}" type="slidenum">
              <a:rPr lang="ru-RU" smtClean="0"/>
              <a:pPr/>
              <a:t>41</a:t>
            </a:fld>
            <a:endParaRPr lang="ru-RU"/>
          </a:p>
        </p:txBody>
      </p:sp>
      <p:pic>
        <p:nvPicPr>
          <p:cNvPr id="7" name="Рисунок 6"/>
          <p:cNvPicPr/>
          <p:nvPr/>
        </p:nvPicPr>
        <p:blipFill rotWithShape="1">
          <a:blip r:embed="rId3"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726539" y="1352669"/>
            <a:ext cx="4106745" cy="5016758"/>
          </a:xfrm>
          <a:prstGeom prst="rect">
            <a:avLst/>
          </a:prstGeom>
        </p:spPr>
        <p:txBody>
          <a:bodyPr wrap="square">
            <a:spAutoFit/>
          </a:bodyPr>
          <a:lstStyle/>
          <a:p>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При </a:t>
            </a:r>
            <a:r>
              <a:rPr lang="ru-RU" sz="1600" dirty="0">
                <a:latin typeface="Times New Roman" panose="02020603050405020304" pitchFamily="18" charset="0"/>
                <a:ea typeface="Calibri" panose="020F0502020204030204" pitchFamily="34" charset="0"/>
                <a:cs typeface="Times New Roman" panose="02020603050405020304" pitchFamily="18" charset="0"/>
              </a:rPr>
              <a:t>рубцовом укорочении мягкого неба ортопедическое вмешательство нецелесообразно. Главным методом лечения должна быть операция, направленная на удлинение мягкого нёба. При дефекте или полном отсутствии мягкого нёба с успехом могут быть применены указанные выше протезы—обтураторы: с подвижной обтурирующей частью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Кингслея</a:t>
            </a:r>
            <a:r>
              <a:rPr lang="ru-RU" sz="1600" dirty="0">
                <a:latin typeface="Times New Roman" panose="02020603050405020304" pitchFamily="18" charset="0"/>
                <a:ea typeface="Calibri" panose="020F0502020204030204" pitchFamily="34" charset="0"/>
                <a:cs typeface="Times New Roman" panose="02020603050405020304" pitchFamily="18" charset="0"/>
              </a:rPr>
              <a:t>) и с неподвижной (</a:t>
            </a:r>
            <a:r>
              <a:rPr lang="ru-RU" sz="1600" dirty="0" err="1">
                <a:latin typeface="Times New Roman" panose="02020603050405020304" pitchFamily="18" charset="0"/>
                <a:ea typeface="Calibri" panose="020F0502020204030204" pitchFamily="34" charset="0"/>
                <a:cs typeface="Times New Roman" panose="02020603050405020304" pitchFamily="18" charset="0"/>
              </a:rPr>
              <a:t>Сюерсена</a:t>
            </a:r>
            <a:r>
              <a:rPr lang="ru-RU" sz="1600" dirty="0">
                <a:latin typeface="Times New Roman" panose="02020603050405020304" pitchFamily="18" charset="0"/>
                <a:ea typeface="Calibri" panose="020F0502020204030204" pitchFamily="34" charset="0"/>
                <a:cs typeface="Times New Roman" panose="02020603050405020304" pitchFamily="18" charset="0"/>
              </a:rPr>
              <a:t>). При дефекте мягкого и твердого нёба соответствующую разобщающую пластинку дополняют подвижной или неподвижной разобщающей пластинкой, простирающейся на мягкое нёбо. При отсутствии зубов на верхней челюсти и наличии дефекта мягкого нёба или твердого и мягкого нёба фиксация протеза на челюсти может быть достигнута только установлением пружин или отталкивающих магнитов</a:t>
            </a:r>
            <a:endParaRPr lang="ru-RU" sz="16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084168" y="5229200"/>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endParaRPr>
          </a:p>
        </p:txBody>
      </p:sp>
      <p:sp>
        <p:nvSpPr>
          <p:cNvPr id="9" name="Прямоугольник 8"/>
          <p:cNvSpPr/>
          <p:nvPr/>
        </p:nvSpPr>
        <p:spPr>
          <a:xfrm>
            <a:off x="5483500" y="3573016"/>
            <a:ext cx="936104"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endParaRPr>
          </a:p>
        </p:txBody>
      </p:sp>
      <p:sp>
        <p:nvSpPr>
          <p:cNvPr id="6" name="Прямоугольник 5"/>
          <p:cNvSpPr/>
          <p:nvPr/>
        </p:nvSpPr>
        <p:spPr>
          <a:xfrm>
            <a:off x="6084168" y="5231514"/>
            <a:ext cx="2801448" cy="1077218"/>
          </a:xfrm>
          <a:prstGeom prst="rect">
            <a:avLst/>
          </a:prstGeom>
        </p:spPr>
        <p:txBody>
          <a:bodyPr wrap="square">
            <a:spAutoFit/>
          </a:bodyPr>
          <a:lstStyle/>
          <a:p>
            <a:r>
              <a:rPr lang="ru-RU" sz="1600" b="1" dirty="0" smtClean="0">
                <a:solidFill>
                  <a:srgbClr val="FF0000"/>
                </a:solidFill>
                <a:latin typeface="Times New Roman" panose="02020603050405020304" pitchFamily="18" charset="0"/>
                <a:cs typeface="Times New Roman" panose="02020603050405020304" pitchFamily="18" charset="0"/>
              </a:rPr>
              <a:t>Рис. 1 – </a:t>
            </a:r>
          </a:p>
          <a:p>
            <a:r>
              <a:rPr lang="ru-RU" sz="1600" dirty="0" smtClean="0">
                <a:latin typeface="Times New Roman" panose="02020603050405020304" pitchFamily="18" charset="0"/>
                <a:cs typeface="Times New Roman" panose="02020603050405020304" pitchFamily="18" charset="0"/>
              </a:rPr>
              <a:t>Протез-обтуратор </a:t>
            </a:r>
            <a:r>
              <a:rPr lang="ru-RU" sz="1600" dirty="0">
                <a:latin typeface="Times New Roman" panose="02020603050405020304" pitchFamily="18" charset="0"/>
                <a:cs typeface="Times New Roman" panose="02020603050405020304" pitchFamily="18" charset="0"/>
              </a:rPr>
              <a:t>при полном </a:t>
            </a:r>
            <a:r>
              <a:rPr lang="ru-RU" sz="1600" dirty="0" smtClean="0">
                <a:latin typeface="Times New Roman" panose="02020603050405020304" pitchFamily="18" charset="0"/>
                <a:cs typeface="Times New Roman" panose="02020603050405020304" pitchFamily="18" charset="0"/>
              </a:rPr>
              <a:t>отсутствии </a:t>
            </a:r>
            <a:r>
              <a:rPr lang="ru-RU" sz="1600" dirty="0">
                <a:latin typeface="Times New Roman" panose="02020603050405020304" pitchFamily="18" charset="0"/>
                <a:cs typeface="Times New Roman" panose="02020603050405020304" pitchFamily="18" charset="0"/>
              </a:rPr>
              <a:t>зубов и дефекте мягкого нёба</a:t>
            </a:r>
          </a:p>
        </p:txBody>
      </p:sp>
      <p:sp>
        <p:nvSpPr>
          <p:cNvPr id="10" name="Прямоугольник 9"/>
          <p:cNvSpPr/>
          <p:nvPr/>
        </p:nvSpPr>
        <p:spPr>
          <a:xfrm>
            <a:off x="8093411" y="1316014"/>
            <a:ext cx="792205" cy="369332"/>
          </a:xfrm>
          <a:prstGeom prst="rect">
            <a:avLst/>
          </a:prstGeom>
        </p:spPr>
        <p:txBody>
          <a:bodyPr wrap="none">
            <a:spAutoFit/>
          </a:bodyPr>
          <a:lstStyle/>
          <a:p>
            <a:r>
              <a:rPr lang="ru-RU" b="1" dirty="0">
                <a:solidFill>
                  <a:srgbClr val="0070C0"/>
                </a:solidFill>
                <a:latin typeface="Times New Roman" panose="02020603050405020304" pitchFamily="18" charset="0"/>
                <a:cs typeface="Times New Roman" panose="02020603050405020304" pitchFamily="18" charset="0"/>
              </a:rPr>
              <a:t>Рис. </a:t>
            </a:r>
            <a:r>
              <a:rPr lang="ru-RU" b="1" dirty="0" smtClean="0">
                <a:solidFill>
                  <a:srgbClr val="0070C0"/>
                </a:solidFill>
                <a:latin typeface="Times New Roman" panose="02020603050405020304" pitchFamily="18" charset="0"/>
                <a:cs typeface="Times New Roman" panose="02020603050405020304" pitchFamily="18" charset="0"/>
              </a:rPr>
              <a:t>1</a:t>
            </a: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806523" y="469334"/>
            <a:ext cx="7038528" cy="685059"/>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 ДЛЯ МЯГКОГО НЕБА ПРИ ПОЛНОМ ОТСУТСТВИИ ЗУБОВ НА ЧЕЛЮСТЯХ</a:t>
            </a: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57" y="249792"/>
            <a:ext cx="932769" cy="1133739"/>
          </a:xfrm>
          <a:prstGeom prst="rect">
            <a:avLst/>
          </a:prstGeom>
        </p:spPr>
      </p:pic>
    </p:spTree>
    <p:extLst>
      <p:ext uri="{BB962C8B-B14F-4D97-AF65-F5344CB8AC3E}">
        <p14:creationId xmlns:p14="http://schemas.microsoft.com/office/powerpoint/2010/main" val="1564794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42</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619672" y="1216973"/>
            <a:ext cx="7182544" cy="5335691"/>
          </a:xfrm>
          <a:prstGeom prst="rect">
            <a:avLst/>
          </a:prstGeom>
        </p:spPr>
        <p:txBody>
          <a:bodyPr wrap="square">
            <a:spAutoFit/>
          </a:bodyPr>
          <a:lstStyle/>
          <a:p>
            <a:pPr algn="ctr">
              <a:lnSpc>
                <a:spcPct val="107000"/>
              </a:lnSpc>
              <a:spcAft>
                <a:spcPts val="800"/>
              </a:spcAft>
            </a:pP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ВОССТАНОВИТЕЛЬНЫЕ ПРЕДОПЕРАЦИОННЫЕ </a:t>
            </a:r>
            <a:r>
              <a:rPr lang="ru-RU"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ПРОТЕЗЫ ДЛЯ </a:t>
            </a:r>
            <a:r>
              <a:rPr lang="ru-RU"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ВЕРХНЕЙ ЧЕЛЮСТИ</a:t>
            </a:r>
            <a:endParaRPr lang="ru-RU"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Пластические операции на лице в связи с дефектами мягких тканей и кости челюсти наиболее эффективны, если до операции восстановлена величина и форма костной основы. Последнее достигается наложением восстановительных протезов. </a:t>
            </a:r>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Такой </a:t>
            </a:r>
            <a:r>
              <a:rPr lang="ru-RU" dirty="0">
                <a:latin typeface="Times New Roman" panose="02020603050405020304" pitchFamily="18" charset="0"/>
                <a:ea typeface="Calibri" panose="020F0502020204030204" pitchFamily="34" charset="0"/>
                <a:cs typeface="Times New Roman" panose="02020603050405020304" pitchFamily="18" charset="0"/>
              </a:rPr>
              <a:t>протез должен быть по возможности хорошо укреплен на челюсти кламмерами, особенно если нужно воссоздать отсутствующее или рубцово измененное преддверие рта. Хорошо сформированное преддверие рта — главное для последующего функционально-эффективного протезирования. По конструкции восстановительный протез может быть: несъемным (при наличии зубов для его фиксации) или съемным. Протез съемный должен быть небольших размеров или складным, чтобы можно было при необходимости вывести его из полости рта, последнее диктуется гигиеническими соображениями, а также это удобно для осмотра, заживления послеоперационной раны со стороны полости рта.</a:t>
            </a: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9418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43</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a:blip r:embed="rId3"/>
          <a:stretch>
            <a:fillRect/>
          </a:stretch>
        </p:blipFill>
        <p:spPr>
          <a:xfrm>
            <a:off x="4928600" y="624109"/>
            <a:ext cx="3917000" cy="5040560"/>
          </a:xfrm>
          <a:prstGeom prst="rect">
            <a:avLst/>
          </a:prstGeom>
        </p:spPr>
      </p:pic>
      <p:sp>
        <p:nvSpPr>
          <p:cNvPr id="4" name="Прямоугольник 3"/>
          <p:cNvSpPr/>
          <p:nvPr/>
        </p:nvSpPr>
        <p:spPr>
          <a:xfrm>
            <a:off x="1979712" y="5682945"/>
            <a:ext cx="6865888" cy="830997"/>
          </a:xfrm>
          <a:prstGeom prst="rect">
            <a:avLst/>
          </a:prstGeom>
        </p:spPr>
        <p:txBody>
          <a:bodyPr wrap="square">
            <a:spAutoFit/>
          </a:bodyPr>
          <a:lstStyle/>
          <a:p>
            <a:pPr algn="ctr"/>
            <a:r>
              <a:rPr lang="ru-RU" sz="2400" b="1" dirty="0" smtClean="0">
                <a:solidFill>
                  <a:srgbClr val="FF0000"/>
                </a:solidFill>
                <a:latin typeface="Times New Roman" panose="02020603050405020304" pitchFamily="18" charset="0"/>
                <a:cs typeface="Times New Roman" panose="02020603050405020304" pitchFamily="18" charset="0"/>
              </a:rPr>
              <a:t>Состояние </a:t>
            </a:r>
            <a:r>
              <a:rPr lang="ru-RU" sz="2400" b="1" dirty="0">
                <a:solidFill>
                  <a:srgbClr val="FF0000"/>
                </a:solidFill>
                <a:latin typeface="Times New Roman" panose="02020603050405020304" pitchFamily="18" charset="0"/>
                <a:cs typeface="Times New Roman" panose="02020603050405020304" pitchFamily="18" charset="0"/>
              </a:rPr>
              <a:t>после </a:t>
            </a:r>
            <a:r>
              <a:rPr lang="ru-RU" sz="2400" b="1" dirty="0" smtClean="0">
                <a:solidFill>
                  <a:srgbClr val="FF0000"/>
                </a:solidFill>
                <a:latin typeface="Times New Roman" panose="02020603050405020304" pitchFamily="18" charset="0"/>
                <a:cs typeface="Times New Roman" panose="02020603050405020304" pitchFamily="18" charset="0"/>
              </a:rPr>
              <a:t>протезирования до </a:t>
            </a:r>
            <a:r>
              <a:rPr lang="ru-RU" sz="2400" b="1" dirty="0">
                <a:solidFill>
                  <a:srgbClr val="FF0000"/>
                </a:solidFill>
                <a:latin typeface="Times New Roman" panose="02020603050405020304" pitchFamily="18" charset="0"/>
                <a:cs typeface="Times New Roman" panose="02020603050405020304" pitchFamily="18" charset="0"/>
              </a:rPr>
              <a:t>пластической операции</a:t>
            </a: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394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44</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907704" y="1556792"/>
            <a:ext cx="6336704" cy="4161845"/>
          </a:xfrm>
          <a:prstGeom prst="rect">
            <a:avLst/>
          </a:prstGeom>
        </p:spPr>
        <p:txBody>
          <a:bodyPr wrap="square">
            <a:spAutoFit/>
          </a:bodyPr>
          <a:lstStyle/>
          <a:p>
            <a:pPr algn="ctr">
              <a:lnSpc>
                <a:spcPct val="107000"/>
              </a:lnSpc>
              <a:spcAft>
                <a:spcPts val="800"/>
              </a:spcAft>
            </a:pP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Таким образом,</a:t>
            </a:r>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задачей </a:t>
            </a:r>
            <a:r>
              <a:rPr lang="ru-RU" sz="2400" b="1" dirty="0">
                <a:latin typeface="Times New Roman" panose="02020603050405020304" pitchFamily="18" charset="0"/>
                <a:ea typeface="Calibri" panose="020F0502020204030204" pitchFamily="34" charset="0"/>
                <a:cs typeface="Times New Roman" panose="02020603050405020304" pitchFamily="18" charset="0"/>
              </a:rPr>
              <a:t>протезирования при дефектах неба является</a:t>
            </a:r>
            <a:r>
              <a:rPr lang="ru-RU" sz="24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-Разобщение полости рта от полости носа</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-Поддержание мягких тканей, потерявших костную опору</a:t>
            </a:r>
          </a:p>
          <a:p>
            <a:pPr>
              <a:lnSpc>
                <a:spcPct val="107000"/>
              </a:lnSpc>
              <a:spcAft>
                <a:spcPts val="8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Восстановление </a:t>
            </a:r>
            <a:r>
              <a:rPr lang="ru-RU" sz="2400" dirty="0">
                <a:latin typeface="Times New Roman" panose="02020603050405020304" pitchFamily="18" charset="0"/>
                <a:ea typeface="Calibri" panose="020F0502020204030204" pitchFamily="34" charset="0"/>
                <a:cs typeface="Times New Roman" panose="02020603050405020304" pitchFamily="18" charset="0"/>
              </a:rPr>
              <a:t>актов речи, жевания и глотания</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Tx/>
              <a:buChar char="-"/>
            </a:pP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7648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8"/>
            <a:ext cx="9149631" cy="6853782"/>
          </a:xfrm>
          <a:prstGeom prst="rect">
            <a:avLst/>
          </a:prstGeom>
        </p:spPr>
      </p:pic>
      <p:sp>
        <p:nvSpPr>
          <p:cNvPr id="5" name="TextBox 4"/>
          <p:cNvSpPr txBox="1"/>
          <p:nvPr/>
        </p:nvSpPr>
        <p:spPr>
          <a:xfrm>
            <a:off x="3563888" y="1859925"/>
            <a:ext cx="5328592" cy="1938992"/>
          </a:xfrm>
          <a:prstGeom prst="rect">
            <a:avLst/>
          </a:prstGeom>
          <a:noFill/>
        </p:spPr>
        <p:txBody>
          <a:bodyPr wrap="square" rtlCol="0">
            <a:spAutoFit/>
          </a:bodyPr>
          <a:lstStyle/>
          <a:p>
            <a:pPr algn="ctr"/>
            <a:r>
              <a:rPr lang="ru-RU" sz="6000" b="1" dirty="0" smtClean="0">
                <a:solidFill>
                  <a:schemeClr val="bg1"/>
                </a:solidFill>
                <a:latin typeface="Cambria" panose="02040503050406030204" pitchFamily="18" charset="0"/>
              </a:rPr>
              <a:t>Благодарю за внимание!</a:t>
            </a:r>
            <a:endParaRPr lang="ru-RU" sz="3600" b="1" dirty="0" smtClean="0">
              <a:solidFill>
                <a:schemeClr val="bg1"/>
              </a:solidFill>
              <a:latin typeface="Cambria" panose="02040503050406030204" pitchFamily="18" charset="0"/>
            </a:endParaRPr>
          </a:p>
        </p:txBody>
      </p:sp>
      <p:sp>
        <p:nvSpPr>
          <p:cNvPr id="7" name="Номер слайда 6"/>
          <p:cNvSpPr>
            <a:spLocks noGrp="1"/>
          </p:cNvSpPr>
          <p:nvPr>
            <p:ph type="sldNum" sz="quarter" idx="12"/>
          </p:nvPr>
        </p:nvSpPr>
        <p:spPr/>
        <p:txBody>
          <a:bodyPr/>
          <a:lstStyle/>
          <a:p>
            <a:fld id="{725C68B6-61C2-468F-89AB-4B9F7531AA68}" type="slidenum">
              <a:rPr lang="ru-RU" smtClean="0"/>
              <a:pPr/>
              <a:t>45</a:t>
            </a:fld>
            <a:endParaRPr lang="ru-RU"/>
          </a:p>
        </p:txBody>
      </p:sp>
      <p:pic>
        <p:nvPicPr>
          <p:cNvPr id="9"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6395" y="223673"/>
            <a:ext cx="59769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43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4" name="Рисунок 3"/>
          <p:cNvPicPr>
            <a:picLocks noChangeAspect="1"/>
          </p:cNvPicPr>
          <p:nvPr/>
        </p:nvPicPr>
        <p:blipFill>
          <a:blip r:embed="rId3"/>
          <a:stretch>
            <a:fillRect/>
          </a:stretch>
        </p:blipFill>
        <p:spPr>
          <a:xfrm>
            <a:off x="1619672" y="1236903"/>
            <a:ext cx="6886575" cy="2088232"/>
          </a:xfrm>
          <a:prstGeom prst="rect">
            <a:avLst/>
          </a:prstGeom>
        </p:spPr>
      </p:pic>
      <p:sp>
        <p:nvSpPr>
          <p:cNvPr id="5" name="Прямоугольник 4"/>
          <p:cNvSpPr/>
          <p:nvPr/>
        </p:nvSpPr>
        <p:spPr>
          <a:xfrm>
            <a:off x="2008312" y="3429000"/>
            <a:ext cx="6678488" cy="3139706"/>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Вторая группа </a:t>
            </a:r>
            <a:r>
              <a:rPr lang="ru-RU" sz="2400" dirty="0">
                <a:latin typeface="Times New Roman" panose="02020603050405020304" pitchFamily="18" charset="0"/>
                <a:ea typeface="Calibri" panose="020F0502020204030204" pitchFamily="34" charset="0"/>
                <a:cs typeface="Times New Roman" panose="02020603050405020304" pitchFamily="18" charset="0"/>
              </a:rPr>
              <a:t>– дефекты твердого нёба при наличии опорных зубов на одной стороне челюсти: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а) срединный дефект нёба;</a:t>
            </a:r>
          </a:p>
          <a:p>
            <a:pPr>
              <a:lnSpc>
                <a:spcPct val="107000"/>
              </a:lnSpc>
              <a:spcAft>
                <a:spcPts val="800"/>
              </a:spcAft>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б</a:t>
            </a:r>
            <a:r>
              <a:rPr lang="ru-RU" sz="2400" dirty="0">
                <a:latin typeface="Times New Roman" panose="02020603050405020304" pitchFamily="18" charset="0"/>
                <a:ea typeface="Calibri" panose="020F0502020204030204" pitchFamily="34" charset="0"/>
                <a:cs typeface="Times New Roman" panose="02020603050405020304" pitchFamily="18" charset="0"/>
              </a:rPr>
              <a:t>) полное отсутствие одной половины челюсти;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 отсутствие большей части челюсти при сохранении на одной стороне не более 2 зубов. </a:t>
            </a: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422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t="5704" b="18163"/>
          <a:stretch/>
        </p:blipFill>
        <p:spPr>
          <a:xfrm>
            <a:off x="2016220" y="1421101"/>
            <a:ext cx="6551717" cy="2376265"/>
          </a:xfrm>
          <a:prstGeom prst="rect">
            <a:avLst/>
          </a:prstGeom>
        </p:spPr>
      </p:pic>
      <p:sp>
        <p:nvSpPr>
          <p:cNvPr id="4" name="Прямоугольник 3"/>
          <p:cNvSpPr/>
          <p:nvPr/>
        </p:nvSpPr>
        <p:spPr>
          <a:xfrm>
            <a:off x="4499991" y="548680"/>
            <a:ext cx="792088" cy="36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168859" y="3933056"/>
            <a:ext cx="6246440" cy="2273379"/>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Третья группа </a:t>
            </a:r>
            <a:r>
              <a:rPr lang="ru-RU" sz="2400" dirty="0">
                <a:latin typeface="Times New Roman" panose="02020603050405020304" pitchFamily="18" charset="0"/>
                <a:ea typeface="Calibri" panose="020F0502020204030204" pitchFamily="34" charset="0"/>
                <a:cs typeface="Times New Roman" panose="02020603050405020304" pitchFamily="18" charset="0"/>
              </a:rPr>
              <a:t>– дефекты нёба при отсутствии зубов на челюсти: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а) срединный дефект нёба;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б) полное отсутствие челюсти с нарушением края орбиты. </a:t>
            </a:r>
          </a:p>
        </p:txBody>
      </p:sp>
      <p:sp>
        <p:nvSpPr>
          <p:cNvPr id="9" name="Прямоугольник 8"/>
          <p:cNvSpPr/>
          <p:nvPr/>
        </p:nvSpPr>
        <p:spPr>
          <a:xfrm>
            <a:off x="4499991" y="3060635"/>
            <a:ext cx="792088" cy="36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2222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7</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pic>
        <p:nvPicPr>
          <p:cNvPr id="3" name="Рисунок 2"/>
          <p:cNvPicPr>
            <a:picLocks noChangeAspect="1"/>
          </p:cNvPicPr>
          <p:nvPr/>
        </p:nvPicPr>
        <p:blipFill rotWithShape="1">
          <a:blip r:embed="rId3"/>
          <a:srcRect b="13354"/>
          <a:stretch/>
        </p:blipFill>
        <p:spPr>
          <a:xfrm>
            <a:off x="1541909" y="1052736"/>
            <a:ext cx="6924675" cy="2591449"/>
          </a:xfrm>
          <a:prstGeom prst="rect">
            <a:avLst/>
          </a:prstGeom>
        </p:spPr>
      </p:pic>
      <p:sp>
        <p:nvSpPr>
          <p:cNvPr id="4" name="Прямоугольник 3"/>
          <p:cNvSpPr/>
          <p:nvPr/>
        </p:nvSpPr>
        <p:spPr>
          <a:xfrm>
            <a:off x="1907704" y="3644185"/>
            <a:ext cx="6779096" cy="3139706"/>
          </a:xfrm>
          <a:prstGeom prst="rect">
            <a:avLst/>
          </a:prstGeom>
        </p:spPr>
        <p:txBody>
          <a:bodyPr wrap="square">
            <a:spAutoFit/>
          </a:bodyPr>
          <a:lstStyle/>
          <a:p>
            <a:pPr>
              <a:lnSpc>
                <a:spcPct val="107000"/>
              </a:lnSpc>
              <a:spcAft>
                <a:spcPts val="800"/>
              </a:spcAft>
            </a:pP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Четвертая группа </a:t>
            </a:r>
            <a:r>
              <a:rPr lang="ru-RU" sz="2400" dirty="0">
                <a:latin typeface="Times New Roman" panose="02020603050405020304" pitchFamily="18" charset="0"/>
                <a:ea typeface="Calibri" panose="020F0502020204030204" pitchFamily="34" charset="0"/>
                <a:cs typeface="Times New Roman" panose="02020603050405020304" pitchFamily="18" charset="0"/>
              </a:rPr>
              <a:t>– дефекты мягкого нёба или твердого и мягкого нёба: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а) рубцовое укорочение и смещение мягкого нёба; </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б) дефект твердого и мягкого нёба при наличии зубов на одной половине челюстей;</a:t>
            </a: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 в) дефект твердого и мягкого нёба при отсутствии зубов на верхней челюсти.</a:t>
            </a:r>
          </a:p>
        </p:txBody>
      </p:sp>
      <p:pic>
        <p:nvPicPr>
          <p:cNvPr id="9"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31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979712" y="160701"/>
            <a:ext cx="6534472" cy="6536598"/>
          </a:xfrm>
          <a:prstGeom prst="rect">
            <a:avLst/>
          </a:prstGeom>
        </p:spPr>
        <p:txBody>
          <a:bodyPr wrap="square">
            <a:spAutoFit/>
          </a:bodyPr>
          <a:lstStyle/>
          <a:p>
            <a:pPr algn="ctr">
              <a:lnSpc>
                <a:spcPct val="107000"/>
              </a:lnSpc>
              <a:spcAft>
                <a:spcPts val="800"/>
              </a:spcAft>
            </a:pPr>
            <a:r>
              <a:rPr lang="ru-RU"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Ортопедическая помощь при приобретенных дефектах челюсти и </a:t>
            </a:r>
            <a:r>
              <a:rPr lang="ru-RU"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неба</a:t>
            </a:r>
            <a:endParaRPr lang="en-US" sz="2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Протезы </a:t>
            </a:r>
            <a:r>
              <a:rPr lang="ru-RU" dirty="0">
                <a:latin typeface="Times New Roman" panose="02020603050405020304" pitchFamily="18" charset="0"/>
                <a:ea typeface="Calibri" panose="020F0502020204030204" pitchFamily="34" charset="0"/>
                <a:cs typeface="Times New Roman" panose="02020603050405020304" pitchFamily="18" charset="0"/>
              </a:rPr>
              <a:t>при приобретенных дефектах челюстей (после резекции) и неба подразделяют на: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ru-RU" dirty="0" smtClean="0">
                <a:latin typeface="Times New Roman" panose="02020603050405020304" pitchFamily="18" charset="0"/>
                <a:ea typeface="Calibri" panose="020F0502020204030204" pitchFamily="34" charset="0"/>
                <a:cs typeface="Times New Roman" panose="02020603050405020304" pitchFamily="18" charset="0"/>
              </a:rPr>
              <a:t>временные </a:t>
            </a:r>
            <a:r>
              <a:rPr lang="ru-RU" dirty="0" err="1">
                <a:latin typeface="Times New Roman" panose="02020603050405020304" pitchFamily="18" charset="0"/>
                <a:ea typeface="Calibri" panose="020F0502020204030204" pitchFamily="34" charset="0"/>
                <a:cs typeface="Times New Roman" panose="02020603050405020304" pitchFamily="18" charset="0"/>
              </a:rPr>
              <a:t>послерезекционные</a:t>
            </a:r>
            <a:r>
              <a:rPr lang="ru-RU" dirty="0">
                <a:latin typeface="Times New Roman" panose="02020603050405020304" pitchFamily="18" charset="0"/>
                <a:ea typeface="Calibri" panose="020F0502020204030204" pitchFamily="34" charset="0"/>
                <a:cs typeface="Times New Roman" panose="02020603050405020304" pitchFamily="18" charset="0"/>
              </a:rPr>
              <a:t> разделительные пластинки до 2—3 </a:t>
            </a:r>
            <a:r>
              <a:rPr lang="ru-RU" dirty="0" err="1">
                <a:latin typeface="Times New Roman" panose="02020603050405020304" pitchFamily="18" charset="0"/>
                <a:ea typeface="Calibri" panose="020F0502020204030204" pitchFamily="34" charset="0"/>
                <a:cs typeface="Times New Roman" panose="02020603050405020304" pitchFamily="18" charset="0"/>
              </a:rPr>
              <a:t>нед</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ru-RU" dirty="0" smtClean="0">
                <a:latin typeface="Times New Roman" panose="02020603050405020304" pitchFamily="18" charset="0"/>
                <a:ea typeface="Calibri" panose="020F0502020204030204" pitchFamily="34" charset="0"/>
                <a:cs typeface="Times New Roman" panose="02020603050405020304" pitchFamily="18" charset="0"/>
              </a:rPr>
              <a:t>формирующие </a:t>
            </a:r>
            <a:r>
              <a:rPr lang="ru-RU" dirty="0">
                <a:latin typeface="Times New Roman" panose="02020603050405020304" pitchFamily="18" charset="0"/>
                <a:ea typeface="Calibri" panose="020F0502020204030204" pitchFamily="34" charset="0"/>
                <a:cs typeface="Times New Roman" panose="02020603050405020304" pitchFamily="18" charset="0"/>
              </a:rPr>
              <a:t>протезы до 3 </a:t>
            </a:r>
            <a:r>
              <a:rPr lang="ru-RU" dirty="0" err="1">
                <a:latin typeface="Times New Roman" panose="02020603050405020304" pitchFamily="18" charset="0"/>
                <a:ea typeface="Calibri" panose="020F0502020204030204" pitchFamily="34" charset="0"/>
                <a:cs typeface="Times New Roman" panose="02020603050405020304" pitchFamily="18" charset="0"/>
              </a:rPr>
              <a:t>мес</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AutoNum type="arabicPeriod"/>
            </a:pPr>
            <a:r>
              <a:rPr lang="ru-RU" dirty="0" smtClean="0">
                <a:latin typeface="Times New Roman" panose="02020603050405020304" pitchFamily="18" charset="0"/>
                <a:ea typeface="Calibri" panose="020F0502020204030204" pitchFamily="34" charset="0"/>
                <a:cs typeface="Times New Roman" panose="02020603050405020304" pitchFamily="18" charset="0"/>
              </a:rPr>
              <a:t>постоянные </a:t>
            </a:r>
            <a:r>
              <a:rPr lang="ru-RU" dirty="0">
                <a:latin typeface="Times New Roman" panose="02020603050405020304" pitchFamily="18" charset="0"/>
                <a:ea typeface="Calibri" panose="020F0502020204030204" pitchFamily="34" charset="0"/>
                <a:cs typeface="Times New Roman" panose="02020603050405020304" pitchFamily="18" charset="0"/>
              </a:rPr>
              <a:t>обтураторы.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Первые </a:t>
            </a:r>
            <a:r>
              <a:rPr lang="ru-RU" sz="1600" dirty="0">
                <a:latin typeface="Times New Roman" panose="02020603050405020304" pitchFamily="18" charset="0"/>
                <a:ea typeface="Calibri" panose="020F0502020204030204" pitchFamily="34" charset="0"/>
                <a:cs typeface="Times New Roman" panose="02020603050405020304" pitchFamily="18" charset="0"/>
              </a:rPr>
              <a:t>изготавливают до операции частичного или полного удаления челюсти и накладывают его тут же после операции, вторые — после полной эпителизации раны, 27 обычно наступающей через 2—3 мес. Имеются также смешанные протезы, например,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1600" dirty="0">
                <a:latin typeface="Times New Roman" panose="02020603050405020304" pitchFamily="18" charset="0"/>
                <a:ea typeface="Calibri" panose="020F0502020204030204" pitchFamily="34" charset="0"/>
                <a:cs typeface="Times New Roman" panose="02020603050405020304" pitchFamily="18" charset="0"/>
              </a:rPr>
              <a:t> протез по Оксману. Его изготовление производится в три этапа.</a:t>
            </a: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Первый метод считается лучшим, поскольку непосредственное протезирование препятствует образованию рубцов, мешающих в дальнейшем рациональному протезированию, исключает резкое западание и рубцовое стяжение тканей, потерявших костную опору. При этом менее резко нарушается функция жевания, дыхания, речи, особенно при резекции верхней челюсти. Кроме того, создается ложе для постоянного протеза</a:t>
            </a:r>
            <a:r>
              <a:rPr lang="ru-RU" sz="16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95" y="260648"/>
            <a:ext cx="932769" cy="1133739"/>
          </a:xfrm>
          <a:prstGeom prst="rect">
            <a:avLst/>
          </a:prstGeom>
        </p:spPr>
      </p:pic>
    </p:spTree>
    <p:extLst>
      <p:ext uri="{BB962C8B-B14F-4D97-AF65-F5344CB8AC3E}">
        <p14:creationId xmlns:p14="http://schemas.microsoft.com/office/powerpoint/2010/main" val="2333371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9</a:t>
            </a:fld>
            <a:endParaRPr lang="ru-RU"/>
          </a:p>
        </p:txBody>
      </p:sp>
      <p:pic>
        <p:nvPicPr>
          <p:cNvPr id="7" name="Рисунок 6"/>
          <p:cNvPicPr/>
          <p:nvPr/>
        </p:nvPicPr>
        <p:blipFill rotWithShape="1">
          <a:blip r:embed="rId2" cstate="print"/>
          <a:srcRect l="41900" t="62005" r="53766" b="7839"/>
          <a:stretch/>
        </p:blipFill>
        <p:spPr bwMode="auto">
          <a:xfrm>
            <a:off x="107504" y="116632"/>
            <a:ext cx="1368152" cy="6624736"/>
          </a:xfrm>
          <a:prstGeom prst="rect">
            <a:avLst/>
          </a:prstGeom>
          <a:ln>
            <a:noFill/>
          </a:ln>
          <a:extLst>
            <a:ext uri="{53640926-AAD7-44D8-BBD7-CCE9431645EC}">
              <a14:shadowObscured xmlns:a14="http://schemas.microsoft.com/office/drawing/2010/main"/>
            </a:ext>
          </a:extLst>
        </p:spPr>
      </p:pic>
      <p:sp>
        <p:nvSpPr>
          <p:cNvPr id="3" name="Прямоугольник 2"/>
          <p:cNvSpPr/>
          <p:nvPr/>
        </p:nvSpPr>
        <p:spPr>
          <a:xfrm>
            <a:off x="1979712" y="1285131"/>
            <a:ext cx="6462464" cy="5244769"/>
          </a:xfrm>
          <a:prstGeom prst="rect">
            <a:avLst/>
          </a:prstGeom>
        </p:spPr>
        <p:txBody>
          <a:bodyPr wrap="square">
            <a:spAutoFit/>
          </a:bodyPr>
          <a:lstStyle/>
          <a:p>
            <a:pPr algn="ctr">
              <a:lnSpc>
                <a:spcPct val="107000"/>
              </a:lnSpc>
              <a:spcAft>
                <a:spcPts val="800"/>
              </a:spcAft>
            </a:pPr>
            <a:r>
              <a:rPr lang="ru-RU"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Послерезекционный</a:t>
            </a:r>
            <a:r>
              <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протез по </a:t>
            </a:r>
            <a:r>
              <a:rPr lang="ru-RU"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Оксману</a:t>
            </a:r>
            <a:endParaRPr lang="ru-RU"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Изготовление протеза по Оксману при резекции половины верхней челюсти производится в три этапа: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первый </a:t>
            </a:r>
            <a:r>
              <a:rPr lang="ru-RU" sz="2400" dirty="0">
                <a:latin typeface="Times New Roman" panose="02020603050405020304" pitchFamily="18" charset="0"/>
                <a:ea typeface="Calibri" panose="020F0502020204030204" pitchFamily="34" charset="0"/>
                <a:cs typeface="Times New Roman" panose="02020603050405020304" pitchFamily="18" charset="0"/>
              </a:rPr>
              <a:t>- изготовление фиксирующей пластинки;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второй </a:t>
            </a:r>
            <a:r>
              <a:rPr lang="ru-RU" sz="2400" dirty="0">
                <a:latin typeface="Times New Roman" panose="02020603050405020304" pitchFamily="18" charset="0"/>
                <a:ea typeface="Calibri" panose="020F0502020204030204" pitchFamily="34" charset="0"/>
                <a:cs typeface="Times New Roman" panose="02020603050405020304" pitchFamily="18" charset="0"/>
              </a:rPr>
              <a:t>- изготовление резекционной части протеза (в таком виде протез является временным);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ru-RU" sz="2400" dirty="0" smtClean="0">
                <a:latin typeface="Times New Roman" panose="02020603050405020304" pitchFamily="18" charset="0"/>
                <a:ea typeface="Calibri" panose="020F0502020204030204" pitchFamily="34" charset="0"/>
                <a:cs typeface="Times New Roman" panose="02020603050405020304" pitchFamily="18" charset="0"/>
              </a:rPr>
              <a:t>третий </a:t>
            </a:r>
            <a:r>
              <a:rPr lang="ru-RU" sz="2400" dirty="0">
                <a:latin typeface="Times New Roman" panose="02020603050405020304" pitchFamily="18" charset="0"/>
                <a:ea typeface="Calibri" panose="020F0502020204030204" pitchFamily="34" charset="0"/>
                <a:cs typeface="Times New Roman" panose="02020603050405020304" pitchFamily="18" charset="0"/>
              </a:rPr>
              <a:t>этап – изготовление обтурирующей части протеза или превращение временного резекционного протеза в постоянный</a:t>
            </a:r>
            <a:r>
              <a:rPr lang="ru-RU"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04788"/>
            <a:ext cx="41751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022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2267</TotalTime>
  <Words>3703</Words>
  <Application>Microsoft Office PowerPoint</Application>
  <PresentationFormat>Экран (4:3)</PresentationFormat>
  <Paragraphs>234</Paragraphs>
  <Slides>45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45</vt:i4>
      </vt:variant>
    </vt:vector>
  </HeadingPairs>
  <TitlesOfParts>
    <vt:vector size="50" baseType="lpstr">
      <vt:lpstr>Arial</vt:lpstr>
      <vt:lpstr>Calibri</vt:lpstr>
      <vt:lpstr>Cambria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132</cp:revision>
  <dcterms:modified xsi:type="dcterms:W3CDTF">2024-06-24T16:22:56Z</dcterms:modified>
</cp:coreProperties>
</file>