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9"/>
  </p:notesMasterIdLst>
  <p:sldIdLst>
    <p:sldId id="309" r:id="rId2"/>
    <p:sldId id="259" r:id="rId3"/>
    <p:sldId id="340" r:id="rId4"/>
    <p:sldId id="341" r:id="rId5"/>
    <p:sldId id="342" r:id="rId6"/>
    <p:sldId id="343" r:id="rId7"/>
    <p:sldId id="344" r:id="rId8"/>
    <p:sldId id="280" r:id="rId9"/>
    <p:sldId id="260" r:id="rId10"/>
    <p:sldId id="265" r:id="rId11"/>
    <p:sldId id="281" r:id="rId12"/>
    <p:sldId id="282" r:id="rId13"/>
    <p:sldId id="284" r:id="rId14"/>
    <p:sldId id="285" r:id="rId15"/>
    <p:sldId id="286" r:id="rId16"/>
    <p:sldId id="338" r:id="rId17"/>
    <p:sldId id="288" r:id="rId18"/>
    <p:sldId id="287" r:id="rId19"/>
    <p:sldId id="337" r:id="rId20"/>
    <p:sldId id="334" r:id="rId21"/>
    <p:sldId id="335" r:id="rId22"/>
    <p:sldId id="336" r:id="rId23"/>
    <p:sldId id="290" r:id="rId24"/>
    <p:sldId id="291" r:id="rId25"/>
    <p:sldId id="330" r:id="rId26"/>
    <p:sldId id="292" r:id="rId27"/>
    <p:sldId id="293" r:id="rId28"/>
    <p:sldId id="294" r:id="rId29"/>
    <p:sldId id="295" r:id="rId30"/>
    <p:sldId id="312" r:id="rId31"/>
    <p:sldId id="296" r:id="rId32"/>
    <p:sldId id="314" r:id="rId33"/>
    <p:sldId id="297" r:id="rId34"/>
    <p:sldId id="298" r:id="rId35"/>
    <p:sldId id="299" r:id="rId36"/>
    <p:sldId id="300" r:id="rId37"/>
    <p:sldId id="264" r:id="rId38"/>
    <p:sldId id="301" r:id="rId39"/>
    <p:sldId id="315" r:id="rId40"/>
    <p:sldId id="302" r:id="rId41"/>
    <p:sldId id="303" r:id="rId42"/>
    <p:sldId id="304" r:id="rId43"/>
    <p:sldId id="305" r:id="rId44"/>
    <p:sldId id="306" r:id="rId45"/>
    <p:sldId id="307" r:id="rId46"/>
    <p:sldId id="331" r:id="rId47"/>
    <p:sldId id="308" r:id="rId48"/>
    <p:sldId id="339" r:id="rId49"/>
    <p:sldId id="263" r:id="rId50"/>
    <p:sldId id="266" r:id="rId51"/>
    <p:sldId id="267" r:id="rId52"/>
    <p:sldId id="268" r:id="rId53"/>
    <p:sldId id="321" r:id="rId54"/>
    <p:sldId id="325" r:id="rId55"/>
    <p:sldId id="324" r:id="rId56"/>
    <p:sldId id="333" r:id="rId57"/>
    <p:sldId id="345" r:id="rId5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F81B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759" autoAdjust="0"/>
  </p:normalViewPr>
  <p:slideViewPr>
    <p:cSldViewPr>
      <p:cViewPr varScale="1">
        <p:scale>
          <a:sx n="62" d="100"/>
          <a:sy n="62" d="100"/>
        </p:scale>
        <p:origin x="1596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0FC65F-D3C8-4139-B77F-6110F35EBCF9}" type="datetimeFigureOut">
              <a:rPr lang="ru-RU" smtClean="0"/>
              <a:pPr/>
              <a:t>02.09.2024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4020B-54F7-495D-8606-BE28F527840F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8487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smilestom.spb.ru/osobennosti-provedeniya-komp-yuternoj-tomografii-pered-implantatsiej-26-07-2017-1400/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38292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Осмотр зубов позволяет установить: положение зуба, его форму, цвет, состояние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твердых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тканей. Устойчивость зуба определяют при пальпации с помощью пинцета и зонда. В норме зуб не подвижен.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1717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dirty="0" smtClean="0">
                <a:solidFill>
                  <a:srgbClr val="202122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Схема принята Всемирной организаций здоровья в 1971 году</a:t>
            </a:r>
            <a:endParaRPr lang="ru-RU" dirty="0" smtClean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073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74364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полной или частичной потере зубов обследование полости рта имеет свои особенности. Так, при частичной адентии, следующим этапом будет являться: оценка дефекта зубных рядов ( вид, величина, форма), оценка состояния альвеолярного гребня в области дефекта ( атрофия, наличие костных выступов).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62139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Атриция</a:t>
            </a:r>
            <a:endParaRPr lang="ru-RU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отличие от всех других типов,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атриция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является наиболее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распространенным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способом износа зубов. Каждый из нас более или менее подвержен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атриции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Атриция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проявляется в износе зубов в течение многих лет, во время жевания, в то время как другие вызваны внешними раздражителями, такими как: кислая пища, злоупотребление зубочистками, агрессивная чистка или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щелканье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семечек во рту.</a:t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Атриция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очень похожа на абразию. Их отличает тот факт, что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атриция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происходит на всех зубах, в то время как абразия часто встречается во фронтальной группе зубов, которые больше соприкасаются с внешними объектами.</a:t>
            </a:r>
            <a:b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Как и все четыре типа истирания,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атриция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происходит медленно в течение многих лет. Тем не менее, у некоторых людей скорость износа более ускорена, 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атриция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более выражена. Это связано с тем, что несколько форм истирания сочетаются, и эмаль становится более склонной к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атриции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252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Абразия — это то же самое изнашивание, как и в случае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атриции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но факторы появления являются внешними, в то время как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атриция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происходит из-за скольжения зубов друг по другу. Оба характеризуются потерей зубного рельефа. Дефекты зубов, подверженных абразии, возникают из-за многократного контакта с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твердыми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предметами. Эти постоянные контакты изнашивают части зуба, которыми он взаимодействует с пищей.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6370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Эрозия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Эрозия проявляется декальцинацией ткани зуба или деминерализацией ее структуры под воздействием кислот. В отличие от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других типов абразивного износа зубов, эрозия является продуктом химического, а не механического процесса. Зубная ткань начинает растворяться, когда кислотность во рту высокая.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492504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Абфракция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является результатом повреждения шейки зуба. Обычно дефект, созданный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абфракцией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имеет форму, похожую на букву V или открытую книгу. Примерно такой же дефект можно обнаружить на начальной стадии эрозии, но при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абфракции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поверхности гладкие, и эмаль сохраняет свой блеск и цвет. В случае эрозии же, цвет темнее, а поверхности менее гладкие.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Несмотря на то, что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абфракция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происходит из-за механического воздействия, как и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атриция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абразия, здесь не участвует ни один внешний объект.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06887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качественного исследования врач должен не только осмотреть слизистую и альвеолярные отростки, но и провести тщательную их пальпацию.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наличии у пациента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несъемных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съемных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зубных протезов проводят их тщательный осмотр.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81415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диагностических моделях также можно произвести различные измерения, изучить положение зубов, ограничивающих дефект, их смещение, наклон.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протезирования, диагностические модели могут служить контролем, позволяющим судить об успешности ортопедического лечения.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5106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Беседа должна быть расширенной, что позволит врачу получить всю интересующую его информацию, необходимую для дальнейшего лечения.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1293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 Николая Ивановича Агапова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2680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  Исаака Михайловича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Оксмана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7034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>
                <a:effectLst/>
              </a:rPr>
              <a:t>Курляндским предложена статическая система </a:t>
            </a:r>
            <a:r>
              <a:rPr lang="ru-RU" sz="1200" dirty="0" err="1" smtClean="0">
                <a:effectLst/>
              </a:rPr>
              <a:t>учета</a:t>
            </a:r>
            <a:r>
              <a:rPr lang="ru-RU" sz="1200" dirty="0" smtClean="0">
                <a:effectLst/>
              </a:rPr>
              <a:t> данных о каждом зубе и его опорном аппарате.</a:t>
            </a:r>
            <a:r>
              <a:rPr lang="ru-RU" dirty="0" smtClean="0">
                <a:effectLst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пародонтограмму Курляндского заносят данные о каждом зубе. Зубам со здоровым пародонтом присвоен условный коэффициент на основании гнатодинамометрических данных Габера. Курляндский разделил цифровые данные Габера на 23 (это данные выносливости пародонта к нагрузке бокового резца и получил коэффициенты для своей таблицы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9808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обследовании каждого зуба данные вносятся в пародонтограмму. Далее суммируются коэффициенты выносливости пародонта фронтальных и жевательных зубов на каждой стороне челюсти. Чем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выраженнее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атрофия, тем больше снижается выносливость пародонта. Поэтому в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пародонтограмме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снижение выносливости пародонта прямо пропорционально убыли лунки зуба. Соответственно установлены коэффициенты выносливости пародонта к жевательному давлению при различной степени атрофии лунки. Степень атрофии лунки определяется рентгенологическими и клиническими исследованиями. Так как атрофия часто неравномерная, учитывают наиболее выраженные изменения. Выделяют следующие степени атрофии лунки: 1 ст. - атрофия на ¼  длины лунки, 2 ст. - на ½ , 3 ст. - на ¾ , 4ст. -  более ¾ (зуб подлежит удалению)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31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276870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Гельман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в1932 году взял за пищевой раздражитель несколько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зерен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миндаля весом 5 гр. и предлагал больному жевать в течении 50 сек. Остаток просеивали через ряд сит. Последнее сито имело круглые отверстия диаметром 2,4 мм. Оставшаяся масса тщательно взвешивалась. Пропорцией рассчитывалась истинная потеря жевания. Например, 5 гр. - 100%, 2.5 гр. - Х % (остаток в сите).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Потеря эффективности жевания 50 %. Следовательно, эффективность жевания 50%.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Рубинов для проведения пробы предлагает пациенту разжевать лесной орех массой 800мг, до появления рефлекса глотания. Методика определения остатка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расчета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процента потери жевательной эффективности такая же, как у Гельмана. Следует при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расчете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учитывать вес остатка и время жевания. Исследования показали, что при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ортогнатическои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прикусе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интактных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зубных рядах ядро ореха полностью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пережевывается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 14 сек. По мере потери зубов время жевания удлиняется, одновременно увеличивается остаток в сите.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2159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Мастикациография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запись жевательных движений нижней челюсти. Рубиновым разработан подробно этот метод и расшифровано значение каждой фазы жевания. С помощью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мастикациографии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определяют нарушение и динамику восстановления движений нижней челюсти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43496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Электромиография</a:t>
            </a:r>
            <a:r>
              <a:rPr lang="ru-RU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запись изменения биопотенциалов мышцы (каждая скелетная мышца выполняет работу и имеет запас энергии - биопотенциал), которая проводится на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электромиографе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 миографии применяется для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учета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функции отдельных жевательных мышц. При миографии регистрирующие приборы-датчики в отличие от метода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мастикациографии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устанавливаются в соответствующих точках собственно жевательных и височных мышц. При этом функция отдельных жевательных мышц регистрируется в виде волнообразных кривых —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миограмм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Характер кривых меняется в зависимости от степени утолщения и утончения мышечных волокон во время функции.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62708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изучения полноценности функции нейромышечного комплекса, выявления нарушений координационной взаимосвязи функции головного мозга и жевательных мышц используется совместная на одной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пленке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запись биопотенциалов головного мозга и собственно-жевательных мышц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242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миотонометрии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учитывает тонус жевательных мышц при различных состояниях. О степени напряжения (плотности) мышц судят по силе, с которой погружают щуп прибора (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миотонометра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на заданную глубину. Стрелки циферблата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миотонометра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показывают тонус мышц в граммах. В норме тонус состояния покоя собственно жевательного мускула чаще всего равен 40 г, а тонус этого же мускула при сжатии естественных зубных рядов во время центрального смыкания колеблется в пределах 180—240 г.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0139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Реография - метод исследования пульсовых колебаний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кровенаполненных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сосудов, основанный на графической регистрации изменений полного электрического сопротивления тканей. Проводят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реодентографию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(исследуют кровообращение в зубе),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реопародонтографию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(в тканях пародонта) 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реоартрографию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(околоушной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обл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8912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Существует условное деление лица: верхняя треть лица располагается между границей волосистой части на лбу и линией соединяющей брови, средняя треть- между линией, проходящей от надбровных дуг и основанием носа. Нижняя треть лица (нижний отдел) расположена между линией основания носа и нижней точкой подбородка. Деление высоты лица на три части условно. При потере зубов высота нижней трети лица уменьшается, губы западают, подбородочная и носогубные складки становятся более выраженными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95310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Методика чтения внутриротовых рентгенограмм включает: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оценку качества рентгенограммы: контрастность, резкость, проекционные искажения (удлинение, укорочение зуба), полнота охвата исследуемой области;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определение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объема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исследования: какая челюсть, группа зубов;</a:t>
            </a:r>
          </a:p>
          <a:p>
            <a:pPr lvl="0"/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анализ тени зуба: состояние коронки, характеристика полости зуба,  состояние корней, характеристика корневых каналов, оценка периодонтальной щели, состояние компактной пластинки лунки; оценка окружающих тканей: состояние межзубных перегородок, наличие перестройки внутрикостной структуры, анализ патологической тени.</a:t>
            </a:r>
          </a:p>
          <a:p>
            <a:pPr lvl="0"/>
            <a:endParaRPr lang="ru-RU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8216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Ортопантомограмму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используют в своей работе терапевты, </a:t>
            </a:r>
            <a:r>
              <a:rPr lang="ru-RU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ортодонты</a:t>
            </a:r>
            <a:r>
              <a:rPr lang="ru-RU" sz="1200" b="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ортопеды, </a:t>
            </a:r>
            <a:r>
              <a:rPr lang="ru-RU" sz="1200" b="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имплантологи</a:t>
            </a:r>
            <a:endParaRPr lang="ru-RU" sz="1200" b="0" i="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Ортопантомограмма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дает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полную картину анатомического строения и состояния зубов и костной ткани, благодаря чему вы получите подходящее именно вам лечение.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Ортопантомограмму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используют стоматологи различного профиля: терапевты,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ортодонты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ортопеды,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имплантологи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В частности, ОПТГ необходима для определения: соотношения челюстей с гайморовой пазухой;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расположения нижнечелюстного нерва; наличия скрытого кариеса; нарушения герметичности пломб;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качества пломбирования каналов; наличия патологических изменений в костной ткани и тканях, окружающих корень зуба; наличия кист,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ретенированных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зубов, пародонтальных карманов.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6743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 основан на взаимодействии магнитного поля и диполей воды. Интенсивность сигнала, поступающего обратно к датчикам, зависит от насыщенности тканей жидкостью. Компьютерная программа обрабатывает информацию, и специалисты получают снимок высокого разрешения с возможностью построения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трехмерной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модели.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Во время МРТ височно-нижнечелюстного сустава (ВНЧС) обследуемая область сканируется послойно. Толщина среза от 1 мм. Высокая разрешающая способность в полной мере отразит строение мягкотканных структур: капсулы, связок, внутрисуставного диска, жевательных мышц. Доктор оценивает функциональное состояния ВНЧС и отклонения от нормы: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повреждение поверхностей хрящей; смещение положения внутрисуставного диска; скопление жидкости в полости ВНЧС; злокачественные и доброкачественные опухоли челюсти; артрит/артроз; разрывы связочного аппарата и другие изменения.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3111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Компьютерная томография – диагностический метод, который отличается самой высокой точностью и информативностью. </a:t>
            </a:r>
            <a:r>
              <a:rPr lang="ru-RU" sz="1200" b="0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Компьютерная томография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позволяет исследовать особенности строения зубочелюстной системы пациента в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трех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плоскостях. Другими словами, врач может рассматривать интересующий его участок под любым углом, в любой проекции и даже «заглянуть» в любой слой ткани. А благодаря этому вы получите наиболее безопасную и результативную схему лечения в самых сложных ситуациях.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863461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Преимущества КТ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позволяет получить максимально полную картину анатомических особенностей пациента;</a:t>
            </a:r>
          </a:p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трехмерное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изображение обеспечивает самую точную диагностику;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имеется возможность исследования костной ткани альвеолярных отростков;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изображение формируется в любых проекциях (фронтальной, касательной, осевой и т. д.) без каких-либо искажений;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можно полноценно исследовать строение челюстей и дно верхнечелюстных пазух.</a:t>
            </a:r>
          </a:p>
          <a:p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Недостатки КТ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сравнительно более высокая стоимость процедуры для пациента;</a:t>
            </a:r>
          </a:p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оборудование доступно лишь в немногих стоматологических центрах.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45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04920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Телерентгенограмма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(ТРГ) –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метод получения обзорного рентгеновского снимка лица и черепа без проекционных искажений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Благодаря использованию специальной «мягкой» фильтрационной аппаратуре на снимке чётко видны соотношение размеров и взаиморасположение различных мягких тканей и костных структур. Современная стоматология использует </a:t>
            </a:r>
            <a:r>
              <a:rPr lang="ru-RU" sz="12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телерентгенограмму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для оценки выраженности нарушений прикуса.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46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45084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Диагноз отражает сущность заболевания, его нозологическую форму, определяет степень морфологических, функциональных нарушений,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этиопатогенетические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особенности проявления. Учитывая целостность организма, в диагнозе должно быть указание на сопутствующие заболевания общего или локального характера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 установлении диагноза может быть выдвинуто несколько гипотез. Проверка гипотез предопределяет проведение дифференциальной диагностики. Этот метод основан на поисках различий между данным конкретным случаем и всеми возможными случаями (болезнями), клинически протекающими сходно (например, глубокий прикус,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осложненный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частичной потерей зубов или частичное отсутствие зубов, сочетающееся со снижением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окклюзионой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высоты, дистальным смещением нижней челюсти и глубоким резцовым перекрытием).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47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47424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МКБ-10 — </a:t>
            </a:r>
            <a:r>
              <a:rPr lang="ru-RU" sz="1200" b="1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международная классификация болезней Десятого пересмотра</a:t>
            </a:r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Представляет собой нормативный документ с общепринятой статистической классификацией медицинских диагнозов, которая используется в здравоохранении для унификации методических подходов и международной сопоставимости материалов.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3294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Исходным моментом дифференциальной диагностики является определение ведущего симптома, свойственного только определенному заболеванию. Проводя сравнение изучаемого случая с рядом заболеваний, отмечают сходство как по количеству совпадающих симптомов, так и по характеру их проявлений. Учитывают также наличие симптомов, мало свойственных предполагаемому заболеванию. Если определяется заболевание, приведшее к потери зубов, то на первое место ставится это заболевание.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49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66123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3941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Одновременно проводится пальпация и аускультация сустава. Степень открывания рта характеризуется как нормальная, чрезмерная, ограниченная. Для выяснения степени свободы движений суставных головок, амплитуды движения, указательные пальцы кладут на область суставов с обеих сторон или вводят в наружный слуховой проход мизинцы, а большие пальцы укладывают на лоб, при этом больной открывает и закрывает рот, смещая нижнюю челюсть в стороны. При этом определяется синхронность, плавность, болезненность движений суставных головок, отсутствие или наличие шума, щелчка, крепитации.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75330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Терапевтические мероприятия (снятие зубных отложений, лечение заболевания слизистой оболочки, лечение простого и сложного кариеса (пульпита, периодонтита). При заболевании слизистой оболочки рта к протезированию больного можно приступить после снятия острых воспалительных явлений (стоматиты, гингивиты). При наличии заболеваний слизистой оболочки полости рта, протекающих хронически (лейкоплакия, красный плоский лишай), необходимо лечение и диспансерное наблюдение больных, но отсрочка протезирования таких больных не целесообразно. При этом нужно выбрать такую конструкцию протеза, при которой раздражение слизистой было бы минимальным.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93266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Функциональная ценность зуба определяется степенью его подвижности и соотношением размеров клинической коронки и корня. Вопрос об удалении зуба решается на основании изучения клинической и рентгенологической картины. Но между рентгенологической картиной и клиническими проявлениями болезни не всегда наблюдается соответствие. Несоответствие между степенью атрофии кости, определяемое с помощью р-снимка и устойчивостью зуба объясняется тем, что воспалительный процесс в альвеоле не всегда идет параллельно атрофии лунки.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52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74392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53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58026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54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6007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участке зубочелюстной системы, где нет антагонистов, происходит значительная перестройка, вызванная выключением части зубов из функции (феномен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Годона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Наиболее типичными являются: вертикальное перемещение верхних и нижних зубов, дистальное или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мезиальное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перемещение, наклон в сторону дефекта или в язычно-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щечном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направлении, поворот по оси, комбинированное перемещение.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Вторичное перемещение зубов (вторичные  деформации прикуса) приводит к нарушению окклюзионной плоскости, уменьшению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интеральвеолярного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пространства в области деформации, иногда к нарушению движений нижней челюсти.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59572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98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Осмотр мышц проводится в процессе беседы с больным по движениям нижней челюсти и мимическим движениям. При этом можно установить асимметрию жевательных мышц. Пальпация мышц позволяет определить их тонус, болевые точки, уплотнение, установить зоны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отраженных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болей.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224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Приступая к пальпации подбородочных лимфатических узлов, врач просит больного слегка наклонить голову вперед и фиксирует ее левой рукой.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Кладет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сомкнутые и слегка согнутые пальцы правой руки на середину подбородочной области так, чтобы концы пальцев упирались в переднюю поверхность шеи больного. Затем, пальпируя по направлению к подбородку, пытается вывести лимфатические узлы на край нижней челюсти и определить их свойства (рис. а). Аналогичным образом пальпирует подчелюстные лимфатические узлы обеими руками одновременно в правом и левом отделах подбородочной области вдоль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краев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нижней челюсти (рис. б)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009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этого непосредственно под углами нижней челюсти указательными либо средними пальцами ощупывает </a:t>
            </a:r>
            <a:r>
              <a:rPr lang="ru-RU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углочелюстные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лимфатические узлы (рис. а). Далее, позади ушных раковин с обеих сторон пальпирует околоушные лимфатические узлы (рис. б), после чего, перемещая пальцы обеих рук в соответствующие области, ощупывает затылочные лимфатические узлы. У больных острым ревматизмом в области затылочного апоневроза иногда пальпируются мелкие безболезненные так называемые ревматические узелки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7875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Определяются следующие признаки: увеличение, гиперемия, слюнные свищи; границы, размеры, форма, плотность, болезненность, спаянность с окружающими тканями, симметричность, флюктуация. При необходимости  исследуют выводной проток слюнной железы с помощью специального зонда. Для изучения секрета железы проводят ее массаж.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471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этого приступают к обследованию  полости рта с помощью зеркала, пинцета.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4020B-54F7-495D-8606-BE28F527840F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4686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8E932E-2181-49AB-87A5-F96F2E3762DA}" type="datetime1">
              <a:rPr lang="ru-RU" smtClean="0"/>
              <a:pPr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9A152-D518-4E27-B587-78DCFE6EC85F}" type="datetime1">
              <a:rPr lang="ru-RU" smtClean="0"/>
              <a:pPr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89314-4E68-481A-819D-E2E17ECD3BEE}" type="datetime1">
              <a:rPr lang="ru-RU" smtClean="0"/>
              <a:pPr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6573D-1743-4782-83B6-D598477DC196}" type="datetime1">
              <a:rPr lang="ru-RU" smtClean="0"/>
              <a:pPr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4E98D-6A7A-4609-8629-78E67D6FF5C7}" type="datetime1">
              <a:rPr lang="ru-RU" smtClean="0"/>
              <a:pPr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6C729-78F8-486E-AAB1-BAD20EA187C1}" type="datetime1">
              <a:rPr lang="ru-RU" smtClean="0"/>
              <a:pPr/>
              <a:t>02.09.2024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D1FD8B-9CF8-4070-9A2C-B2E0C825B879}" type="datetime1">
              <a:rPr lang="ru-RU" smtClean="0"/>
              <a:pPr/>
              <a:t>02.09.2024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C68878-A4F4-409F-BE3B-58892D2F8B00}" type="datetime1">
              <a:rPr lang="ru-RU" smtClean="0"/>
              <a:pPr/>
              <a:t>02.09.2024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45993-84A4-460F-80E2-21E3C3334BCD}" type="datetime1">
              <a:rPr lang="ru-RU" smtClean="0"/>
              <a:pPr/>
              <a:t>02.09.2024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2F74E0-A532-45D0-8DCF-6711D421CA4E}" type="datetime1">
              <a:rPr lang="ru-RU" smtClean="0"/>
              <a:pPr/>
              <a:t>02.09.2024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A842A-3B76-4766-ADD3-F767F9896F9C}" type="datetime1">
              <a:rPr lang="ru-RU" smtClean="0"/>
              <a:pPr/>
              <a:t>02.09.2024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7B289-D8A2-48C6-8AD4-8369026B2605}" type="datetime1">
              <a:rPr lang="ru-RU" smtClean="0"/>
              <a:pPr/>
              <a:t>02.09.2024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openxmlformats.org/officeDocument/2006/relationships/image" Target="../media/image3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hyperlink" Target="https://commons.wikimedia.org/wiki/File:Teeth_model_front_FDI_Notation.jpg?uselang=ru" TargetMode="Externa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6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4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png"/><Relationship Id="rId5" Type="http://schemas.openxmlformats.org/officeDocument/2006/relationships/image" Target="../media/image47.png"/><Relationship Id="rId4" Type="http://schemas.openxmlformats.org/officeDocument/2006/relationships/oleObject" Target="../embeddings/oleObject4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5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7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3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18"/>
            <a:ext cx="9149631" cy="6853782"/>
          </a:xfrm>
          <a:prstGeom prst="rect">
            <a:avLst/>
          </a:prstGeom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424256" y="3990074"/>
            <a:ext cx="5678735" cy="19574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Лекцию подготовила: </a:t>
            </a:r>
          </a:p>
          <a:p>
            <a:pPr marL="342900" lvl="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Заведующий кафедрой</a:t>
            </a:r>
            <a:b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ортопедической стоматологии</a:t>
            </a:r>
          </a:p>
          <a:p>
            <a:pPr marL="342900" lvl="0" indent="-342900" algn="ctr">
              <a:lnSpc>
                <a:spcPct val="80000"/>
              </a:lnSpc>
              <a:spcBef>
                <a:spcPct val="20000"/>
              </a:spcBef>
            </a:pPr>
            <a:r>
              <a:rPr lang="ru-RU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доктор медицинских наук, профессор</a:t>
            </a:r>
          </a:p>
          <a:p>
            <a:pPr marL="342900" lvl="0" indent="-342900" algn="ctr">
              <a:lnSpc>
                <a:spcPct val="80000"/>
              </a:lnSpc>
              <a:spcBef>
                <a:spcPct val="20000"/>
              </a:spcBef>
              <a:defRPr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Лапина Наталья Викторовна</a:t>
            </a:r>
          </a:p>
          <a:p>
            <a:endParaRPr lang="ru-RU" dirty="0">
              <a:latin typeface="Cambria" panose="02040503050406030204" pitchFamily="18" charset="0"/>
            </a:endParaRPr>
          </a:p>
        </p:txBody>
      </p:sp>
      <p:sp>
        <p:nvSpPr>
          <p:cNvPr id="12" name="Подзаголовок 2"/>
          <p:cNvSpPr txBox="1">
            <a:spLocks/>
          </p:cNvSpPr>
          <p:nvPr/>
        </p:nvSpPr>
        <p:spPr>
          <a:xfrm>
            <a:off x="3489855" y="1878138"/>
            <a:ext cx="5666412" cy="1910902"/>
          </a:xfrm>
          <a:prstGeom prst="rect">
            <a:avLst/>
          </a:prstGeom>
        </p:spPr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>
              <a:spcBef>
                <a:spcPct val="20000"/>
              </a:spcBef>
              <a:defRPr/>
            </a:pPr>
            <a:r>
              <a:rPr lang="ru-RU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«Обследование пациента в клинике ортопедической стоматологии»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</a:endParaRPr>
          </a:p>
        </p:txBody>
      </p:sp>
      <p:pic>
        <p:nvPicPr>
          <p:cNvPr id="8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882" y="338138"/>
            <a:ext cx="4248150" cy="102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5"/>
          <p:cNvSpPr txBox="1">
            <a:spLocks noChangeArrowheads="1"/>
          </p:cNvSpPr>
          <p:nvPr/>
        </p:nvSpPr>
        <p:spPr bwMode="auto">
          <a:xfrm>
            <a:off x="4575175" y="338138"/>
            <a:ext cx="4656138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Лекция</a:t>
            </a:r>
          </a:p>
          <a:p>
            <a:pPr algn="ctr"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дисциплине </a:t>
            </a: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Ортопедическая стоматология»</a:t>
            </a:r>
          </a:p>
          <a:p>
            <a:pPr algn="ctr" eaLnBrk="1" hangingPunct="1"/>
            <a:r>
              <a:rPr lang="ru-RU" alt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специальности «Стоматология»</a:t>
            </a:r>
          </a:p>
        </p:txBody>
      </p:sp>
    </p:spTree>
    <p:extLst>
      <p:ext uri="{BB962C8B-B14F-4D97-AF65-F5344CB8AC3E}">
        <p14:creationId xmlns:p14="http://schemas.microsoft.com/office/powerpoint/2010/main" val="321426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1548171" y="1321245"/>
            <a:ext cx="748883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Осмотр и пальпация жевательных мышц</a:t>
            </a:r>
            <a:r>
              <a:rPr lang="ru-RU" sz="24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1100" dirty="0" smtClean="0">
              <a:latin typeface="Cambria" panose="02040503050406030204" pitchFamily="18" charset="0"/>
            </a:endParaRPr>
          </a:p>
        </p:txBody>
      </p:sp>
      <p:graphicFrame>
        <p:nvGraphicFramePr>
          <p:cNvPr id="8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30591445"/>
              </p:ext>
            </p:extLst>
          </p:nvPr>
        </p:nvGraphicFramePr>
        <p:xfrm>
          <a:off x="1512168" y="2674183"/>
          <a:ext cx="2520280" cy="21599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0" r:id="rId4" imgW="6897063" imgH="4915586" progId="">
                  <p:embed/>
                </p:oleObj>
              </mc:Choice>
              <mc:Fallback>
                <p:oleObj r:id="rId4" imgW="6897063" imgH="4915586" progId="">
                  <p:embed/>
                  <p:pic>
                    <p:nvPicPr>
                      <p:cNvPr id="0" name="Picture 2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12168" y="2674183"/>
                        <a:ext cx="2520280" cy="215997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5997919"/>
              </p:ext>
            </p:extLst>
          </p:nvPr>
        </p:nvGraphicFramePr>
        <p:xfrm>
          <a:off x="4211500" y="2665424"/>
          <a:ext cx="2162175" cy="216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1" r:id="rId6" imgW="3580952" imgH="3877216" progId="">
                  <p:embed/>
                </p:oleObj>
              </mc:Choice>
              <mc:Fallback>
                <p:oleObj r:id="rId6" imgW="3580952" imgH="3877216" progId="">
                  <p:embed/>
                  <p:pic>
                    <p:nvPicPr>
                      <p:cNvPr id="0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1500" y="2665424"/>
                        <a:ext cx="2162175" cy="2162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0859768"/>
              </p:ext>
            </p:extLst>
          </p:nvPr>
        </p:nvGraphicFramePr>
        <p:xfrm>
          <a:off x="6581880" y="2665424"/>
          <a:ext cx="2162175" cy="216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2" r:id="rId8" imgW="3580952" imgH="3572374" progId="">
                  <p:embed/>
                </p:oleObj>
              </mc:Choice>
              <mc:Fallback>
                <p:oleObj r:id="rId8" imgW="3580952" imgH="3572374" progId="">
                  <p:embed/>
                  <p:pic>
                    <p:nvPicPr>
                      <p:cNvPr id="0" name="Picture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1880" y="2665424"/>
                        <a:ext cx="2162175" cy="2162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3"/>
          <p:cNvSpPr>
            <a:spLocks noChangeArrowheads="1"/>
          </p:cNvSpPr>
          <p:nvPr/>
        </p:nvSpPr>
        <p:spPr bwMode="auto">
          <a:xfrm>
            <a:off x="1512168" y="4924519"/>
            <a:ext cx="252028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клещевой пальпации собственно жевательной мышцы.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032448" y="4923222"/>
            <a:ext cx="252028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Проведение щипковой пальпации средней части </a:t>
            </a:r>
            <a:b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височной мышцы.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6511833" y="5043702"/>
            <a:ext cx="23022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Обследование задних волокон височной мышцы.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10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789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1680" y="1268760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Осмотр и пальпация лимфатических узлов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головы и шеи 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698" name="Picture 2" descr="Пальпация лимфатических узлов"/>
          <p:cNvPicPr>
            <a:picLocks noChangeAspect="1" noChangeArrowheads="1"/>
          </p:cNvPicPr>
          <p:nvPr/>
        </p:nvPicPr>
        <p:blipFill>
          <a:blip r:embed="rId3" cstate="print"/>
          <a:srcRect b="19279"/>
          <a:stretch>
            <a:fillRect/>
          </a:stretch>
        </p:blipFill>
        <p:spPr bwMode="auto">
          <a:xfrm>
            <a:off x="1835696" y="2560730"/>
            <a:ext cx="7022898" cy="3460558"/>
          </a:xfrm>
          <a:prstGeom prst="rect">
            <a:avLst/>
          </a:prstGeom>
          <a:noFill/>
        </p:spPr>
      </p:pic>
      <p:pic>
        <p:nvPicPr>
          <p:cNvPr id="9" name="Рисунок 8"/>
          <p:cNvPicPr/>
          <p:nvPr/>
        </p:nvPicPr>
        <p:blipFill rotWithShape="1">
          <a:blip r:embed="rId4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8911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91680" y="1113812"/>
            <a:ext cx="69127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Осмотр и пальпация лимфатических узлов</a:t>
            </a:r>
            <a:r>
              <a:rPr lang="ru-RU" sz="24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головы и шеи </a:t>
            </a:r>
            <a:endParaRPr lang="ru-RU" sz="2400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4" descr="Пальпация лимфатических узлов"/>
          <p:cNvPicPr>
            <a:picLocks noChangeAspect="1" noChangeArrowheads="1"/>
          </p:cNvPicPr>
          <p:nvPr/>
        </p:nvPicPr>
        <p:blipFill>
          <a:blip r:embed="rId3" cstate="print"/>
          <a:srcRect b="18544"/>
          <a:stretch>
            <a:fillRect/>
          </a:stretch>
        </p:blipFill>
        <p:spPr bwMode="auto">
          <a:xfrm>
            <a:off x="2843808" y="1944809"/>
            <a:ext cx="4248472" cy="1973530"/>
          </a:xfrm>
          <a:prstGeom prst="rect">
            <a:avLst/>
          </a:prstGeom>
          <a:noFill/>
        </p:spPr>
      </p:pic>
      <p:pic>
        <p:nvPicPr>
          <p:cNvPr id="10" name="Рисунок 9"/>
          <p:cNvPicPr/>
          <p:nvPr/>
        </p:nvPicPr>
        <p:blipFill rotWithShape="1">
          <a:blip r:embed="rId4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Пальпация лимфатических узлов"/>
          <p:cNvPicPr>
            <a:picLocks noChangeAspect="1" noChangeArrowheads="1"/>
          </p:cNvPicPr>
          <p:nvPr/>
        </p:nvPicPr>
        <p:blipFill>
          <a:blip r:embed="rId6" cstate="print"/>
          <a:srcRect b="18839"/>
          <a:stretch>
            <a:fillRect/>
          </a:stretch>
        </p:blipFill>
        <p:spPr bwMode="auto">
          <a:xfrm>
            <a:off x="2627784" y="4077072"/>
            <a:ext cx="4680520" cy="22121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3807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83668" y="1239143"/>
            <a:ext cx="7272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Осмотр и пальпация слюнных </a:t>
            </a:r>
            <a:r>
              <a:rPr lang="ru-RU" sz="2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желез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28674" name="Picture 2" descr="http://vmede.org/sait/content/Anatomija_bili4_t2/3_files/mb4_15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212976"/>
            <a:ext cx="6768752" cy="3390751"/>
          </a:xfrm>
          <a:prstGeom prst="rect">
            <a:avLst/>
          </a:prstGeom>
          <a:noFill/>
        </p:spPr>
      </p:pic>
      <p:pic>
        <p:nvPicPr>
          <p:cNvPr id="28676" name="Picture 4" descr="http://www.medchitalka.ru/pics/1273_19636491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700808"/>
            <a:ext cx="2009328" cy="2439324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 rotWithShape="1">
          <a:blip r:embed="rId5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730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2krota.ru/uploads/posts/2008-05/1210339695_g-25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37653" y="3284984"/>
            <a:ext cx="2952328" cy="2952329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4427984" y="836022"/>
            <a:ext cx="48799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полости рта </a:t>
            </a:r>
          </a:p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помощью зеркала, пинцета</a:t>
            </a:r>
            <a:endParaRPr lang="ru-RU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93394" y="1584082"/>
            <a:ext cx="698477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преддверие полости рта оценивается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слизистой оболочки, расположение уздечек и складок, глубина преддверия, высота альвеолярных отростков.</a:t>
            </a:r>
          </a:p>
          <a:p>
            <a:endParaRPr lang="ru-RU" sz="2400" dirty="0">
              <a:latin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93394" y="3072348"/>
            <a:ext cx="392724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полости рта осматривается: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язык, дно полости рта, небо, язычок, небные дужки, миндалины, задняя стенка глотки и оценивается состояние слизистой оболочки, расположение уздечки языка. </a:t>
            </a:r>
          </a:p>
          <a:p>
            <a:endParaRPr lang="ru-RU" sz="2400" dirty="0">
              <a:latin typeface="Cambria" panose="02040503050406030204" pitchFamily="18" charset="0"/>
            </a:endParaRPr>
          </a:p>
        </p:txBody>
      </p:sp>
      <p:pic>
        <p:nvPicPr>
          <p:cNvPr id="9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95250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604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4" name="Picture 4" descr="http://cdn0.cosmosmagazine.com/wp-content/uploads/20111122_tee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404664"/>
            <a:ext cx="2331965" cy="244184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596955" y="1340768"/>
            <a:ext cx="44644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Осмотр зубов позволяет установить: 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положение зуба, 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форму, 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цвет, 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твердых тканей.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3" y="3717032"/>
            <a:ext cx="73725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степень-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подвижность 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вестибуло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-оральном направлении,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степень-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вестибуло-оральном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мезио-дистальном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степень-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вестибуло-оральном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мезио-дистальном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		       вертикальном), 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степень -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вестибуло-оральном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мезио-дистальном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		       вертикальном и ротационные движения.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 перкуссии используется для диагноза острых и хронических периодонтитов.</a:t>
            </a:r>
          </a:p>
          <a:p>
            <a:endParaRPr lang="ru-RU" sz="2000" dirty="0">
              <a:latin typeface="Cambria" panose="020405030504060302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4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165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 rotWithShape="1">
          <a:blip r:embed="rId3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Rectangle 8"/>
          <p:cNvSpPr>
            <a:spLocks noChangeArrowheads="1"/>
          </p:cNvSpPr>
          <p:nvPr/>
        </p:nvSpPr>
        <p:spPr bwMode="auto">
          <a:xfrm rot="10800000" flipV="1">
            <a:off x="1880060" y="1342508"/>
            <a:ext cx="321973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Схема нумерации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r>
              <a:rPr kumimoji="0" lang="ru-RU" altLang="ru-RU" sz="18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Зигмонди</a:t>
            </a:r>
            <a:r>
              <a:rPr kumimoji="0" lang="ru-RU" altLang="ru-RU" sz="1800" b="1" i="0" u="none" strike="noStrike" cap="none" normalizeH="0" baseline="0" dirty="0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— </a:t>
            </a:r>
            <a:r>
              <a:rPr kumimoji="0" lang="ru-RU" altLang="ru-RU" sz="1800" b="1" i="0" u="none" strike="noStrike" cap="none" normalizeH="0" baseline="0" dirty="0" err="1" smtClean="0">
                <a:ln>
                  <a:noFill/>
                </a:ln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Палмера</a:t>
            </a:r>
            <a:endParaRPr kumimoji="0" lang="ru-RU" altLang="ru-RU" sz="1800" b="1" i="0" u="none" strike="noStrike" cap="none" normalizeH="0" baseline="0" dirty="0" smtClean="0">
              <a:ln>
                <a:noFill/>
              </a:ln>
              <a:solidFill>
                <a:srgbClr val="0000FF"/>
              </a:solidFill>
              <a:effectLst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 rotWithShape="1">
          <a:blip r:embed="rId4"/>
          <a:srcRect l="12522" t="49392" r="61402" b="22648"/>
          <a:stretch/>
        </p:blipFill>
        <p:spPr bwMode="auto">
          <a:xfrm>
            <a:off x="1876003" y="2060158"/>
            <a:ext cx="3317504" cy="223293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Picture 6" descr="https://upload.wikimedia.org/wikipedia/commons/thumb/d/de/Teeth_model_front_FDI_Notation.jpg/220px-Teeth_model_front_FDI_Notation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333680"/>
            <a:ext cx="3210251" cy="240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58154" y="976987"/>
            <a:ext cx="3445459" cy="546888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71592" y="155268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Международная 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alt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двухцифровая</a:t>
            </a:r>
            <a:r>
              <a:rPr lang="ru-RU" alt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схема Виола</a:t>
            </a:r>
            <a:endParaRPr lang="ru-RU" altLang="ru-RU" dirty="0">
              <a:solidFill>
                <a:srgbClr val="C0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rgbClr val="0645AD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ru-RU" altLang="ru-RU" dirty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069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9672" y="1085467"/>
            <a:ext cx="69847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пародонта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характеризуется отсутствием или наличием зубодесневых карманов, их глубина оценивается с помощью градуированного зонда, наличием или отсутствием над- 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поддесневых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зубных отложений, кровоточивости, гиперестезии (при оголении шеек зубов, клиновидных дефектах).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2" name="Picture 2" descr="http://stelladent.ru/images/parodonti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2996952"/>
            <a:ext cx="2952328" cy="1888260"/>
          </a:xfrm>
          <a:prstGeom prst="rect">
            <a:avLst/>
          </a:prstGeom>
          <a:noFill/>
        </p:spPr>
      </p:pic>
      <p:pic>
        <p:nvPicPr>
          <p:cNvPr id="40964" name="Picture 4" descr="http://laserowezabiegi.pl/xp/wp-content/uploads/2011/05/Leczenie-parodontozy-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2942524"/>
            <a:ext cx="3097135" cy="1926636"/>
          </a:xfrm>
          <a:prstGeom prst="rect">
            <a:avLst/>
          </a:prstGeom>
          <a:noFill/>
        </p:spPr>
      </p:pic>
      <p:pic>
        <p:nvPicPr>
          <p:cNvPr id="40966" name="Picture 6" descr="http://img194.imageshack.us/img194/3640/mild20periodontitis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DFEF6"/>
              </a:clrFrom>
              <a:clrTo>
                <a:srgbClr val="FDFEF6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51920" y="2996952"/>
            <a:ext cx="1368152" cy="1769477"/>
          </a:xfrm>
          <a:prstGeom prst="rect">
            <a:avLst/>
          </a:prstGeom>
          <a:noFill/>
        </p:spPr>
      </p:pic>
      <p:pic>
        <p:nvPicPr>
          <p:cNvPr id="40968" name="Picture 8" descr="http://img9.imageshack.us/img9/718/gumdisease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5157192"/>
            <a:ext cx="1409330" cy="1152128"/>
          </a:xfrm>
          <a:prstGeom prst="rect">
            <a:avLst/>
          </a:prstGeom>
          <a:noFill/>
        </p:spPr>
      </p:pic>
      <p:pic>
        <p:nvPicPr>
          <p:cNvPr id="40972" name="Picture 12" descr="http://medial-irk.ru/userfiles/klinovidnyu_defekt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9632" y="4926407"/>
            <a:ext cx="1944216" cy="1931593"/>
          </a:xfrm>
          <a:prstGeom prst="rect">
            <a:avLst/>
          </a:prstGeom>
          <a:noFill/>
        </p:spPr>
      </p:pic>
      <p:pic>
        <p:nvPicPr>
          <p:cNvPr id="40974" name="Picture 14" descr="http://im7-tub-ru.yandex.net/i?id=43345652-22-72&amp;n=2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580112" y="4941168"/>
            <a:ext cx="2592288" cy="1800200"/>
          </a:xfrm>
          <a:prstGeom prst="rect">
            <a:avLst/>
          </a:prstGeom>
          <a:noFill/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361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3784" y="1483405"/>
            <a:ext cx="76328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Соотношение зубов и зубных рядов</a:t>
            </a: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характеризуется: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типом прикуса (физиологический, патологический),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положением зубов по отношению к соседним зубам и антагонистам, 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глубиной перекрытия во фронтальном отделе,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фасетками стирания.</a:t>
            </a:r>
          </a:p>
          <a:p>
            <a:endParaRPr lang="ru-RU" sz="2400" dirty="0">
              <a:latin typeface="Cambria" panose="02040503050406030204" pitchFamily="18" charset="0"/>
            </a:endParaRPr>
          </a:p>
        </p:txBody>
      </p:sp>
      <p:pic>
        <p:nvPicPr>
          <p:cNvPr id="41986" name="Picture 2" descr="http://ehointerneta.ru/uploads/posts/2010-04/1272039308_fdf0eee7e8ff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0121" y="4288926"/>
            <a:ext cx="3742359" cy="2448272"/>
          </a:xfrm>
          <a:prstGeom prst="rect">
            <a:avLst/>
          </a:prstGeom>
          <a:noFill/>
        </p:spPr>
      </p:pic>
      <p:pic>
        <p:nvPicPr>
          <p:cNvPr id="41988" name="Picture 4" descr="http://www.vlata.com.ua/userfiles/Image/site/klinovidniy%20defect/sm1befo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83020" y="4365104"/>
            <a:ext cx="3465044" cy="2304256"/>
          </a:xfrm>
          <a:prstGeom prst="rect">
            <a:avLst/>
          </a:prstGeom>
          <a:noFill/>
        </p:spPr>
      </p:pic>
      <p:pic>
        <p:nvPicPr>
          <p:cNvPr id="7" name="Рисунок 6"/>
          <p:cNvPicPr/>
          <p:nvPr/>
        </p:nvPicPr>
        <p:blipFill rotWithShape="1">
          <a:blip r:embed="rId5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959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 rotWithShape="1">
          <a:blip r:embed="rId3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7" r="53311" b="45674"/>
          <a:stretch/>
        </p:blipFill>
        <p:spPr>
          <a:xfrm>
            <a:off x="4812726" y="137930"/>
            <a:ext cx="4223769" cy="2570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2955716"/>
            <a:ext cx="766834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Причинами появления </a:t>
            </a:r>
            <a:r>
              <a:rPr lang="ru-RU" sz="1600" b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атриции</a:t>
            </a:r>
            <a:r>
              <a:rPr lang="ru-RU" sz="1600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являются:</a:t>
            </a:r>
          </a:p>
          <a:p>
            <a:r>
              <a:rPr lang="ru-RU" sz="1600" i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бруксизм</a:t>
            </a:r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r>
              <a:rPr lang="ru-RU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Сжимание челюстей в ночное время или в нервных и стрессовых ситуациях приводит к истиранию зубов.</a:t>
            </a:r>
          </a:p>
          <a:p>
            <a:r>
              <a:rPr lang="ru-RU" sz="16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отсутствие жевательных зубов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b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Боковые зубы используются для </a:t>
            </a:r>
            <a:r>
              <a:rPr lang="ru-RU" sz="1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пережевывания</a:t>
            </a:r>
            <a:r>
              <a:rPr lang="ru-RU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пищи, а передние — для того, чтобы ее кусать. Когда жевательные зубы отсутствуют, их роль в жевании переходит на передние зубы. </a:t>
            </a:r>
            <a:endParaRPr lang="ru-RU" sz="160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неточные </a:t>
            </a:r>
            <a:r>
              <a:rPr lang="ru-RU" sz="16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протезы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r>
              <a:rPr lang="ru-RU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Если некоторые протезы </a:t>
            </a:r>
            <a:r>
              <a:rPr lang="ru-RU" sz="1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 </a:t>
            </a:r>
            <a:r>
              <a:rPr lang="ru-RU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имеют идеальной точности по отношению к противоположным </a:t>
            </a:r>
            <a:r>
              <a:rPr lang="ru-RU" sz="1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зубам, то более </a:t>
            </a:r>
            <a:r>
              <a:rPr lang="ru-RU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высокие точки будут стирать зубную ткань противоположных зубов.</a:t>
            </a:r>
          </a:p>
          <a:p>
            <a:r>
              <a:rPr lang="ru-RU" sz="1600" i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нарушения окклюзии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b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случае нарушений окклюзии контакты между зубами не сбалансированы, что может привести к износу и </a:t>
            </a:r>
            <a:r>
              <a:rPr lang="ru-RU" sz="1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атриции</a:t>
            </a:r>
            <a:r>
              <a:rPr lang="ru-RU" sz="1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96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</a:t>
            </a:fld>
            <a:endParaRPr lang="ru-RU"/>
          </a:p>
        </p:txBody>
      </p:sp>
      <p:sp>
        <p:nvSpPr>
          <p:cNvPr id="6" name="Содержимое 2"/>
          <p:cNvSpPr txBox="1">
            <a:spLocks/>
          </p:cNvSpPr>
          <p:nvPr/>
        </p:nvSpPr>
        <p:spPr>
          <a:xfrm>
            <a:off x="1723256" y="2657929"/>
            <a:ext cx="6963544" cy="4063546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Методы обследования пациента в клинике ортопедической стоматологии.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Оценка функционального состояния зубочелюстной системы.</a:t>
            </a:r>
          </a:p>
          <a:p>
            <a:pPr marL="342900" indent="-342900">
              <a:spcBef>
                <a:spcPct val="20000"/>
              </a:spcBef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Дополнительные методы исследования.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Постановка диагноза.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5. Подготовка полости рта к ортопедическому лечению.</a:t>
            </a:r>
          </a:p>
          <a:p>
            <a:pPr marL="342900" marR="0" lvl="0" indent="-34290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Схема ведения истории болезни.</a:t>
            </a: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464142" y="1536461"/>
            <a:ext cx="34817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</a:t>
            </a:r>
            <a:r>
              <a:rPr lang="ru-RU" sz="4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2248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448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 rotWithShape="1">
          <a:blip r:embed="rId3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49" r="53311"/>
          <a:stretch/>
        </p:blipFill>
        <p:spPr>
          <a:xfrm>
            <a:off x="4139952" y="1158172"/>
            <a:ext cx="4911443" cy="30963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75656" y="4149080"/>
            <a:ext cx="76683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Среди причин абразии мы </a:t>
            </a:r>
            <a:r>
              <a:rPr lang="ru-RU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выделяем </a:t>
            </a:r>
            <a:r>
              <a:rPr lang="ru-RU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вредные </a:t>
            </a:r>
            <a:r>
              <a:rPr lang="ru-RU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привычки, такие как</a:t>
            </a:r>
            <a:r>
              <a:rPr lang="ru-RU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ru-RU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грызть </a:t>
            </a:r>
            <a:r>
              <a:rPr lang="ru-RU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ногти и колпачки на ручках, </a:t>
            </a:r>
            <a:r>
              <a:rPr lang="ru-RU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щелканье</a:t>
            </a:r>
            <a:r>
              <a:rPr lang="ru-RU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семечек зубами;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злоупотребление зубочисткой;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профессиональные навыки, такие как: духовые инструменты, удерживание швейных игл между зубами;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открывание бутылок зубами.</a:t>
            </a:r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870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 rotWithShape="1">
          <a:blip r:embed="rId3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9" t="11697" b="47196"/>
          <a:stretch/>
        </p:blipFill>
        <p:spPr>
          <a:xfrm>
            <a:off x="4674485" y="363285"/>
            <a:ext cx="4290003" cy="248965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3223355"/>
            <a:ext cx="73448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Причинами эрозии являются:</a:t>
            </a:r>
          </a:p>
          <a:p>
            <a:r>
              <a:rPr lang="ru-RU" sz="1600" i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употребление кислых продуктов или напитков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b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Цитрусовые, яблочные соки, вино, пиво, кока-кола имеют высокий уровень кислотности. </a:t>
            </a:r>
            <a:endParaRPr lang="ru-RU" sz="160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низкая </a:t>
            </a:r>
            <a:r>
              <a:rPr lang="ru-RU" sz="1600" i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выработка слюны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b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Слюна помогает нейтрализовать кислоту, потому что она играет роль «мытья» пищи во рту. Со временем выработка слюны снижается из-за старения и медикаментов, которые мы принимаем годами. Он не успевает омывать и защищать эмаль от кислотного рН, что способствует эрозии зубов.</a:t>
            </a:r>
          </a:p>
          <a:p>
            <a:r>
              <a:rPr lang="ru-RU" sz="1600" i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повторная </a:t>
            </a:r>
            <a:r>
              <a:rPr lang="ru-RU" sz="1600" i="1" dirty="0" err="1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регургитация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 или </a:t>
            </a:r>
            <a:r>
              <a:rPr lang="ru-RU" sz="1600" i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хроническая рвота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b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 случае </a:t>
            </a:r>
            <a:r>
              <a:rPr lang="ru-RU" sz="1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регургитации</a:t>
            </a:r>
            <a:r>
              <a:rPr lang="ru-RU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и рвоты чрезвычайно кислый желудочный сок из желудка попадает в рот и входит в контакт с зубами, вызывая тем самым эрозию зубов.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3580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/>
          <p:nvPr/>
        </p:nvPicPr>
        <p:blipFill rotWithShape="1">
          <a:blip r:embed="rId3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79" t="55849"/>
          <a:stretch/>
        </p:blipFill>
        <p:spPr>
          <a:xfrm>
            <a:off x="5076056" y="250944"/>
            <a:ext cx="3954468" cy="246492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19672" y="2955716"/>
            <a:ext cx="745232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Причинами появления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абфракции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являются:</a:t>
            </a:r>
          </a:p>
          <a:p>
            <a:r>
              <a:rPr lang="ru-RU" sz="1600" i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повреждения или травмы при </a:t>
            </a:r>
            <a:r>
              <a:rPr lang="ru-RU" sz="16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жевании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и </a:t>
            </a:r>
            <a:r>
              <a:rPr lang="ru-RU" sz="1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суперконтакты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b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Давление, создаваемое неравномерными контактами, </a:t>
            </a:r>
            <a:r>
              <a:rPr lang="ru-RU" sz="1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создает</a:t>
            </a:r>
            <a:r>
              <a:rPr lang="ru-RU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постоянное напряжение на зубы в этих областях. Это постоянное давление может привести к повреждению зуба около </a:t>
            </a:r>
            <a:r>
              <a:rPr lang="ru-RU" sz="1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десны.</a:t>
            </a:r>
          </a:p>
          <a:p>
            <a:r>
              <a:rPr lang="ru-RU" sz="1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ru-RU" sz="1600" i="1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бруксизм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;</a:t>
            </a:r>
            <a:r>
              <a:rPr lang="ru-RU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Давление и травмы по причине </a:t>
            </a:r>
            <a:r>
              <a:rPr lang="ru-RU" sz="16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бруксизма</a:t>
            </a:r>
            <a:r>
              <a:rPr lang="ru-RU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ослабляют шейку зуба, в результате чего эмаль слабеет.</a:t>
            </a:r>
          </a:p>
          <a:p>
            <a:r>
              <a:rPr lang="ru-RU" sz="1600" i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жевательные </a:t>
            </a:r>
            <a:r>
              <a:rPr lang="ru-RU" sz="16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привычки (односторонний тип жевания)</a:t>
            </a:r>
            <a:r>
              <a:rPr lang="ru-RU" sz="16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По привычке или из-за проблем с зубами, таких как боль, чувствительность или отсутствие нескольких зубов, некоторые пациенты едят только одной стороне рта. </a:t>
            </a:r>
            <a:endParaRPr lang="ru-RU" sz="1600" dirty="0" smtClean="0"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неравномерная </a:t>
            </a:r>
            <a:r>
              <a:rPr lang="ru-RU" sz="1600" i="1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высота </a:t>
            </a:r>
            <a:r>
              <a:rPr lang="ru-RU" sz="1600" i="1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зубов (деформация зубов и зубного ряда)</a:t>
            </a:r>
            <a:r>
              <a:rPr lang="ru-RU" sz="1600" dirty="0" smtClean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/>
            </a:r>
            <a:br>
              <a:rPr lang="ru-RU" sz="1600" dirty="0">
                <a:solidFill>
                  <a:srgbClr val="0000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Давление </a:t>
            </a:r>
            <a:r>
              <a:rPr lang="ru-RU" sz="16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во время жевания будет оказываться с большей силой на более высокие зубы.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73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1680" y="1052736"/>
            <a:ext cx="745232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больных с полной потерей зубов </a:t>
            </a:r>
            <a:b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обратить внимание</a:t>
            </a:r>
          </a:p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состояние слизистой оболочки: место расположения переходной складки по отношению к альвеолярному отростку, место прикрепления уздечек губ и языка, передних и боковых щечно-альвеолярных тяжей, податливость слизистой оболочки, выраженность бугорков на нижней челюсти, наличие складок слизистой, патологически измененных участков и т.д. </a:t>
            </a:r>
          </a:p>
          <a:p>
            <a:endParaRPr lang="ru-RU" sz="2000" dirty="0">
              <a:latin typeface="Cambria" panose="02040503050406030204" pitchFamily="18" charset="0"/>
            </a:endParaRPr>
          </a:p>
        </p:txBody>
      </p:sp>
      <p:pic>
        <p:nvPicPr>
          <p:cNvPr id="4" name="Picture 6" descr="DISS 006"/>
          <p:cNvPicPr>
            <a:picLocks noChangeAspect="1" noChangeArrowheads="1"/>
          </p:cNvPicPr>
          <p:nvPr/>
        </p:nvPicPr>
        <p:blipFill>
          <a:blip r:embed="rId2" cstate="print"/>
          <a:srcRect l="13617" t="22250" r="9787" b="18626"/>
          <a:stretch>
            <a:fillRect/>
          </a:stretch>
        </p:blipFill>
        <p:spPr bwMode="auto">
          <a:xfrm>
            <a:off x="1691680" y="4333751"/>
            <a:ext cx="3677580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9" descr="DSC07549"/>
          <p:cNvPicPr>
            <a:picLocks noChangeAspect="1" noChangeArrowheads="1"/>
          </p:cNvPicPr>
          <p:nvPr/>
        </p:nvPicPr>
        <p:blipFill>
          <a:blip r:embed="rId3" cstate="print"/>
          <a:srcRect l="23811" t="14738" r="25165" b="21016"/>
          <a:stretch>
            <a:fillRect/>
          </a:stretch>
        </p:blipFill>
        <p:spPr bwMode="auto">
          <a:xfrm>
            <a:off x="5996663" y="4313451"/>
            <a:ext cx="2519933" cy="2379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/>
          <p:nvPr/>
        </p:nvPicPr>
        <p:blipFill rotWithShape="1">
          <a:blip r:embed="rId4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9590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664" y="1088333"/>
            <a:ext cx="74888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 альвеолярных отростков характеризуется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степенью атрофии альвеолярных  отростков (равномерная, неравномерная, большая, небольшая, средняя),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видом вестибулярного ската альвеолярного отростка (пологий, отвесный, с навесом),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наличием костных выступов,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выраженностью бугров,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высотой свода неба,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состоянием небного шва,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выраженностью внутренних косых линий, 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наличием экзостозов и подбородочно-язычного торуса.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1547664" y="4403312"/>
            <a:ext cx="1944216" cy="2410064"/>
            <a:chOff x="899592" y="4403312"/>
            <a:chExt cx="1944216" cy="2410064"/>
          </a:xfrm>
        </p:grpSpPr>
        <p:pic>
          <p:nvPicPr>
            <p:cNvPr id="4" name="Picture 4" descr="img24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99592" y="5982546"/>
              <a:ext cx="1872208" cy="830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5" descr="img240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99592" y="5155707"/>
              <a:ext cx="1944216" cy="7935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6" descr="img23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71600" y="4403312"/>
              <a:ext cx="1800200" cy="7538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3470875" y="4326768"/>
            <a:ext cx="1749197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 smtClean="0"/>
              <a:t>пологий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отвесный</a:t>
            </a:r>
          </a:p>
          <a:p>
            <a:endParaRPr lang="ru-RU" sz="2800" b="1" dirty="0" smtClean="0"/>
          </a:p>
          <a:p>
            <a:r>
              <a:rPr lang="ru-RU" sz="2800" b="1" dirty="0" smtClean="0"/>
              <a:t>с навесом</a:t>
            </a:r>
            <a:endParaRPr lang="ru-RU" sz="2800" b="1" dirty="0"/>
          </a:p>
        </p:txBody>
      </p:sp>
      <p:pic>
        <p:nvPicPr>
          <p:cNvPr id="8" name="Picture 6" descr="img23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5220618" y="4370306"/>
            <a:ext cx="2015678" cy="21596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236296" y="4365104"/>
            <a:ext cx="172819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глубокое </a:t>
            </a:r>
          </a:p>
          <a:p>
            <a:endParaRPr lang="ru-RU" sz="28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среднее</a:t>
            </a:r>
          </a:p>
          <a:p>
            <a:endParaRPr lang="ru-RU" sz="2800" b="1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ru-RU" sz="2800" b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плоское</a:t>
            </a:r>
            <a:endParaRPr lang="ru-RU" sz="2400" dirty="0"/>
          </a:p>
        </p:txBody>
      </p:sp>
      <p:pic>
        <p:nvPicPr>
          <p:cNvPr id="13" name="Рисунок 12"/>
          <p:cNvPicPr/>
          <p:nvPr/>
        </p:nvPicPr>
        <p:blipFill rotWithShape="1">
          <a:blip r:embed="rId7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21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25</a:t>
            </a:fld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1619672" y="1556792"/>
            <a:ext cx="7310325" cy="3419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методы исследования.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Изучени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 диагностических моделей.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Форма зубных дуг и их деформация;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2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Окклюзионные</a:t>
            </a: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контакты небных и язычных бугров;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Характер </a:t>
            </a:r>
            <a:r>
              <a:rPr lang="ru-RU" sz="20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окклюзионной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кривой;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Деформации </a:t>
            </a:r>
            <a:r>
              <a:rPr lang="ru-RU" sz="20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окклюзионной</a:t>
            </a:r>
            <a:r>
              <a:rPr lang="ru-RU" sz="20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поверхности зубов;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C:\Users\1\Desktop\логотип.png"/>
          <p:cNvPicPr>
            <a:picLocks noChangeAspect="1" noChangeArrowheads="1"/>
          </p:cNvPicPr>
          <p:nvPr/>
        </p:nvPicPr>
        <p:blipFill>
          <a:blip r:embed="rId3" cstate="print">
            <a:lum bright="-10000"/>
          </a:blip>
          <a:srcRect/>
          <a:stretch>
            <a:fillRect/>
          </a:stretch>
        </p:blipFill>
        <p:spPr bwMode="auto">
          <a:xfrm>
            <a:off x="107504" y="116632"/>
            <a:ext cx="1368152" cy="14235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/>
          <p:nvPr/>
        </p:nvPicPr>
        <p:blipFill rotWithShape="1">
          <a:blip r:embed="rId4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836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26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1196752"/>
            <a:ext cx="3656173" cy="30661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5656" y="1916832"/>
            <a:ext cx="36724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Специальные</a:t>
            </a:r>
            <a:r>
              <a:rPr lang="ru-RU" sz="4000" b="1" dirty="0" smtClean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051720" y="4660831"/>
            <a:ext cx="6898892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Статические методы определения эффективности жевания основаны на применении цифровых коэффициентов, выраженных в процентах </a:t>
            </a:r>
            <a:r>
              <a:rPr lang="ru-RU" sz="20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(методы 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Агапова и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Оксмана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Эти методы применяются в практике при постановке функциональной части диагноза.</a:t>
            </a:r>
            <a:endParaRPr lang="ru-RU" sz="16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95250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06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63784" y="1268760"/>
            <a:ext cx="7679114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Агапова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лежит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анатомо-физиологический принцип.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Функциональная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 всех зубов определена в 100%.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зуб имеет свое процентное значение.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Величина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участия зуба в жевании зависит от анатомо-топографических особенностей строения и положения зуба.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единицу жевательной способности и выносливости пародонта взят боковой резец на верхней челюсти. </a:t>
            </a:r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Зуб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мудрости не учитывается, так как часто располагается вне зубной дуги и не принимает участия в 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жевании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Недостаток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метода- </a:t>
            </a:r>
            <a:endParaRPr lang="ru-RU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учитывается состояние пародонта зубов.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7813928"/>
              </p:ext>
            </p:extLst>
          </p:nvPr>
        </p:nvGraphicFramePr>
        <p:xfrm>
          <a:off x="1477888" y="4653515"/>
          <a:ext cx="7272806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547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69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337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6706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3378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67061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3378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67061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400338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967483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464154"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Жевательный коэффициент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Зубы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415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7C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415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Верхняя челюсть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4154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Нижняя челюсть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AF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/>
          <p:nvPr/>
        </p:nvPicPr>
        <p:blipFill rotWithShape="1">
          <a:blip r:embed="rId3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3942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7664" y="1772816"/>
            <a:ext cx="75963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Оксмана</a:t>
            </a:r>
            <a:endParaRPr lang="ru-RU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 определения жевательной эффективности так же лежит анатомо-физиологический принцип.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Нижние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верхние боковые резцы как более слабые в функциональном отношении приняты за единицу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Учитывается функциональная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ценность зуба  в связи с поражением  пародонта.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подвижности первой степени зубы следует учитывать как нормальные, при второй степени - процентное значение снижается наполовину, при подвижности третьей степени  считать их отсутствующими.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отсутствующие оцениваются однокорневые зубы с выраженными симптомами верхушечного хронического или острого периодонтита.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Кариозные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зубы, подлежащие пломбированию, относят к полноценным, а с разрушенной коронкой - к отсутствующим.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/>
          <p:nvPr/>
        </p:nvPicPr>
        <p:blipFill rotWithShape="1">
          <a:blip r:embed="rId3" cstate="print"/>
          <a:srcRect l="41900" t="62005" r="53766" b="7839"/>
          <a:stretch/>
        </p:blipFill>
        <p:spPr bwMode="auto">
          <a:xfrm>
            <a:off x="179512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852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5725646"/>
              </p:ext>
            </p:extLst>
          </p:nvPr>
        </p:nvGraphicFramePr>
        <p:xfrm>
          <a:off x="1691680" y="4437112"/>
          <a:ext cx="7092787" cy="2072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271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78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205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555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520572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4555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520572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455500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39042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  <a:gridCol w="943535">
                  <a:extLst>
                    <a:ext uri="{9D8B030D-6E8A-4147-A177-3AD203B41FA5}">
                      <a16:colId xmlns:a16="http://schemas.microsoft.com/office/drawing/2014/main" xmlns="" val="20009"/>
                    </a:ext>
                  </a:extLst>
                </a:gridCol>
              </a:tblGrid>
              <a:tr h="392146">
                <a:tc rowSpan="2"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Жевательный коэффициент %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 gridSpan="8"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Зубы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ru-RU" sz="24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2146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7C8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214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Верхняя челюсть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C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214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Нижняя челюсть</a:t>
                      </a:r>
                      <a:endParaRPr lang="ru-RU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AFA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2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FFAF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889701" y="1267013"/>
            <a:ext cx="66967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 </a:t>
            </a:r>
            <a:r>
              <a:rPr lang="ru-RU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Оксмана</a:t>
            </a:r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Положительные </a:t>
            </a:r>
            <a:r>
              <a:rPr lang="ru-RU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моменты:</a:t>
            </a: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учитывается функциональная ценность каждого зуба не только в соответствии с его анатомо-топографическими данными, но и функциональными возможностями.</a:t>
            </a:r>
          </a:p>
          <a:p>
            <a:endParaRPr lang="ru-RU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2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583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95250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56E338-0171-4C27-A806-81831E7B1530}" type="slidenum">
              <a:rPr lang="ru-RU" altLang="ru-RU" smtClean="0">
                <a:solidFill>
                  <a:srgbClr val="898989"/>
                </a:solidFill>
              </a:rPr>
              <a:pPr/>
              <a:t>3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716016" y="2203117"/>
            <a:ext cx="442798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пациента в клинике ортопедической стоматологии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78035" y="2415895"/>
            <a:ext cx="2376264" cy="223724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632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30</a:t>
            </a:fld>
            <a:endParaRPr lang="ru-RU"/>
          </a:p>
        </p:txBody>
      </p:sp>
      <p:pic>
        <p:nvPicPr>
          <p:cNvPr id="9" name="Рисунок 8"/>
          <p:cNvPicPr/>
          <p:nvPr/>
        </p:nvPicPr>
        <p:blipFill rotWithShape="1">
          <a:blip r:embed="rId3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75656" y="1529986"/>
            <a:ext cx="7344816" cy="1764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Курляндский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разделил цифровые данные Габера на 23 (это данные выносливости пародонта к нагрузке бокового резца и получил коэффициенты для своей таблицы </a:t>
            </a:r>
            <a:endParaRPr lang="ru-RU" sz="2400" dirty="0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1971937"/>
              </p:ext>
            </p:extLst>
          </p:nvPr>
        </p:nvGraphicFramePr>
        <p:xfrm>
          <a:off x="1475655" y="4433840"/>
          <a:ext cx="7326801" cy="2001966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977833">
                  <a:extLst>
                    <a:ext uri="{9D8B030D-6E8A-4147-A177-3AD203B41FA5}">
                      <a16:colId xmlns:a16="http://schemas.microsoft.com/office/drawing/2014/main" xmlns="" val="2765461861"/>
                    </a:ext>
                  </a:extLst>
                </a:gridCol>
                <a:gridCol w="543621">
                  <a:extLst>
                    <a:ext uri="{9D8B030D-6E8A-4147-A177-3AD203B41FA5}">
                      <a16:colId xmlns:a16="http://schemas.microsoft.com/office/drawing/2014/main" xmlns="" val="3084677123"/>
                    </a:ext>
                  </a:extLst>
                </a:gridCol>
                <a:gridCol w="543621">
                  <a:extLst>
                    <a:ext uri="{9D8B030D-6E8A-4147-A177-3AD203B41FA5}">
                      <a16:colId xmlns:a16="http://schemas.microsoft.com/office/drawing/2014/main" xmlns="" val="2555632934"/>
                    </a:ext>
                  </a:extLst>
                </a:gridCol>
                <a:gridCol w="543621">
                  <a:extLst>
                    <a:ext uri="{9D8B030D-6E8A-4147-A177-3AD203B41FA5}">
                      <a16:colId xmlns:a16="http://schemas.microsoft.com/office/drawing/2014/main" xmlns="" val="999865314"/>
                    </a:ext>
                  </a:extLst>
                </a:gridCol>
                <a:gridCol w="543621">
                  <a:extLst>
                    <a:ext uri="{9D8B030D-6E8A-4147-A177-3AD203B41FA5}">
                      <a16:colId xmlns:a16="http://schemas.microsoft.com/office/drawing/2014/main" xmlns="" val="2938624254"/>
                    </a:ext>
                  </a:extLst>
                </a:gridCol>
                <a:gridCol w="543621">
                  <a:extLst>
                    <a:ext uri="{9D8B030D-6E8A-4147-A177-3AD203B41FA5}">
                      <a16:colId xmlns:a16="http://schemas.microsoft.com/office/drawing/2014/main" xmlns="" val="3715814615"/>
                    </a:ext>
                  </a:extLst>
                </a:gridCol>
                <a:gridCol w="543621">
                  <a:extLst>
                    <a:ext uri="{9D8B030D-6E8A-4147-A177-3AD203B41FA5}">
                      <a16:colId xmlns:a16="http://schemas.microsoft.com/office/drawing/2014/main" xmlns="" val="1163282630"/>
                    </a:ext>
                  </a:extLst>
                </a:gridCol>
                <a:gridCol w="543621">
                  <a:extLst>
                    <a:ext uri="{9D8B030D-6E8A-4147-A177-3AD203B41FA5}">
                      <a16:colId xmlns:a16="http://schemas.microsoft.com/office/drawing/2014/main" xmlns="" val="3065952093"/>
                    </a:ext>
                  </a:extLst>
                </a:gridCol>
                <a:gridCol w="543621">
                  <a:extLst>
                    <a:ext uri="{9D8B030D-6E8A-4147-A177-3AD203B41FA5}">
                      <a16:colId xmlns:a16="http://schemas.microsoft.com/office/drawing/2014/main" xmlns="" val="16440482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Коэффициенты Курляндского</a:t>
                      </a:r>
                      <a:endParaRPr lang="ru-RU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1,75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34478405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Данные (в кг) Габера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70892592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Зубная формула</a:t>
                      </a:r>
                      <a:endParaRPr lang="ru-RU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2977508930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7086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58" t="3758" r="4608" b="3448"/>
          <a:stretch/>
        </p:blipFill>
        <p:spPr bwMode="auto">
          <a:xfrm rot="5400000">
            <a:off x="3348713" y="1099753"/>
            <a:ext cx="3934049" cy="73621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2156033" y="1052993"/>
            <a:ext cx="6840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Выбирают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конструкцию протеза с количеством опорных зубов, которую вычисляют по формуле: 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сумма коэффициентов опорных зубов должна быть равна или больше половины суммы коэффициентов зубов-</a:t>
            </a:r>
            <a:r>
              <a:rPr lang="ru-RU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антогонистов</a:t>
            </a:r>
            <a:r>
              <a:rPr lang="ru-RU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этом учитываются не более четырех зубов-антагонистов, так как пищевой комок распределяется на четыре зуба</a:t>
            </a:r>
            <a:r>
              <a:rPr lang="ru-RU" dirty="0" smtClean="0">
                <a:latin typeface="Cambria" panose="02040503050406030204" pitchFamily="18" charset="0"/>
              </a:rPr>
              <a:t>.</a:t>
            </a:r>
            <a:endParaRPr lang="ru-RU" sz="2000" dirty="0">
              <a:latin typeface="Cambria" panose="020405030504060302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4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28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32</a:t>
            </a:fld>
            <a:endParaRPr lang="ru-RU"/>
          </a:p>
        </p:txBody>
      </p:sp>
      <p:pic>
        <p:nvPicPr>
          <p:cNvPr id="9" name="Рисунок 8"/>
          <p:cNvPicPr/>
          <p:nvPr/>
        </p:nvPicPr>
        <p:blipFill rotWithShape="1">
          <a:blip r:embed="rId3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1772816"/>
            <a:ext cx="7200800" cy="396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Недостаток метода: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данные Габера учитывают только выносливость пародонта к вертикальной нагрузке, коэффициенты выносливости обладают значительной вариабельностью, снижение выносливости не является </a:t>
            </a:r>
            <a:r>
              <a:rPr lang="ru-RU" sz="20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прямо пропорциональным </a:t>
            </a: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степени атрофии лунки, способность пародонта к восприятию жевательного давления на различных уровнях корня не одинакова.</a:t>
            </a:r>
          </a:p>
          <a:p>
            <a:pPr indent="457200" algn="just">
              <a:lnSpc>
                <a:spcPct val="115000"/>
              </a:lnSpc>
              <a:spcAft>
                <a:spcPts val="0"/>
              </a:spcAft>
            </a:pPr>
            <a:r>
              <a:rPr lang="ru-RU" sz="2000" spc="-2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Метод физиологических жевательных проб позволяет получить правильное представление о нарушении функции жевания и ее восстановлении после протезирования по степени измельчения пищи (метод Гельмана, Рубинова).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1367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94819" y="1234921"/>
            <a:ext cx="70567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Гнатодинамометрия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 определения жевательного давления на определенном участке зубного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ряда. Этим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методом выявляют выносливость пародонта пары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антагонирующих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зубов к жевательной нагрузке (в кг), что необходимо знать при протезировании мостовидными протезами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4" descr="Изображение 005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35"/>
          <a:stretch>
            <a:fillRect/>
          </a:stretch>
        </p:blipFill>
        <p:spPr bwMode="auto">
          <a:xfrm>
            <a:off x="3203848" y="2852936"/>
            <a:ext cx="3672408" cy="241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5"/>
          <p:cNvSpPr txBox="1">
            <a:spLocks noChangeArrowheads="1"/>
          </p:cNvSpPr>
          <p:nvPr/>
        </p:nvSpPr>
        <p:spPr bwMode="auto">
          <a:xfrm>
            <a:off x="1763688" y="5445224"/>
            <a:ext cx="6408737" cy="108012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entury Schoolbook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Schoolbook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Schoolbook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Schoolbook" pitchFamily="18" charset="0"/>
              </a:defRPr>
            </a:lvl9pPr>
          </a:lstStyle>
          <a:p>
            <a:pPr algn="just">
              <a:spcAft>
                <a:spcPts val="1000"/>
              </a:spcAft>
            </a:pP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1-гнатодинамометр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Блека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2 -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гнатодинамометр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Тиссенбаума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3 -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гнатодинамометр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Габера; 4 -  электронный </a:t>
            </a:r>
            <a:r>
              <a:rPr lang="ru-RU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гнатодинамометр</a:t>
            </a:r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Рубинова.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3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072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34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580112" y="1196752"/>
            <a:ext cx="3368141" cy="30661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75656" y="1988840"/>
            <a:ext cx="41764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Графические</a:t>
            </a:r>
          </a:p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</a:t>
            </a:r>
          </a:p>
        </p:txBody>
      </p:sp>
      <p:pic>
        <p:nvPicPr>
          <p:cNvPr id="7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95250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6920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496616" y="1484784"/>
            <a:ext cx="7668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Мастикациография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18" descr="Изображение 00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10"/>
          <a:stretch>
            <a:fillRect/>
          </a:stretch>
        </p:blipFill>
        <p:spPr bwMode="auto">
          <a:xfrm>
            <a:off x="2339752" y="2060848"/>
            <a:ext cx="5688632" cy="40242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108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35696" y="1505311"/>
            <a:ext cx="66247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Электромиография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132856"/>
            <a:ext cx="4455260" cy="3440038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1" r="6383" b="10191"/>
          <a:stretch/>
        </p:blipFill>
        <p:spPr bwMode="auto">
          <a:xfrm>
            <a:off x="1691680" y="2132856"/>
            <a:ext cx="2520280" cy="344003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/>
          <p:nvPr/>
        </p:nvPicPr>
        <p:blipFill rotWithShape="1">
          <a:blip r:embed="rId5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60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37</a:t>
            </a:fld>
            <a:endParaRPr lang="ru-RU"/>
          </a:p>
        </p:txBody>
      </p:sp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73465096"/>
              </p:ext>
            </p:extLst>
          </p:nvPr>
        </p:nvGraphicFramePr>
        <p:xfrm>
          <a:off x="2339752" y="2125229"/>
          <a:ext cx="5823052" cy="3980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4" r:id="rId4" imgW="6838095" imgH="5028571" progId="">
                  <p:embed/>
                </p:oleObj>
              </mc:Choice>
              <mc:Fallback>
                <p:oleObj r:id="rId4" imgW="6838095" imgH="5028571" progId="">
                  <p:embed/>
                  <p:pic>
                    <p:nvPicPr>
                      <p:cNvPr id="0" name="Picture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39752" y="2125229"/>
                        <a:ext cx="5823052" cy="398035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655168" y="1542254"/>
            <a:ext cx="7488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Интегральная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электроэнцефалография и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электромиография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6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2632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26807" y="2134597"/>
            <a:ext cx="46805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Миотонометрия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измерение тонуса жевательной мышцы в граммах.</a:t>
            </a:r>
          </a:p>
          <a:p>
            <a:endParaRPr lang="ru-RU" sz="2400" dirty="0">
              <a:latin typeface="Cambria" panose="02040503050406030204" pitchFamily="18" charset="0"/>
            </a:endParaRPr>
          </a:p>
        </p:txBody>
      </p:sp>
      <p:pic>
        <p:nvPicPr>
          <p:cNvPr id="4" name="Picture 3" descr="Изображение 008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contras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95" r="24844" b="11188"/>
          <a:stretch>
            <a:fillRect/>
          </a:stretch>
        </p:blipFill>
        <p:spPr bwMode="auto">
          <a:xfrm>
            <a:off x="6726880" y="836712"/>
            <a:ext cx="184165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 descr="https://avatars.mds.yandex.net/i?id=2a00000179ef2ca059cfe9a4afb1772ba9dc-4080640-images-thumbs&amp;n=1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704257"/>
            <a:ext cx="2262983" cy="28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cf.ppt-online.org/files/slide/l/LrTtwks6F98hV42S0AHpWbDIOXoGvEc5jiqdQuKNP/slide-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3" t="32820" r="6732" b="9027"/>
          <a:stretch/>
        </p:blipFill>
        <p:spPr bwMode="auto">
          <a:xfrm>
            <a:off x="1835696" y="3717033"/>
            <a:ext cx="4474258" cy="280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440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39</a:t>
            </a:fld>
            <a:endParaRPr lang="ru-RU"/>
          </a:p>
        </p:txBody>
      </p:sp>
      <p:pic>
        <p:nvPicPr>
          <p:cNvPr id="9" name="Рисунок 8"/>
          <p:cNvPicPr/>
          <p:nvPr/>
        </p:nvPicPr>
        <p:blipFill rotWithShape="1">
          <a:blip r:embed="rId3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http://images.myshared.ru/17/1067053/slide_2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00"/>
          <a:stretch/>
        </p:blipFill>
        <p:spPr bwMode="auto">
          <a:xfrm>
            <a:off x="2123728" y="1772816"/>
            <a:ext cx="5616624" cy="424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018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95250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56E338-0171-4C27-A806-81831E7B1530}" type="slidenum">
              <a:rPr lang="ru-RU" altLang="ru-RU" smtClean="0">
                <a:solidFill>
                  <a:srgbClr val="898989"/>
                </a:solidFill>
              </a:rPr>
              <a:pPr/>
              <a:t>4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sp>
        <p:nvSpPr>
          <p:cNvPr id="5124" name="TextBox 2"/>
          <p:cNvSpPr txBox="1">
            <a:spLocks noChangeArrowheads="1"/>
          </p:cNvSpPr>
          <p:nvPr/>
        </p:nvSpPr>
        <p:spPr bwMode="auto">
          <a:xfrm>
            <a:off x="1835150" y="601663"/>
            <a:ext cx="72009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/>
            <a:endParaRPr lang="ru-RU" altLang="ru-RU" sz="44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Tx/>
              <a:buAutoNum type="arabicPeriod"/>
            </a:pPr>
            <a:endParaRPr lang="ru-RU" altLang="ru-RU" sz="24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Tx/>
              <a:buAutoNum type="arabicPeriod"/>
            </a:pPr>
            <a:endParaRPr lang="ru-RU" altLang="ru-RU" sz="24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/>
            <a:r>
              <a:rPr lang="ru-RU" altLang="ru-RU" sz="3200" b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 </a:t>
            </a:r>
          </a:p>
          <a:p>
            <a:pPr eaLnBrk="1" hangingPunct="1"/>
            <a:endParaRPr lang="ru-RU" altLang="ru-RU" sz="3200" b="1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37454" y="1484784"/>
            <a:ext cx="4104903" cy="42165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обследования :</a:t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заключается в выявлении этиологии и развития заболевания, установлении степени и характера морфологических и функциональных нарушений зубочелюстной системы, связь и взаимодействие этих нарушений с другими органами и системами.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81" t="1949"/>
          <a:stretch>
            <a:fillRect/>
          </a:stretch>
        </p:blipFill>
        <p:spPr bwMode="auto">
          <a:xfrm>
            <a:off x="5560076" y="1124744"/>
            <a:ext cx="3563442" cy="42711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2271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40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27705" y="909021"/>
            <a:ext cx="4088221" cy="306616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1564941"/>
            <a:ext cx="4876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Рентгенологические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исследования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4071267"/>
            <a:ext cx="8856983" cy="26407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Рентгенологические методы исследования зубов и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околозубных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тканей: дентальная рентгенография (прицельная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панорамная рентгенография, сагиттальная томография, компьютерная томография,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телерентгенография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рентгеноскопия,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рентгенокинематография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радиофизиография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магнитно-резонансная томография, </a:t>
            </a: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артроскопия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465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245" descr="5b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79" y="2708919"/>
            <a:ext cx="3000752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7" name="Рисунок 244" descr="pic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823" y="2708919"/>
            <a:ext cx="2987706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31908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      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59245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67744" y="1535775"/>
            <a:ext cx="5649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Дентальные прицельные рентгенограммы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/>
          <p:nvPr/>
        </p:nvPicPr>
        <p:blipFill rotWithShape="1">
          <a:blip r:embed="rId5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1516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771800" y="1340768"/>
            <a:ext cx="56342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Ортопантомограмма</a:t>
            </a:r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074" name="Picture 2" descr="http://www.3d-lab.ru/content/images/7b46d7ae-80f3-4504-b09d-e6fa6cce189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564904"/>
            <a:ext cx="7196807" cy="3476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/>
          <p:nvPr/>
        </p:nvPicPr>
        <p:blipFill rotWithShape="1">
          <a:blip r:embed="rId4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629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5229225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098576" y="1160239"/>
            <a:ext cx="59013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МРТ</a:t>
            </a:r>
            <a:endParaRPr lang="ru-RU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/>
          <p:nvPr/>
        </p:nvPicPr>
        <p:blipFill rotWithShape="1">
          <a:blip r:embed="rId3" cstate="print"/>
          <a:srcRect l="41900" t="62005" r="53766" b="7839"/>
          <a:stretch/>
        </p:blipFill>
        <p:spPr bwMode="auto">
          <a:xfrm>
            <a:off x="30162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074" name="Picture 2" descr="Норма ВНЧС на МРТ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88840"/>
            <a:ext cx="5628013" cy="454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8842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Администратор\Рабочий стол\Документы для диссертации\Лапина\Фото в диссер\Валера1-- (3)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68658" y="2636912"/>
            <a:ext cx="6666316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691680" y="1196752"/>
            <a:ext cx="70202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компьютерной </a:t>
            </a:r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томографии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/>
          <p:nvPr/>
        </p:nvPicPr>
        <p:blipFill rotWithShape="1">
          <a:blip r:embed="rId4" cstate="print"/>
          <a:srcRect l="41900" t="62005" r="53766" b="7839"/>
          <a:stretch/>
        </p:blipFill>
        <p:spPr bwMode="auto">
          <a:xfrm>
            <a:off x="179512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920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Рисунок 237" descr="138а1"/>
          <p:cNvPicPr>
            <a:picLocks noChangeAspect="1" noChangeArrowheads="1"/>
          </p:cNvPicPr>
          <p:nvPr/>
        </p:nvPicPr>
        <p:blipFill>
          <a:blip r:embed="rId3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538"/>
          <a:stretch>
            <a:fillRect/>
          </a:stretch>
        </p:blipFill>
        <p:spPr bwMode="auto">
          <a:xfrm>
            <a:off x="5528838" y="1367881"/>
            <a:ext cx="271462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1" name="Рисунок 236" descr="138а2"/>
          <p:cNvPicPr>
            <a:picLocks noChangeAspect="1" noChangeArrowheads="1"/>
          </p:cNvPicPr>
          <p:nvPr/>
        </p:nvPicPr>
        <p:blipFill>
          <a:blip r:embed="rId4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43"/>
          <a:stretch>
            <a:fillRect/>
          </a:stretch>
        </p:blipFill>
        <p:spPr bwMode="auto">
          <a:xfrm>
            <a:off x="2033904" y="1372927"/>
            <a:ext cx="2743200" cy="207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Рисунок 235" descr="138б1"/>
          <p:cNvPicPr>
            <a:picLocks noChangeAspect="1" noChangeArrowheads="1"/>
          </p:cNvPicPr>
          <p:nvPr/>
        </p:nvPicPr>
        <p:blipFill>
          <a:blip r:embed="rId5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428"/>
          <a:stretch>
            <a:fillRect/>
          </a:stretch>
        </p:blipFill>
        <p:spPr bwMode="auto">
          <a:xfrm>
            <a:off x="5614563" y="4365104"/>
            <a:ext cx="2628900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89" name="Рисунок 234" descr="138б2"/>
          <p:cNvPicPr>
            <a:picLocks noChangeAspect="1" noChangeArrowheads="1"/>
          </p:cNvPicPr>
          <p:nvPr/>
        </p:nvPicPr>
        <p:blipFill>
          <a:blip r:embed="rId6" cstate="print">
            <a:lum brigh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237"/>
          <a:stretch>
            <a:fillRect/>
          </a:stretch>
        </p:blipFill>
        <p:spPr bwMode="auto">
          <a:xfrm>
            <a:off x="2018083" y="4342386"/>
            <a:ext cx="2733675" cy="2009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46672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29974" y="6980337"/>
            <a:ext cx="2840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7" cstate="print"/>
          <a:srcRect l="41900" t="62005" r="53766" b="7839"/>
          <a:stretch/>
        </p:blipFill>
        <p:spPr bwMode="auto">
          <a:xfrm>
            <a:off x="179512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022842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0" y="46672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4429974" y="6980337"/>
            <a:ext cx="284052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</a:rPr>
              <a:t> 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16" name="Рисунок 15"/>
          <p:cNvPicPr/>
          <p:nvPr/>
        </p:nvPicPr>
        <p:blipFill rotWithShape="1">
          <a:blip r:embed="rId3" cstate="print"/>
          <a:srcRect l="41900" t="62005" r="53766" b="7839"/>
          <a:stretch/>
        </p:blipFill>
        <p:spPr bwMode="auto">
          <a:xfrm>
            <a:off x="179512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098" name="Picture 2" descr="Что такое ТРГ (Телерентгенограмма)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832" y="1684467"/>
            <a:ext cx="2747928" cy="359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37596" y="829101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Телерентгенография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2" descr="Телерентгенотрамма (ТРГ) и ортопантограмма в стоматологии | Стоматология7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687" y="1684467"/>
            <a:ext cx="4018280" cy="358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75345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47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81409" y="3140968"/>
            <a:ext cx="4088221" cy="30661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1453181"/>
            <a:ext cx="48965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Диагноз</a:t>
            </a:r>
            <a:endParaRPr lang="ru-RU" sz="9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95250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665695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48</a:t>
            </a:fld>
            <a:endParaRPr lang="ru-RU"/>
          </a:p>
        </p:txBody>
      </p:sp>
      <p:pic>
        <p:nvPicPr>
          <p:cNvPr id="4" name="Рисунок 3"/>
          <p:cNvPicPr/>
          <p:nvPr/>
        </p:nvPicPr>
        <p:blipFill rotWithShape="1">
          <a:blip r:embed="rId3"/>
          <a:srcRect l="33993" t="17103" r="9406" b="12486"/>
          <a:stretch/>
        </p:blipFill>
        <p:spPr bwMode="auto">
          <a:xfrm>
            <a:off x="1585930" y="1268760"/>
            <a:ext cx="6768752" cy="53285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4" cstate="print"/>
          <a:srcRect l="41900" t="62005" r="53766" b="7839"/>
          <a:stretch/>
        </p:blipFill>
        <p:spPr bwMode="auto">
          <a:xfrm>
            <a:off x="30162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6225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3" cstate="print"/>
          <a:srcRect l="41900" t="62005" r="53766" b="7839"/>
          <a:stretch/>
        </p:blipFill>
        <p:spPr bwMode="auto">
          <a:xfrm>
            <a:off x="30161" y="0"/>
            <a:ext cx="1409179" cy="68537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1400" b="1" smtClean="0">
                <a:solidFill>
                  <a:schemeClr val="tx1"/>
                </a:solidFill>
              </a:rPr>
              <a:pPr/>
              <a:t>49</a:t>
            </a:fld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58003" y="1093371"/>
            <a:ext cx="7247459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600" b="1" dirty="0" smtClean="0">
                <a:solidFill>
                  <a:srgbClr val="FF0000"/>
                </a:solidFill>
                <a:latin typeface="Cambria" panose="02040503050406030204" pitchFamily="18" charset="0"/>
              </a:rPr>
              <a:t>МКБ 10</a:t>
            </a:r>
            <a:endParaRPr lang="ru-RU" sz="1600" b="1" dirty="0">
              <a:solidFill>
                <a:srgbClr val="FF0000"/>
              </a:solidFill>
              <a:latin typeface="Cambria" panose="02040503050406030204" pitchFamily="18" charset="0"/>
            </a:endParaRPr>
          </a:p>
          <a:p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Болезни органов пищеварения (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K00-K93)</a:t>
            </a:r>
          </a:p>
          <a:p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Болезни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полости рта, слюнных желез и челюстей (K00-K14)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K08.0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Эксфолиация зубов вследствие системных нарушений </a:t>
            </a:r>
            <a:r>
              <a:rPr lang="ru-RU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K08.1. 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Потеря зубов вследствие несчастного случая, удаления или локальной </a:t>
            </a:r>
            <a:r>
              <a:rPr lang="ru-RU" sz="1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периодонтальной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болезни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K08.2. Атрофия беззубого альвеолярного края K08.3. Задержка зубного корня [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ретенционный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корень] K08.8. Другие уточненные изменения зубов и их опорного аппарата.</a:t>
            </a:r>
          </a:p>
          <a:p>
            <a:pPr algn="ctr"/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ортопедической стоматологии диагноз носит </a:t>
            </a:r>
            <a:r>
              <a:rPr lang="ru-RU" sz="16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этиопатогенетический</a:t>
            </a:r>
            <a:r>
              <a:rPr lang="ru-RU" sz="16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 и состоит из четырех частей: морфологической, функциональной, осложнений и сопутствующих заболеваний</a:t>
            </a:r>
            <a:r>
              <a:rPr lang="ru-RU" sz="1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морфологической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отмечают основное заболевание (дефекты коронки зуба и зубных рядов).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функциональной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производят расчет эффективности жевания по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Оксману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Например: морфологический – частичное отсутствие зубов на верхней челюсти, 1 класс по Кеннеди; функциональный – эффективность жевания 50%.  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Осложнения, возникшие в результате морфологических изменений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(феномен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Годона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травматическая окклюзия, снижение высоты прикуса и т.д.);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сопутствующие заболевания стоматологические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(гингивит, кариес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или общего характера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(диабет, хронический гастрит).</a:t>
            </a:r>
          </a:p>
          <a:p>
            <a:endParaRPr lang="ru-RU" sz="1600" dirty="0">
              <a:latin typeface="Cambria" panose="020405030504060302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71642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95250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56E338-0171-4C27-A806-81831E7B1530}" type="slidenum">
              <a:rPr lang="ru-RU" altLang="ru-RU" smtClean="0">
                <a:solidFill>
                  <a:srgbClr val="898989"/>
                </a:solidFill>
              </a:rPr>
              <a:pPr/>
              <a:t>5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sp>
        <p:nvSpPr>
          <p:cNvPr id="5124" name="TextBox 2"/>
          <p:cNvSpPr txBox="1">
            <a:spLocks noChangeArrowheads="1"/>
          </p:cNvSpPr>
          <p:nvPr/>
        </p:nvSpPr>
        <p:spPr bwMode="auto">
          <a:xfrm>
            <a:off x="1835150" y="601663"/>
            <a:ext cx="72009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/>
            <a:endParaRPr lang="ru-RU" altLang="ru-RU" sz="44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Tx/>
              <a:buAutoNum type="arabicPeriod"/>
            </a:pPr>
            <a:endParaRPr lang="ru-RU" altLang="ru-RU" sz="24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Tx/>
              <a:buAutoNum type="arabicPeriod"/>
            </a:pPr>
            <a:endParaRPr lang="ru-RU" altLang="ru-RU" sz="24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/>
            <a:r>
              <a:rPr lang="ru-RU" altLang="ru-RU" sz="3200" b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 </a:t>
            </a:r>
          </a:p>
          <a:p>
            <a:pPr eaLnBrk="1" hangingPunct="1"/>
            <a:endParaRPr lang="ru-RU" altLang="ru-RU" sz="3200" b="1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1598629"/>
            <a:ext cx="6480720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опросе пациента выявляются</a:t>
            </a:r>
            <a:b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жалобы, как правило, это:</a:t>
            </a:r>
            <a:endParaRPr lang="ru-RU" sz="2400" dirty="0" smtClean="0">
              <a:solidFill>
                <a:srgbClr val="F25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нескольких зубов;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многих зубов, и как следствие, затрудненное, недостаточное или невозможное пережевывание пищи;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подвижность зубов;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кровоточивость десен;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эстетическая неудовлетворенность из-за разрушенных зубов, изменения цвета, формы и размеров зубов или имеющихся ортопедических конструкций;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поломку имеющихся ортопедических конструкций, возникновение определенных жалоб после протезирования (чувство жжения,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стянутости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боли под протезом, появление отека, покраснения, нарушения дикции);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боли в зубах, мышцах, челюстях;</a:t>
            </a:r>
          </a:p>
          <a:p>
            <a:pPr lvl="0">
              <a:buFont typeface="Wingdings" pitchFamily="2" charset="2"/>
              <a:buChar char="ü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боли, щелканье, хруст, «разболтанность»,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тугоподвижность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височно-нижнечелюстном суставе;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89738" y="23245"/>
            <a:ext cx="2046312" cy="153473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8723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50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691680" y="1809316"/>
            <a:ext cx="7272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лечения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врачебная тактика ведения конкретного больного.  На основании полученных данных составляется план лечения, который часто включает подготовку полости рта к протезированию.</a:t>
            </a:r>
          </a:p>
          <a:p>
            <a:endParaRPr lang="ru-RU" sz="3200" dirty="0">
              <a:solidFill>
                <a:srgbClr val="FF0000"/>
              </a:solidFill>
              <a:latin typeface="Cambria" panose="020405030504060302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416896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51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835696" y="1772816"/>
            <a:ext cx="676875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общесанационные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мероприятия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обязательными для всех пациентов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терапевтическая 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снятие зубных отложений, лечение заболевания слизистой оболочки, лечение простого и сложного кариеса (пульпита, периодонтита)</a:t>
            </a:r>
          </a:p>
          <a:p>
            <a:pPr lvl="0"/>
            <a:endParaRPr lang="ru-RU" sz="2800" dirty="0">
              <a:latin typeface="Cambria" panose="020405030504060302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89649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52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47664" y="2132856"/>
            <a:ext cx="77048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хирургическая </a:t>
            </a:r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удаление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экзостозов, резекция гипертрофированного альвеолярного отростка, устранение небного торуса, устранение рубцовых тяжей слизистой, пластика уздечек, углубление преддверия полости рта, резекция верхушки зуба, удаление значительно выдвинувшихся зубов,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имплантология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endParaRPr lang="ru-RU" sz="2800" dirty="0">
              <a:latin typeface="Cambria" panose="02040503050406030204" pitchFamily="18" charset="0"/>
            </a:endParaRPr>
          </a:p>
        </p:txBody>
      </p:sp>
      <p:pic>
        <p:nvPicPr>
          <p:cNvPr id="7" name="Рисунок 6"/>
          <p:cNvPicPr/>
          <p:nvPr/>
        </p:nvPicPr>
        <p:blipFill rotWithShape="1">
          <a:blip r:embed="rId3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35685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53</a:t>
            </a:fld>
            <a:endParaRPr lang="ru-RU"/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547664" y="1523365"/>
            <a:ext cx="7524328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3)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Специальные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мероприятия,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проводимые при подготовке полости рта к протезированию, преследуют следующие цели: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а) облегчают проведение процедур, связанных с протезированием (устранение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микростомии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облегчает снятие оттиска);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б) ликвидируют нарушения окклюзионной поверхности;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180340" algn="just"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в) создают условия для рационального протезирования (углубление преддверия полости рта, устранение рубцов и тяжей слизистой оболочки и др.).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17583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54</a:t>
            </a:fld>
            <a:endParaRPr lang="ru-RU"/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19672" y="1700808"/>
            <a:ext cx="7272808" cy="554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Специальная подготовка полости рта к протезированию состоит из терапевтических, хирургических и ортопедических мероприятий. </a:t>
            </a:r>
            <a:endParaRPr lang="ru-RU" sz="22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  <a:spcAft>
                <a:spcPts val="0"/>
              </a:spcAft>
            </a:pPr>
            <a:endParaRPr lang="ru-RU" sz="2200" b="1" dirty="0" smtClean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специальная 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терапевтическая -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депульпирование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зубов, замена металлических пломб</a:t>
            </a:r>
            <a:r>
              <a:rPr lang="ru-RU" sz="2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</a:p>
          <a:p>
            <a:pPr indent="450215" algn="just">
              <a:lnSpc>
                <a:spcPct val="115000"/>
              </a:lnSpc>
            </a:pP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хирургическая - удаление экзостозов, резекция гипертрофированного альвеолярного отростка, устранение небного торуса, устранение рубцовых тяжей слизистой, пластика уздечек, углубление преддверия полости рта, резекция верхушки зуба, удаление значительно выдвинувшихся зубов,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имплантология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</a:p>
          <a:p>
            <a:pPr indent="450215" algn="just">
              <a:lnSpc>
                <a:spcPct val="115000"/>
              </a:lnSpc>
            </a:pPr>
            <a:endParaRPr lang="ru-RU" sz="22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450215" algn="just">
              <a:lnSpc>
                <a:spcPct val="115000"/>
              </a:lnSpc>
            </a:pP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57097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55</a:t>
            </a:fld>
            <a:endParaRPr lang="ru-RU"/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91680" y="1844824"/>
            <a:ext cx="69951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ортопедическая</a:t>
            </a:r>
            <a:r>
              <a:rPr lang="ru-RU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устранение вторичных деформаций окклюзионной поверхности путем сошлифовывания, перестройка миотатического рефлекса;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ортодонтическая</a:t>
            </a:r>
            <a:r>
              <a:rPr lang="ru-RU" sz="2800" dirty="0">
                <a:solidFill>
                  <a:srgbClr val="FF99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полости рта  - устранение вторичных деформаций с помощью специальных аппаратов.</a:t>
            </a:r>
          </a:p>
          <a:p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6400719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56</a:t>
            </a:fld>
            <a:endParaRPr lang="ru-RU"/>
          </a:p>
        </p:txBody>
      </p:sp>
      <p:pic>
        <p:nvPicPr>
          <p:cNvPr id="8" name="Рисунок 7"/>
          <p:cNvPicPr/>
          <p:nvPr/>
        </p:nvPicPr>
        <p:blipFill rotWithShape="1">
          <a:blip r:embed="rId3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75656" y="995989"/>
            <a:ext cx="7668344" cy="5861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Схема ведения истории болезни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Паспортная часть;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Жалобы;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Анамнез заболевания и анамнез жизни (семейный анамнез);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Данные субъективного обследования;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Данные объективного обследования (рентгенография и т.д.);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Дополнительные методы обследования (изучение диагностических моделей и т.д.);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Диагноз (предварительный, дифференцированный, окончательный)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План лечения;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latin typeface="Times New Roman" pitchFamily="18" charset="0"/>
                <a:ea typeface="Calibri" panose="020F0502020204030204" pitchFamily="34" charset="0"/>
                <a:cs typeface="Times New Roman" pitchFamily="18" charset="0"/>
              </a:rPr>
              <a:t>Общие </a:t>
            </a:r>
            <a:r>
              <a:rPr lang="ru-RU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санационные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мероприятия в полости рта;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Лечение общего заболевания;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Специальная подготовка перед протезированием;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Постоянные или временные конструкции, срок их пользования (согласовать с пациентом план лечения);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Дневник;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Эпикриз;</a:t>
            </a:r>
          </a:p>
          <a:p>
            <a:pPr marL="342900" indent="-342900" algn="just">
              <a:lnSpc>
                <a:spcPct val="115000"/>
              </a:lnSpc>
              <a:spcAft>
                <a:spcPts val="0"/>
              </a:spcAft>
              <a:buFont typeface="Arial" pitchFamily="34" charset="0"/>
              <a:buChar char="•"/>
            </a:pP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Диспансеризация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43303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3"/>
            <a:ext cx="915035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TextBox 4"/>
          <p:cNvSpPr txBox="1">
            <a:spLocks noChangeArrowheads="1"/>
          </p:cNvSpPr>
          <p:nvPr/>
        </p:nvSpPr>
        <p:spPr bwMode="auto">
          <a:xfrm>
            <a:off x="3563938" y="1860550"/>
            <a:ext cx="5329237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ru-RU" altLang="ru-RU" sz="6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  <a:endParaRPr lang="ru-RU" altLang="ru-RU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48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B9D0820-DA12-44F3-AA82-37240A742C47}" type="slidenum">
              <a:rPr lang="ru-RU" altLang="ru-RU" smtClean="0">
                <a:solidFill>
                  <a:srgbClr val="898989"/>
                </a:solidFill>
              </a:rPr>
              <a:pPr/>
              <a:t>57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pic>
        <p:nvPicPr>
          <p:cNvPr id="6149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79400"/>
            <a:ext cx="4464050" cy="1062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1337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95250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56E338-0171-4C27-A806-81831E7B1530}" type="slidenum">
              <a:rPr lang="ru-RU" altLang="ru-RU" smtClean="0">
                <a:solidFill>
                  <a:srgbClr val="898989"/>
                </a:solidFill>
              </a:rPr>
              <a:pPr/>
              <a:t>6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sp>
        <p:nvSpPr>
          <p:cNvPr id="5124" name="TextBox 2"/>
          <p:cNvSpPr txBox="1">
            <a:spLocks noChangeArrowheads="1"/>
          </p:cNvSpPr>
          <p:nvPr/>
        </p:nvSpPr>
        <p:spPr bwMode="auto">
          <a:xfrm>
            <a:off x="1835150" y="601663"/>
            <a:ext cx="72009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/>
            <a:endParaRPr lang="ru-RU" altLang="ru-RU" sz="44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Tx/>
              <a:buAutoNum type="arabicPeriod"/>
            </a:pPr>
            <a:endParaRPr lang="ru-RU" altLang="ru-RU" sz="24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Tx/>
              <a:buAutoNum type="arabicPeriod"/>
            </a:pPr>
            <a:endParaRPr lang="ru-RU" altLang="ru-RU" sz="24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/>
            <a:r>
              <a:rPr lang="ru-RU" altLang="ru-RU" sz="3200" b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 </a:t>
            </a:r>
          </a:p>
          <a:p>
            <a:pPr eaLnBrk="1" hangingPunct="1"/>
            <a:endParaRPr lang="ru-RU" altLang="ru-RU" sz="3200" b="1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83730" y="996831"/>
            <a:ext cx="745232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Анамнез заболевания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2400" dirty="0" smtClean="0">
              <a:solidFill>
                <a:srgbClr val="F25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обращается внимание на срок удаления последнего зуба, по поводу чего удалялся;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вероятные причины,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проявление заболевания ранее,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 и особенности течения,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какое лечение проводилось, в том числе ортопедическое,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его эффективность.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Анамнез жизни</a:t>
            </a:r>
            <a:r>
              <a:rPr lang="ru-RU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endParaRPr lang="ru-RU" sz="2400" dirty="0" smtClean="0">
              <a:solidFill>
                <a:srgbClr val="F251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отмечается та соматическая патология, которая будет влиять на особенности ортопедического лечения (заболевания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сердечно-сосудистой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системы, желудочно-кишечного тракта, эндокринная патология, аллергические заболевания и т.д.), </a:t>
            </a:r>
          </a:p>
          <a:p>
            <a:pPr>
              <a:buFont typeface="Wingdings" pitchFamily="2" charset="2"/>
              <a:buChar char="Ø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выясняется предрасположенность или наличие зубочелюстно-лицевых аномалий у родственников.</a:t>
            </a:r>
          </a:p>
          <a:p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0710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1" t="62006" r="53766" b="7838"/>
          <a:stretch>
            <a:fillRect/>
          </a:stretch>
        </p:blipFill>
        <p:spPr bwMode="auto">
          <a:xfrm>
            <a:off x="107950" y="95250"/>
            <a:ext cx="1368425" cy="662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Номер слайда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C56E338-0171-4C27-A806-81831E7B1530}" type="slidenum">
              <a:rPr lang="ru-RU" altLang="ru-RU" smtClean="0">
                <a:solidFill>
                  <a:srgbClr val="898989"/>
                </a:solidFill>
              </a:rPr>
              <a:pPr/>
              <a:t>7</a:t>
            </a:fld>
            <a:endParaRPr lang="ru-RU" altLang="ru-RU" smtClean="0">
              <a:solidFill>
                <a:srgbClr val="898989"/>
              </a:solidFill>
            </a:endParaRPr>
          </a:p>
        </p:txBody>
      </p:sp>
      <p:sp>
        <p:nvSpPr>
          <p:cNvPr id="5124" name="TextBox 2"/>
          <p:cNvSpPr txBox="1">
            <a:spLocks noChangeArrowheads="1"/>
          </p:cNvSpPr>
          <p:nvPr/>
        </p:nvSpPr>
        <p:spPr bwMode="auto">
          <a:xfrm>
            <a:off x="1835150" y="601663"/>
            <a:ext cx="7200900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/>
            <a:endParaRPr lang="ru-RU" altLang="ru-RU" sz="4400" b="1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Tx/>
              <a:buAutoNum type="arabicPeriod"/>
            </a:pPr>
            <a:endParaRPr lang="ru-RU" altLang="ru-RU" sz="24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>
              <a:buFontTx/>
              <a:buAutoNum type="arabicPeriod"/>
            </a:pPr>
            <a:endParaRPr lang="ru-RU" altLang="ru-RU" sz="2400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  <a:p>
            <a:pPr eaLnBrk="1"/>
            <a:r>
              <a:rPr lang="ru-RU" altLang="ru-RU" sz="3200" b="1">
                <a:latin typeface="Cambria" panose="02040503050406030204" pitchFamily="18" charset="0"/>
                <a:ea typeface="Cambria" panose="02040503050406030204" pitchFamily="18" charset="0"/>
                <a:cs typeface="Cambria" panose="02040503050406030204" pitchFamily="18" charset="0"/>
              </a:rPr>
              <a:t> </a:t>
            </a:r>
          </a:p>
          <a:p>
            <a:pPr eaLnBrk="1" hangingPunct="1"/>
            <a:endParaRPr lang="ru-RU" altLang="ru-RU" sz="3200" b="1">
              <a:latin typeface="Cambria" panose="02040503050406030204" pitchFamily="18" charset="0"/>
              <a:ea typeface="Cambria" panose="02040503050406030204" pitchFamily="18" charset="0"/>
              <a:cs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64057" y="917912"/>
            <a:ext cx="748883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Font typeface="Wingdings" pitchFamily="2" charset="2"/>
              <a:buChar char="v"/>
            </a:pPr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Осмотр 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Внешний осмотр продолжается при опросе пациента.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Обращается внимание:</a:t>
            </a:r>
          </a:p>
          <a:p>
            <a:pPr algn="ctr"/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состояние кожного покрова ( цвет, очаги кровоизлияния, очаги пигментации,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шелушения, рубцы, свищи),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тип лица,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конфигурацию лица (при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асимметрии лица следует выяснить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ее причину),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высоту нижней трети лица,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расположение углов рта,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линию смыкания губ,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выраженность носогубных и </a:t>
            </a:r>
            <a:b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подбородочных складок, </a:t>
            </a:r>
          </a:p>
          <a:p>
            <a:pPr>
              <a:buFont typeface="Wingdings" pitchFamily="2" charset="2"/>
              <a:buChar char="v"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обнажение зубов или альвеолярного отростка при разговоре </a:t>
            </a:r>
          </a:p>
          <a:p>
            <a:endParaRPr lang="ru-RU" dirty="0">
              <a:latin typeface="Cambria" panose="02040503050406030204" pitchFamily="18" charset="0"/>
            </a:endParaRPr>
          </a:p>
        </p:txBody>
      </p:sp>
      <p:pic>
        <p:nvPicPr>
          <p:cNvPr id="7" name="Picture 2" descr="http://bm.img.com.ua/img/prikol/images/large/4/7/206974_46837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958" t="2729" r="9812" b="5842"/>
          <a:stretch>
            <a:fillRect/>
          </a:stretch>
        </p:blipFill>
        <p:spPr bwMode="auto">
          <a:xfrm>
            <a:off x="5940152" y="2351854"/>
            <a:ext cx="2808312" cy="3034789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1897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Documents and Settings\Администратор\Рабочий стол\Без имени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665729"/>
            <a:ext cx="3379788" cy="345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Группа 8"/>
          <p:cNvGrpSpPr>
            <a:grpSpLocks/>
          </p:cNvGrpSpPr>
          <p:nvPr/>
        </p:nvGrpSpPr>
        <p:grpSpPr bwMode="auto">
          <a:xfrm>
            <a:off x="5436096" y="1480857"/>
            <a:ext cx="3324225" cy="1948143"/>
            <a:chOff x="468313" y="2133600"/>
            <a:chExt cx="3324225" cy="1891351"/>
          </a:xfrm>
        </p:grpSpPr>
        <p:sp>
          <p:nvSpPr>
            <p:cNvPr id="5" name="TextBox 8"/>
            <p:cNvSpPr txBox="1">
              <a:spLocks noChangeArrowheads="1"/>
            </p:cNvSpPr>
            <p:nvPr/>
          </p:nvSpPr>
          <p:spPr bwMode="auto">
            <a:xfrm>
              <a:off x="3348038" y="2276475"/>
              <a:ext cx="441325" cy="339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/>
                <a:t>А</a:t>
              </a:r>
            </a:p>
          </p:txBody>
        </p:sp>
        <p:grpSp>
          <p:nvGrpSpPr>
            <p:cNvPr id="6" name="Группа 2"/>
            <p:cNvGrpSpPr>
              <a:grpSpLocks/>
            </p:cNvGrpSpPr>
            <p:nvPr/>
          </p:nvGrpSpPr>
          <p:grpSpPr bwMode="auto">
            <a:xfrm>
              <a:off x="468313" y="2133600"/>
              <a:ext cx="3324225" cy="1891351"/>
              <a:chOff x="468313" y="2133600"/>
              <a:chExt cx="3324225" cy="1891351"/>
            </a:xfrm>
          </p:grpSpPr>
          <p:grpSp>
            <p:nvGrpSpPr>
              <p:cNvPr id="7" name="Группа 1"/>
              <p:cNvGrpSpPr>
                <a:grpSpLocks/>
              </p:cNvGrpSpPr>
              <p:nvPr/>
            </p:nvGrpSpPr>
            <p:grpSpPr bwMode="auto">
              <a:xfrm>
                <a:off x="468313" y="2133600"/>
                <a:ext cx="3324225" cy="1891351"/>
                <a:chOff x="468313" y="2133600"/>
                <a:chExt cx="3324225" cy="1891351"/>
              </a:xfrm>
            </p:grpSpPr>
            <p:grpSp>
              <p:nvGrpSpPr>
                <p:cNvPr id="10" name="Группа 3"/>
                <p:cNvGrpSpPr>
                  <a:grpSpLocks/>
                </p:cNvGrpSpPr>
                <p:nvPr/>
              </p:nvGrpSpPr>
              <p:grpSpPr bwMode="auto">
                <a:xfrm>
                  <a:off x="468313" y="2133600"/>
                  <a:ext cx="3324225" cy="1256306"/>
                  <a:chOff x="0" y="0"/>
                  <a:chExt cx="3324225" cy="1256306"/>
                </a:xfrm>
              </p:grpSpPr>
              <p:cxnSp>
                <p:nvCxnSpPr>
                  <p:cNvPr id="12" name="Прямая соединительная линия 4"/>
                  <p:cNvCxnSpPr/>
                  <p:nvPr/>
                </p:nvCxnSpPr>
                <p:spPr>
                  <a:xfrm>
                    <a:off x="0" y="0"/>
                    <a:ext cx="3324225" cy="0"/>
                  </a:xfrm>
                  <a:prstGeom prst="line">
                    <a:avLst/>
                  </a:prstGeom>
                  <a:ln w="25400">
                    <a:solidFill>
                      <a:srgbClr val="0070C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" name="Прямая соединительная линия 5"/>
                  <p:cNvCxnSpPr/>
                  <p:nvPr/>
                </p:nvCxnSpPr>
                <p:spPr>
                  <a:xfrm>
                    <a:off x="0" y="636588"/>
                    <a:ext cx="3324225" cy="0"/>
                  </a:xfrm>
                  <a:prstGeom prst="line">
                    <a:avLst/>
                  </a:prstGeom>
                  <a:ln w="25400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" name="Прямая соединительная линия 6"/>
                  <p:cNvCxnSpPr/>
                  <p:nvPr/>
                </p:nvCxnSpPr>
                <p:spPr>
                  <a:xfrm>
                    <a:off x="0" y="1255713"/>
                    <a:ext cx="3324225" cy="0"/>
                  </a:xfrm>
                  <a:prstGeom prst="line">
                    <a:avLst/>
                  </a:prstGeom>
                  <a:ln w="25400">
                    <a:solidFill>
                      <a:srgbClr val="03A539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11" name="Прямая соединительная линия 10"/>
                <p:cNvCxnSpPr/>
                <p:nvPr/>
              </p:nvCxnSpPr>
              <p:spPr>
                <a:xfrm flipV="1">
                  <a:off x="483171" y="4021138"/>
                  <a:ext cx="3306192" cy="3813"/>
                </a:xfrm>
                <a:prstGeom prst="line">
                  <a:avLst/>
                </a:prstGeom>
                <a:ln w="25400">
                  <a:solidFill>
                    <a:srgbClr val="7030A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" name="TextBox 9"/>
              <p:cNvSpPr txBox="1">
                <a:spLocks noChangeArrowheads="1"/>
              </p:cNvSpPr>
              <p:nvPr/>
            </p:nvSpPr>
            <p:spPr bwMode="auto">
              <a:xfrm>
                <a:off x="3348038" y="2852738"/>
                <a:ext cx="441325" cy="3381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b="1"/>
                  <a:t>Б</a:t>
                </a:r>
              </a:p>
            </p:txBody>
          </p:sp>
          <p:sp>
            <p:nvSpPr>
              <p:cNvPr id="9" name="TextBox 10"/>
              <p:cNvSpPr txBox="1">
                <a:spLocks noChangeArrowheads="1"/>
              </p:cNvSpPr>
              <p:nvPr/>
            </p:nvSpPr>
            <p:spPr bwMode="auto">
              <a:xfrm>
                <a:off x="3348038" y="3500438"/>
                <a:ext cx="441325" cy="3397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ru-RU" b="1"/>
                  <a:t>В</a:t>
                </a:r>
              </a:p>
            </p:txBody>
          </p:sp>
        </p:grpSp>
      </p:grpSp>
      <p:sp>
        <p:nvSpPr>
          <p:cNvPr id="15" name="TextBox 11"/>
          <p:cNvSpPr txBox="1">
            <a:spLocks noChangeArrowheads="1"/>
          </p:cNvSpPr>
          <p:nvPr/>
        </p:nvSpPr>
        <p:spPr bwMode="auto">
          <a:xfrm>
            <a:off x="5377730" y="4228870"/>
            <a:ext cx="362267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Деление лица на три части: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– верхняя часть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Б- средняя часть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– нижняя часть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63688" y="5773643"/>
            <a:ext cx="71287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потере зубов высота нижней трети лица уменьшается, губы западают, подбородочная и носогубные складки становятся более выраженными.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Группа 3"/>
          <p:cNvGrpSpPr>
            <a:grpSpLocks/>
          </p:cNvGrpSpPr>
          <p:nvPr/>
        </p:nvGrpSpPr>
        <p:grpSpPr bwMode="auto">
          <a:xfrm>
            <a:off x="1582173" y="1494451"/>
            <a:ext cx="3725044" cy="2880791"/>
            <a:chOff x="4067175" y="1484313"/>
            <a:chExt cx="4733925" cy="3240087"/>
          </a:xfrm>
        </p:grpSpPr>
        <p:pic>
          <p:nvPicPr>
            <p:cNvPr id="18" name="Picture 2" descr="C:\Documents and Settings\Администратор\Рабочий стол\Без имени-3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67175" y="1484313"/>
              <a:ext cx="4733925" cy="27447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14"/>
            <p:cNvSpPr txBox="1">
              <a:spLocks noChangeArrowheads="1"/>
            </p:cNvSpPr>
            <p:nvPr/>
          </p:nvSpPr>
          <p:spPr bwMode="auto">
            <a:xfrm>
              <a:off x="5292725" y="4386263"/>
              <a:ext cx="441325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 dirty="0"/>
                <a:t>А</a:t>
              </a:r>
            </a:p>
          </p:txBody>
        </p:sp>
        <p:sp>
          <p:nvSpPr>
            <p:cNvPr id="20" name="TextBox 15"/>
            <p:cNvSpPr txBox="1">
              <a:spLocks noChangeArrowheads="1"/>
            </p:cNvSpPr>
            <p:nvPr/>
          </p:nvSpPr>
          <p:spPr bwMode="auto">
            <a:xfrm>
              <a:off x="7019925" y="4386263"/>
              <a:ext cx="442913" cy="3381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ru-RU" b="1"/>
                <a:t>Б</a:t>
              </a:r>
            </a:p>
          </p:txBody>
        </p:sp>
      </p:grpSp>
      <p:sp>
        <p:nvSpPr>
          <p:cNvPr id="21" name="TextBox 12"/>
          <p:cNvSpPr txBox="1">
            <a:spLocks noChangeArrowheads="1"/>
          </p:cNvSpPr>
          <p:nvPr/>
        </p:nvSpPr>
        <p:spPr bwMode="auto">
          <a:xfrm>
            <a:off x="1511660" y="4521615"/>
            <a:ext cx="388843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Профиль лицевого </a:t>
            </a:r>
            <a:r>
              <a:rPr lang="ru-RU" sz="2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скелета</a:t>
            </a:r>
            <a:endParaRPr lang="ru-RU" sz="2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А- до потери зубов</a:t>
            </a:r>
          </a:p>
          <a:p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 – после потери зубов</a:t>
            </a:r>
          </a:p>
        </p:txBody>
      </p:sp>
      <p:pic>
        <p:nvPicPr>
          <p:cNvPr id="24" name="Рисунок 23"/>
          <p:cNvPicPr/>
          <p:nvPr/>
        </p:nvPicPr>
        <p:blipFill rotWithShape="1">
          <a:blip r:embed="rId5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3709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520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527722" y="1201858"/>
            <a:ext cx="7560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Обследование височно-нижнечелюстного сустава.</a:t>
            </a:r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 осмотре можно увидеть припухлость, гиперемию в области сустава. Одновременно проводится пальпация и аускультация сустава.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Методика пальпации височно-нижнечелюстного сустава (а) и определения подвижности суставной головки (б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924944"/>
            <a:ext cx="3981450" cy="2581276"/>
          </a:xfrm>
          <a:prstGeom prst="rect">
            <a:avLst/>
          </a:prstGeom>
          <a:noFill/>
        </p:spPr>
      </p:pic>
      <p:pic>
        <p:nvPicPr>
          <p:cNvPr id="8" name="Picture 4" descr="Методика аускультации височно-нижнечелюстного сустава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2958343"/>
            <a:ext cx="1944216" cy="2595629"/>
          </a:xfrm>
          <a:prstGeom prst="rect">
            <a:avLst/>
          </a:prstGeom>
          <a:noFill/>
        </p:spPr>
      </p:pic>
      <p:pic>
        <p:nvPicPr>
          <p:cNvPr id="11" name="Рисунок 10"/>
          <p:cNvPicPr/>
          <p:nvPr/>
        </p:nvPicPr>
        <p:blipFill rotWithShape="1">
          <a:blip r:embed="rId5" cstate="print"/>
          <a:srcRect l="41900" t="62005" r="53766" b="7839"/>
          <a:stretch/>
        </p:blipFill>
        <p:spPr bwMode="auto">
          <a:xfrm>
            <a:off x="107504" y="116632"/>
            <a:ext cx="1368152" cy="66247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41" y="169636"/>
            <a:ext cx="4175125" cy="99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32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4434</TotalTime>
  <Words>3882</Words>
  <Application>Microsoft Office PowerPoint</Application>
  <PresentationFormat>Экран (4:3)</PresentationFormat>
  <Paragraphs>475</Paragraphs>
  <Slides>57</Slides>
  <Notes>45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0</vt:i4>
      </vt:variant>
      <vt:variant>
        <vt:lpstr>Заголовки слайдов</vt:lpstr>
      </vt:variant>
      <vt:variant>
        <vt:i4>57</vt:i4>
      </vt:variant>
    </vt:vector>
  </HeadingPairs>
  <TitlesOfParts>
    <vt:vector size="63" baseType="lpstr">
      <vt:lpstr>Arial</vt:lpstr>
      <vt:lpstr>Calibri</vt:lpstr>
      <vt:lpstr>Cambria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Наталья</dc:creator>
  <cp:lastModifiedBy>Наташенька</cp:lastModifiedBy>
  <cp:revision>123</cp:revision>
  <dcterms:modified xsi:type="dcterms:W3CDTF">2024-09-02T05:56:37Z</dcterms:modified>
</cp:coreProperties>
</file>