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8" r:id="rId2"/>
    <p:sldId id="259" r:id="rId3"/>
    <p:sldId id="329" r:id="rId4"/>
    <p:sldId id="343" r:id="rId5"/>
    <p:sldId id="326" r:id="rId6"/>
    <p:sldId id="341" r:id="rId7"/>
    <p:sldId id="358" r:id="rId8"/>
    <p:sldId id="350" r:id="rId9"/>
    <p:sldId id="348" r:id="rId10"/>
    <p:sldId id="349" r:id="rId11"/>
    <p:sldId id="351" r:id="rId12"/>
    <p:sldId id="345" r:id="rId13"/>
    <p:sldId id="344" r:id="rId14"/>
    <p:sldId id="346" r:id="rId15"/>
    <p:sldId id="298" r:id="rId16"/>
    <p:sldId id="305" r:id="rId17"/>
    <p:sldId id="339" r:id="rId18"/>
    <p:sldId id="306" r:id="rId19"/>
    <p:sldId id="307" r:id="rId20"/>
    <p:sldId id="340" r:id="rId21"/>
    <p:sldId id="347" r:id="rId22"/>
    <p:sldId id="352" r:id="rId23"/>
    <p:sldId id="335" r:id="rId24"/>
    <p:sldId id="362" r:id="rId25"/>
    <p:sldId id="361" r:id="rId26"/>
    <p:sldId id="332" r:id="rId27"/>
    <p:sldId id="337" r:id="rId28"/>
    <p:sldId id="359" r:id="rId29"/>
    <p:sldId id="356" r:id="rId30"/>
    <p:sldId id="360" r:id="rId31"/>
    <p:sldId id="353" r:id="rId32"/>
    <p:sldId id="354" r:id="rId33"/>
    <p:sldId id="355" r:id="rId34"/>
    <p:sldId id="34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7" autoAdjust="0"/>
    <p:restoredTop sz="79502" autoAdjust="0"/>
  </p:normalViewPr>
  <p:slideViewPr>
    <p:cSldViewPr>
      <p:cViewPr varScale="1">
        <p:scale>
          <a:sx n="90" d="100"/>
          <a:sy n="90" d="100"/>
        </p:scale>
        <p:origin x="196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FC65F-D3C8-4139-B77F-6110F35EBCF9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4020B-54F7-495D-8606-BE28F5278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84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лечении больных, страдающих вторичной частичной адентией, применяют различные конструкции протезов.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4020B-54F7-495D-8606-BE28F527840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142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4020B-54F7-495D-8606-BE28F527840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415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Бюгельные</a:t>
            </a:r>
            <a:r>
              <a:rPr lang="ru-RU" dirty="0" smtClean="0"/>
              <a:t> протезы на телескопических зубных коронках представляют собой две части, одна из которых закреплена на зубе, вторая, расположенная на самом протезе, повторяет очертание первой. Когда протез одевается, одна часть коронки входит в 14 другую, тем самым позволяя протезу прочно фиксироваться на зубах. Этот вид конструкций также обладает улучшенной эстетикой, поэтому все чаще стоматологи предлагают его пациентам в качестве альтернативы первым двум видам бюгельных конструкций.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4020B-54F7-495D-8606-BE28F527840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689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Шинирующие</a:t>
            </a:r>
            <a:r>
              <a:rPr lang="ru-RU" dirty="0" smtClean="0"/>
              <a:t> </a:t>
            </a:r>
            <a:r>
              <a:rPr lang="ru-RU" dirty="0" err="1" smtClean="0"/>
              <a:t>бюгельные</a:t>
            </a:r>
            <a:r>
              <a:rPr lang="ru-RU" dirty="0" smtClean="0"/>
              <a:t> протезы становятся незаменимыми в тех случаях, когда необходимо восстановить зубы пациентам, страдающим пародонтитом или пародонтозом. Они </a:t>
            </a:r>
            <a:r>
              <a:rPr lang="ru-RU" dirty="0" err="1" smtClean="0"/>
              <a:t>надежно</a:t>
            </a:r>
            <a:r>
              <a:rPr lang="ru-RU" dirty="0" smtClean="0"/>
              <a:t> закрепляют расшатанные зубы, сокращая их подвижность.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4020B-54F7-495D-8606-BE28F527840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075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Конечно, только врач-стоматолог может посоветовать на какой разновидности бюгельных протезов остановиться. Ведь неправильно подобранный протез нередко становится причиной порчи и даже потери здоровых зубов, к которым крепится </a:t>
            </a:r>
            <a:r>
              <a:rPr lang="ru-RU" dirty="0" err="1" smtClean="0"/>
              <a:t>бюгельная</a:t>
            </a:r>
            <a:r>
              <a:rPr lang="ru-RU" dirty="0" smtClean="0"/>
              <a:t> конструкция. Именно поэтому важно посещать все консультации специалиста и следовать всем рекомендациям во время процесса обработки здоровых зубов под протезы и после установки самих бюгельных конструкций.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4020B-54F7-495D-8606-BE28F527840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043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4020B-54F7-495D-8606-BE28F527840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938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4020B-54F7-495D-8606-BE28F527840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074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4020B-54F7-495D-8606-BE28F527840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690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ru-RU" altLang="ru-RU" sz="12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 настоящее время ортопеды-стоматологи располагают различными конструкциями </a:t>
            </a:r>
            <a:r>
              <a:rPr lang="ru-RU" altLang="ru-RU" sz="12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кламмеров</a:t>
            </a:r>
            <a:r>
              <a:rPr lang="ru-RU" altLang="ru-RU" sz="12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</a:t>
            </a:r>
            <a:r>
              <a:rPr lang="ru-RU" altLang="ru-RU" sz="12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позволяющими в трудных клинических условиях фиксировать протезы. Но основная задача заключается в том, чтобы применить такую систему </a:t>
            </a:r>
            <a:r>
              <a:rPr lang="ru-RU" altLang="ru-RU" sz="1200" i="1" dirty="0" err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кламмеров</a:t>
            </a:r>
            <a:r>
              <a:rPr lang="ru-RU" altLang="ru-RU" sz="12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которая обеспечивала бы фиксацию протеза и в то же время не оказывала вредное воздействие на опорные зубы. С этой точки зрения фиксация протеза является сложной биомеханической проблемой.</a:t>
            </a:r>
            <a:endParaRPr lang="ru-RU" altLang="ru-RU" sz="1100" dirty="0" smtClean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4020B-54F7-495D-8606-BE28F527840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974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ru-RU" altLang="ru-RU" sz="12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Все существующие разновидности </a:t>
            </a:r>
            <a:r>
              <a:rPr lang="ru-RU" altLang="ru-RU" sz="1200" dirty="0" err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кламмеров</a:t>
            </a:r>
            <a:r>
              <a:rPr lang="ru-RU" altLang="ru-RU" sz="12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обладают как положительными качествами, так и недостатками. Знание того, где и как применить тот или иной </a:t>
            </a:r>
            <a:r>
              <a:rPr lang="ru-RU" altLang="ru-RU" sz="1200" dirty="0" err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кламмер</a:t>
            </a:r>
            <a:r>
              <a:rPr lang="ru-RU" altLang="ru-RU" sz="12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зависит от клинической картины частичной потери зубов, функциональных особенностей тканей и органов полости рта, а также механических свойств самих </a:t>
            </a:r>
            <a:r>
              <a:rPr lang="ru-RU" altLang="ru-RU" sz="1200" dirty="0" err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кламмеров</a:t>
            </a:r>
            <a:r>
              <a:rPr lang="ru-RU" altLang="ru-RU" sz="12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и способа их взаимодействия.</a:t>
            </a:r>
            <a:endParaRPr lang="ru-RU" altLang="ru-RU" sz="1100" dirty="0" smtClean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4020B-54F7-495D-8606-BE28F527840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987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Протез, фиксированный при помощи удерживающих </a:t>
            </a:r>
            <a:r>
              <a:rPr lang="ru-RU" dirty="0" err="1" smtClean="0"/>
              <a:t>кламмеров</a:t>
            </a:r>
            <a:r>
              <a:rPr lang="ru-RU" dirty="0" smtClean="0"/>
              <a:t>, при вертикальной нагрузке оседает, т.е. движется по направлению к слизистой оболочке и погружается в </a:t>
            </a:r>
            <a:r>
              <a:rPr lang="ru-RU" dirty="0" err="1" smtClean="0"/>
              <a:t>нее</a:t>
            </a:r>
            <a:r>
              <a:rPr lang="ru-RU" dirty="0" smtClean="0"/>
              <a:t>. В результате чего давление </a:t>
            </a:r>
            <a:r>
              <a:rPr lang="ru-RU" dirty="0" err="1" smtClean="0"/>
              <a:t>передается</a:t>
            </a:r>
            <a:r>
              <a:rPr lang="ru-RU" dirty="0" smtClean="0"/>
              <a:t> на слизистую оболочку. При использовании опирающихся </a:t>
            </a:r>
            <a:r>
              <a:rPr lang="ru-RU" dirty="0" err="1" smtClean="0"/>
              <a:t>кламмеров</a:t>
            </a:r>
            <a:r>
              <a:rPr lang="ru-RU" dirty="0" smtClean="0"/>
              <a:t>, давление </a:t>
            </a:r>
            <a:r>
              <a:rPr lang="ru-RU" dirty="0" err="1" smtClean="0"/>
              <a:t>передается</a:t>
            </a:r>
            <a:r>
              <a:rPr lang="ru-RU" dirty="0" smtClean="0"/>
              <a:t> преимущественно на опорные зубы, и частично на слизистую протезного ложа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4020B-54F7-495D-8606-BE28F527840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081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Фиксация протеза может быть как за </a:t>
            </a:r>
            <a:r>
              <a:rPr lang="ru-RU" dirty="0" err="1" smtClean="0"/>
              <a:t>счет</a:t>
            </a:r>
            <a:r>
              <a:rPr lang="ru-RU" dirty="0" smtClean="0"/>
              <a:t> тщательного оформления базисной части, так и за </a:t>
            </a:r>
            <a:r>
              <a:rPr lang="ru-RU" dirty="0" err="1" smtClean="0"/>
              <a:t>счет</a:t>
            </a:r>
            <a:r>
              <a:rPr lang="ru-RU" dirty="0" smtClean="0"/>
              <a:t> правильного выбора типа </a:t>
            </a:r>
            <a:r>
              <a:rPr lang="ru-RU" dirty="0" err="1" smtClean="0"/>
              <a:t>кламмера</a:t>
            </a:r>
            <a:r>
              <a:rPr lang="ru-RU" dirty="0" smtClean="0"/>
              <a:t> для каждого опорного зуба.</a:t>
            </a:r>
          </a:p>
          <a:p>
            <a:r>
              <a:rPr lang="ru-RU" dirty="0" smtClean="0"/>
              <a:t>Впервые </a:t>
            </a:r>
            <a:r>
              <a:rPr lang="ru-RU" dirty="0" err="1" smtClean="0"/>
              <a:t>кламмер</a:t>
            </a:r>
            <a:r>
              <a:rPr lang="ru-RU" dirty="0" smtClean="0"/>
              <a:t> для фиксации протезов применил </a:t>
            </a:r>
            <a:r>
              <a:rPr lang="ru-RU" dirty="0" err="1" smtClean="0"/>
              <a:t>Монтон</a:t>
            </a:r>
            <a:r>
              <a:rPr lang="ru-RU" dirty="0" smtClean="0"/>
              <a:t>. В настоящее время имеется множество разновидностей конструкций опорно-удерживающих </a:t>
            </a:r>
            <a:r>
              <a:rPr lang="ru-RU" dirty="0" err="1" smtClean="0"/>
              <a:t>кламмеров</a:t>
            </a:r>
            <a:r>
              <a:rPr lang="ru-RU" dirty="0" smtClean="0"/>
              <a:t>. Поэтому предложенная в 1969г. систематизация </a:t>
            </a:r>
            <a:r>
              <a:rPr lang="ru-RU" dirty="0" err="1" smtClean="0"/>
              <a:t>Ney</a:t>
            </a:r>
            <a:r>
              <a:rPr lang="ru-RU" dirty="0" smtClean="0"/>
              <a:t> имеет очень важное значение в их изучении и применении.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4020B-54F7-495D-8606-BE28F527840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704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Кламмеры</a:t>
            </a:r>
            <a:r>
              <a:rPr lang="ru-RU" dirty="0" smtClean="0"/>
              <a:t> представляют собой литые металлические крючки, которые имеют различную форму и отливаются индивидуально к каждому зубу. </a:t>
            </a:r>
            <a:r>
              <a:rPr lang="ru-RU" dirty="0" err="1" smtClean="0"/>
              <a:t>Бюгельный</a:t>
            </a:r>
            <a:r>
              <a:rPr lang="ru-RU" dirty="0" smtClean="0"/>
              <a:t> протез с крючками-</a:t>
            </a:r>
            <a:r>
              <a:rPr lang="ru-RU" dirty="0" err="1" smtClean="0"/>
              <a:t>кламмерами</a:t>
            </a:r>
            <a:r>
              <a:rPr lang="ru-RU" dirty="0" smtClean="0"/>
              <a:t> обеспечивает его плотную фиксацию без вреда для зубной эмали, полностью охватывая зуб у шейки. Кроме того, для бюгельного протезирования зубов на </a:t>
            </a:r>
            <a:r>
              <a:rPr lang="ru-RU" dirty="0" err="1" smtClean="0"/>
              <a:t>кламмерах</a:t>
            </a:r>
            <a:r>
              <a:rPr lang="ru-RU" dirty="0" smtClean="0"/>
              <a:t>, как правило, исключается необходимость препарирования зубов. Крючки </a:t>
            </a:r>
            <a:r>
              <a:rPr lang="ru-RU" dirty="0" err="1" smtClean="0"/>
              <a:t>надежно</a:t>
            </a:r>
            <a:r>
              <a:rPr lang="ru-RU" dirty="0" smtClean="0"/>
              <a:t> обхватывают опорный зуб, удерживая протез, распределяя жевательное давление между зубами. Такой протез прочен и долговечен. Гигиенический уход за </a:t>
            </a:r>
            <a:r>
              <a:rPr lang="ru-RU" dirty="0" err="1" smtClean="0"/>
              <a:t>бюгельными</a:t>
            </a:r>
            <a:r>
              <a:rPr lang="ru-RU" dirty="0" smtClean="0"/>
              <a:t> протезами довольно прост: они легко вынимаются изо рта и также легко помещаются </a:t>
            </a:r>
            <a:r>
              <a:rPr lang="ru-RU" dirty="0" err="1" smtClean="0"/>
              <a:t>обратно.К</a:t>
            </a:r>
            <a:r>
              <a:rPr lang="ru-RU" dirty="0" smtClean="0"/>
              <a:t> минусам такого вида протезирования можно отнести недостаточную эстетичность: металлические крючки заметны на зубах, что многих пациентов может не устаивать.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4020B-54F7-495D-8606-BE28F527840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330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Бюгельный</a:t>
            </a:r>
            <a:r>
              <a:rPr lang="ru-RU" dirty="0" smtClean="0"/>
              <a:t> протез на </a:t>
            </a:r>
            <a:r>
              <a:rPr lang="ru-RU" dirty="0" err="1" smtClean="0"/>
              <a:t>микрозамках</a:t>
            </a:r>
            <a:r>
              <a:rPr lang="ru-RU" dirty="0" smtClean="0"/>
              <a:t> или </a:t>
            </a:r>
            <a:r>
              <a:rPr lang="ru-RU" dirty="0" err="1" smtClean="0"/>
              <a:t>аттачменах</a:t>
            </a:r>
            <a:r>
              <a:rPr lang="ru-RU" dirty="0" smtClean="0"/>
              <a:t> прочно и </a:t>
            </a:r>
            <a:r>
              <a:rPr lang="ru-RU" dirty="0" err="1" smtClean="0"/>
              <a:t>надежно</a:t>
            </a:r>
            <a:r>
              <a:rPr lang="ru-RU" dirty="0" smtClean="0"/>
              <a:t> крепится к опорным зубам, на которые приходится основное давление. Замок представляет собой два </a:t>
            </a:r>
            <a:r>
              <a:rPr lang="ru-RU" dirty="0" err="1" smtClean="0"/>
              <a:t>крепежных</a:t>
            </a:r>
            <a:r>
              <a:rPr lang="ru-RU" dirty="0" smtClean="0"/>
              <a:t> элемента (матрицу и патрицу): один крепится на закрытом металлокерамической коронкой опорном зубе, второй – находится внутри бюгельного протеза. Такие протезы функциональны: материалы, использующиеся для их изготовления, обладают высокой прочностью и максимально схожи с внешним видом сохранившихся зубов. И, что самое важное, они более эстетичны: во время разговора или принятия пищи металлические крепления совсем не видны.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4020B-54F7-495D-8606-BE28F527840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389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579F-8233-4150-AA96-6E53D47E26AC}" type="datetime1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5D93-ABB8-4A75-8B8F-004DB000C661}" type="datetime1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A6AB-37E4-4823-8603-29907F9D0FFB}" type="datetime1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C639-3219-44CC-9D0F-D4895B37E110}" type="datetime1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6E46-A32E-41BF-950B-05DE431B18A1}" type="datetime1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8ED0-CB8E-458C-9F64-02439936E303}" type="datetime1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0681-97B0-48E1-B87B-89DB616DAAFC}" type="datetime1">
              <a:rPr lang="ru-RU" smtClean="0"/>
              <a:t>02.09.2024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1336-5222-4987-BB45-5DC816D71C93}" type="datetime1">
              <a:rPr lang="ru-RU" smtClean="0"/>
              <a:t>02.09.2024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EC49-FE9C-47F1-BD16-513579B39222}" type="datetime1">
              <a:rPr lang="ru-RU" smtClean="0"/>
              <a:t>02.09.2024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0FE3-2186-4399-8AF7-1EBB5EBB3A7F}" type="datetime1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1E27-57B4-4119-877D-C6F2A7ADE0B7}" type="datetime1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0B952-C720-4D09-A2FA-06645F70425C}" type="datetime1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9631" cy="685378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481481" y="1651903"/>
            <a:ext cx="5400600" cy="225864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Замещение дефектов зубных рядов бюгельными протезами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4100" y="4042856"/>
            <a:ext cx="5678735" cy="229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Лекцию читает: </a:t>
            </a: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кафедрой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ортопедической стоматологии</a:t>
            </a: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медицинских наук,</a:t>
            </a: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</a:t>
            </a: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Лапина Наталья Викторовна</a:t>
            </a:r>
          </a:p>
          <a:p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5471914" y="213975"/>
            <a:ext cx="3653184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Лекция</a:t>
            </a:r>
          </a:p>
          <a:p>
            <a:pPr algn="ctr" eaLnBrk="1" hangingPunct="1"/>
            <a:r>
              <a:rPr lang="ru-RU" altLang="ru-RU" sz="1600" b="1" dirty="0">
                <a:latin typeface="Cambria" panose="02040503050406030204" pitchFamily="18" charset="0"/>
              </a:rPr>
              <a:t>по дисциплине </a:t>
            </a:r>
            <a:r>
              <a:rPr lang="ru-RU" altLang="ru-RU" sz="1600" b="1" dirty="0" smtClean="0">
                <a:latin typeface="Cambria" panose="02040503050406030204" pitchFamily="18" charset="0"/>
              </a:rPr>
              <a:t/>
            </a:r>
            <a:br>
              <a:rPr lang="ru-RU" altLang="ru-RU" sz="1600" b="1" dirty="0" smtClean="0">
                <a:latin typeface="Cambria" panose="02040503050406030204" pitchFamily="18" charset="0"/>
              </a:rPr>
            </a:br>
            <a:r>
              <a:rPr lang="ru-RU" altLang="ru-RU" sz="1600" b="1" dirty="0" smtClean="0">
                <a:latin typeface="Cambria" panose="02040503050406030204" pitchFamily="18" charset="0"/>
              </a:rPr>
              <a:t>«</a:t>
            </a:r>
            <a:r>
              <a:rPr lang="ru-RU" altLang="ru-RU" sz="1600" b="1" dirty="0">
                <a:latin typeface="Cambria" panose="02040503050406030204" pitchFamily="18" charset="0"/>
              </a:rPr>
              <a:t>Ортопедическая стоматология»</a:t>
            </a:r>
          </a:p>
          <a:p>
            <a:pPr algn="ctr" eaLnBrk="1" hangingPunct="1"/>
            <a:r>
              <a:rPr lang="ru-RU" altLang="ru-RU" sz="1600" b="1" dirty="0">
                <a:latin typeface="Cambria" panose="02040503050406030204" pitchFamily="18" charset="0"/>
              </a:rPr>
              <a:t>специальности «Стоматология»</a:t>
            </a:r>
          </a:p>
        </p:txBody>
      </p:sp>
      <p:pic>
        <p:nvPicPr>
          <p:cNvPr id="1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82" y="338138"/>
            <a:ext cx="424815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0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3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628775" y="1170523"/>
            <a:ext cx="7058025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</a:t>
            </a:r>
            <a:r>
              <a:rPr lang="ru-RU" alt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По </a:t>
            </a:r>
            <a:r>
              <a:rPr lang="ru-RU" alt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способу изготовления: </a:t>
            </a:r>
            <a:endParaRPr lang="en-US" altLang="ru-RU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altLang="ru-RU" sz="22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гнутые;</a:t>
            </a:r>
          </a:p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altLang="ru-RU" sz="22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литые</a:t>
            </a:r>
            <a:r>
              <a:rPr lang="ru-RU" altLang="ru-RU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altLang="ru-RU" sz="2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ü"/>
            </a:pPr>
            <a:endParaRPr lang="ru-RU" altLang="ru-RU" sz="2400" dirty="0" smtClean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00FF"/>
              </a:buClr>
            </a:pPr>
            <a:r>
              <a:rPr lang="ru-RU" alt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По форме профиля </a:t>
            </a:r>
            <a:r>
              <a:rPr lang="ru-RU" alt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сечения:</a:t>
            </a:r>
          </a:p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altLang="ru-RU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круглые; </a:t>
            </a:r>
          </a:p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altLang="ru-RU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полукруглые; </a:t>
            </a:r>
          </a:p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altLang="ru-RU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ленточные. </a:t>
            </a:r>
            <a:endParaRPr lang="ru-RU" altLang="ru-RU" sz="22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00FF"/>
              </a:buClr>
            </a:pPr>
            <a:endParaRPr lang="en-US" altLang="ru-RU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По степени </a:t>
            </a:r>
            <a:r>
              <a:rPr lang="ru-RU" alt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охватывания </a:t>
            </a:r>
            <a:r>
              <a:rPr lang="ru-RU" alt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зуба или группы </a:t>
            </a:r>
            <a:r>
              <a:rPr lang="ru-RU" alt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зубов:</a:t>
            </a:r>
          </a:p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altLang="ru-RU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одноплечие;</a:t>
            </a:r>
          </a:p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altLang="ru-RU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двуплечие; </a:t>
            </a:r>
          </a:p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altLang="ru-RU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перекидные;</a:t>
            </a:r>
          </a:p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altLang="ru-RU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двойные; </a:t>
            </a:r>
          </a:p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altLang="ru-RU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многозвеньевые</a:t>
            </a:r>
            <a:r>
              <a:rPr lang="ru-RU" altLang="ru-RU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altLang="ru-RU" sz="2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305987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ru-RU" alt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кламмеров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0743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3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1654386" y="1260051"/>
            <a:ext cx="7058025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По функции: </a:t>
            </a:r>
            <a:endParaRPr lang="ru-RU" altLang="ru-RU" sz="2400" dirty="0" smtClean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altLang="ru-RU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удерживающие; </a:t>
            </a:r>
          </a:p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altLang="ru-RU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опорные;</a:t>
            </a:r>
          </a:p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altLang="ru-RU" sz="22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опорно-удерживающие. </a:t>
            </a:r>
            <a:endParaRPr lang="en-US" altLang="ru-RU" sz="2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5. По способу соединения с базисом: </a:t>
            </a:r>
            <a:endParaRPr lang="ru-RU" altLang="ru-RU" sz="2400" dirty="0" smtClean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altLang="ru-RU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жёсткие; </a:t>
            </a:r>
          </a:p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altLang="ru-RU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полуподвижные</a:t>
            </a:r>
            <a:r>
              <a:rPr lang="ru-RU" altLang="ru-RU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(упругие); </a:t>
            </a:r>
          </a:p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altLang="ru-RU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подвижные (шарнирные). </a:t>
            </a:r>
            <a:endParaRPr lang="en-US" altLang="ru-RU" sz="2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6. По материалу изготовления: </a:t>
            </a:r>
            <a:endParaRPr lang="ru-RU" altLang="ru-RU" sz="2400" dirty="0" smtClean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altLang="ru-RU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металлические; </a:t>
            </a:r>
          </a:p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altLang="ru-RU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пластмассовые.</a:t>
            </a:r>
            <a:endParaRPr lang="en-US" altLang="ru-RU" sz="2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altLang="ru-RU" sz="1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7. По месту расположения </a:t>
            </a:r>
            <a:r>
              <a:rPr lang="ru-RU" alt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кламмерного</a:t>
            </a:r>
            <a:r>
              <a:rPr lang="ru-RU" alt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плеча</a:t>
            </a:r>
            <a:r>
              <a:rPr lang="ru-RU" alt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altLang="ru-RU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дентальные; </a:t>
            </a:r>
          </a:p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altLang="ru-RU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альвеолярные;</a:t>
            </a:r>
          </a:p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altLang="ru-RU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дентоальвеолярные</a:t>
            </a:r>
            <a:r>
              <a:rPr lang="ru-RU" altLang="ru-RU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0232" y="353438"/>
            <a:ext cx="2274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ru-RU" alt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кламмеров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8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688341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Основные элементы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опирающихся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зубных протезов: </a:t>
            </a:r>
          </a:p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Опорно-удерживающие </a:t>
            </a:r>
            <a:r>
              <a:rPr lang="ru-RU" sz="24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кламмера</a:t>
            </a: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Дуга; </a:t>
            </a:r>
            <a:endParaRPr lang="ru-RU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Базис с искусственными зубами.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4717" y="2579906"/>
            <a:ext cx="748883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 технологии изготовления </a:t>
            </a:r>
            <a:endParaRPr lang="ru-RU" sz="2400" b="1" dirty="0" smtClean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каркаса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бюгельного протеза 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Отдельные элементы, гнутые из проволоки, с применением стандартных дуг, а затем спаянные. 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Отдельные элементы отлиты из металла, а затем спаянные. 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Цельнолитые. 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Литье со снятием с модели или по выплавленным моделям. 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Литье на огнеупорной модели. 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Литье через пластмассовую композицию.</a:t>
            </a:r>
          </a:p>
        </p:txBody>
      </p:sp>
    </p:spTree>
    <p:extLst>
      <p:ext uri="{BB962C8B-B14F-4D97-AF65-F5344CB8AC3E}">
        <p14:creationId xmlns:p14="http://schemas.microsoft.com/office/powerpoint/2010/main" val="193279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3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7915" y="1105554"/>
            <a:ext cx="677909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Различают три вида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кламмеров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Удерживающие. </a:t>
            </a:r>
          </a:p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Опорные. </a:t>
            </a:r>
          </a:p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Комбинированные </a:t>
            </a:r>
            <a:b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(опорно-удерживающие) </a:t>
            </a:r>
          </a:p>
          <a:p>
            <a:endParaRPr lang="ru-RU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566211" y="3861256"/>
            <a:ext cx="72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Линия, проходящая по самой выпуклой части коронки зуба, называется экватором. Горизонтальная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экваторная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линия разделяет коронку зуба на две части: окклюзионную и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ретенционную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(десневую). На окклюзионной части располагаются опорные элементы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кламмеров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на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ретенционной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удерживающие.</a:t>
            </a:r>
          </a:p>
        </p:txBody>
      </p:sp>
    </p:spTree>
    <p:extLst>
      <p:ext uri="{BB962C8B-B14F-4D97-AF65-F5344CB8AC3E}">
        <p14:creationId xmlns:p14="http://schemas.microsoft.com/office/powerpoint/2010/main" val="42269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3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490" y="1209648"/>
            <a:ext cx="2704100" cy="29523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60649" y="105684"/>
            <a:ext cx="32804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Составные элементы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опорно-удерживающего </a:t>
            </a:r>
          </a:p>
          <a:p>
            <a:pPr lvl="0" algn="ctr"/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кламмера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4296" y="1861179"/>
            <a:ext cx="46118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Плечи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кламмера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части, прилегающие к коронковой поверхности зуба, касающиеся его. Выделяют </a:t>
            </a:r>
            <a:r>
              <a:rPr lang="ru-RU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ретенционную</a:t>
            </a: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и стационарную части плеча. </a:t>
            </a:r>
          </a:p>
          <a:p>
            <a:pPr lvl="0" fontAlgn="base"/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Тело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кламмера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неподвижная часть, располагающаяся над экватором опорного зуба. </a:t>
            </a:r>
          </a:p>
          <a:p>
            <a:pPr lvl="0" fontAlgn="base"/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Отросток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кламмера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часть тела </a:t>
            </a:r>
            <a:r>
              <a:rPr lang="ru-RU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кламмера</a:t>
            </a: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переходящая в базис протеза. </a:t>
            </a:r>
          </a:p>
          <a:p>
            <a:pPr lvl="0" fontAlgn="base"/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Оклюзионная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накладка - </a:t>
            </a: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располагается на жевательной поверхности зуба. Она предохраняет протез от погружения в слизистую, и </a:t>
            </a:r>
            <a:r>
              <a:rPr lang="ru-RU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передает</a:t>
            </a: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опорному зубу вертикальную нагрузку, восстанавливает окклюзионный контакт с антагонистом, восстанавливает высоту низких коронок зубов. </a:t>
            </a:r>
          </a:p>
          <a:p>
            <a:endParaRPr lang="ru-RU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0" t="32820" r="22236" b="17898"/>
          <a:stretch/>
        </p:blipFill>
        <p:spPr bwMode="auto">
          <a:xfrm>
            <a:off x="6033490" y="4201021"/>
            <a:ext cx="2835820" cy="211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85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8127" y="522256"/>
            <a:ext cx="4827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Кламмера системы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Нея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1506" name="Picture 2" descr="КЛАММЕРЫ. КЛАММЕРНАЯ СИСТЕ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095" y="1018421"/>
            <a:ext cx="6936705" cy="361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50095" y="4818369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Кламмер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№1</a:t>
            </a: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жесткий опорно-удерживающий </a:t>
            </a:r>
            <a:r>
              <a:rPr lang="ru-RU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кламмер</a:t>
            </a: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Аккера;</a:t>
            </a:r>
          </a:p>
          <a:p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Кламмер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№2 </a:t>
            </a: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Роуча</a:t>
            </a: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(Т-образный);</a:t>
            </a:r>
          </a:p>
          <a:p>
            <a:r>
              <a:rPr lang="ru-RU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Кламмер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№3</a:t>
            </a: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комбинированный (</a:t>
            </a:r>
            <a:r>
              <a:rPr lang="ru-RU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Аккера-Роуча</a:t>
            </a: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Кламмер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№4</a:t>
            </a: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одноплечим обратного или обратно-заднего действия;</a:t>
            </a:r>
          </a:p>
          <a:p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Кламмер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№5</a:t>
            </a: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круговой.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02" y="287773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47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3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Бюгельный протез на верхнюю челюсть, цена в Москве — стоимость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97" y="1540143"/>
            <a:ext cx="6311612" cy="420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9752" y="6070307"/>
            <a:ext cx="6691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Бюгельный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протез с кламмерной системой крепления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81863" y="181451"/>
            <a:ext cx="3631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Фиксирующие элементы: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02" y="287773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47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3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6" name="Picture 4" descr="Замковый бюгельный протез bredent - преимущества и недостат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619" y="1730565"/>
            <a:ext cx="7070488" cy="354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51720" y="6015618"/>
            <a:ext cx="766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Бюгельный протез с замковой системой крепления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02" y="287773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281863" y="181451"/>
            <a:ext cx="3631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Фиксирующие элементы:</a:t>
            </a:r>
          </a:p>
        </p:txBody>
      </p:sp>
    </p:spTree>
    <p:extLst>
      <p:ext uri="{BB962C8B-B14F-4D97-AF65-F5344CB8AC3E}">
        <p14:creationId xmlns:p14="http://schemas.microsoft.com/office/powerpoint/2010/main" val="53848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Упрощенный протокол изготовления съемного протеза с опорой на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0814"/>
            <a:ext cx="3973392" cy="596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4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02" name="Picture 6" descr="Балочный зубной протез с опорой на импланты при полном отсутствии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06412"/>
            <a:ext cx="3696345" cy="232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3280" y="1772816"/>
            <a:ext cx="29460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Бюгельные протезы с балочной системой крепления с опорой на имплантаты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02" y="287773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47824" y="5085184"/>
            <a:ext cx="3631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Bahnschrift SemiCondensed" panose="020B0502040204020203" pitchFamily="34" charset="0"/>
                <a:ea typeface="Cambria" panose="02040503050406030204" pitchFamily="18" charset="0"/>
              </a:rPr>
              <a:t>Фиксирующие элементы:</a:t>
            </a:r>
          </a:p>
        </p:txBody>
      </p:sp>
    </p:spTree>
    <p:extLst>
      <p:ext uri="{BB962C8B-B14F-4D97-AF65-F5344CB8AC3E}">
        <p14:creationId xmlns:p14="http://schemas.microsoft.com/office/powerpoint/2010/main" val="150692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3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4" name="Picture 4" descr="Телескопическая коронка первичная (СoCr/Ti) CAD\C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824" y="1380386"/>
            <a:ext cx="3529240" cy="25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Телескопические коронки на зубы и их фото — показания и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23791"/>
            <a:ext cx="3538736" cy="245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34162" y="4550427"/>
            <a:ext cx="27439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Бюгельные протезы с телескопической системой крепления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02" y="287773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58095" y="1916832"/>
            <a:ext cx="3631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Фиксирующие элементы:</a:t>
            </a:r>
          </a:p>
        </p:txBody>
      </p:sp>
    </p:spTree>
    <p:extLst>
      <p:ext uri="{BB962C8B-B14F-4D97-AF65-F5344CB8AC3E}">
        <p14:creationId xmlns:p14="http://schemas.microsoft.com/office/powerpoint/2010/main" val="244640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22953" y="1043731"/>
            <a:ext cx="75243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</a:p>
          <a:p>
            <a:pPr marL="457200" indent="-457200">
              <a:buClr>
                <a:srgbClr val="0000FF"/>
              </a:buClr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Определение. </a:t>
            </a:r>
          </a:p>
          <a:p>
            <a:pPr marL="457200" indent="-457200">
              <a:buClr>
                <a:srgbClr val="0000FF"/>
              </a:buClr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бюгельного протеза и его преимущества перед пластиночными протезами. </a:t>
            </a:r>
          </a:p>
          <a:p>
            <a:pPr marL="457200" indent="-457200">
              <a:buClr>
                <a:srgbClr val="0000FF"/>
              </a:buClr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и противопоказания к изготовлению бюгельных протезов.</a:t>
            </a:r>
          </a:p>
          <a:p>
            <a:pPr marL="457200" indent="-457200">
              <a:buClr>
                <a:srgbClr val="0000FF"/>
              </a:buClr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 конструктивных элементов бюгельных протезов (основные и дополнительные.</a:t>
            </a:r>
          </a:p>
          <a:p>
            <a:pPr marL="457200" indent="-457200">
              <a:buClr>
                <a:srgbClr val="0000FF"/>
              </a:buClr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Клинические требования к естественной коронке зуба, выбранной для расположения опорно-удерживающего кламмера. </a:t>
            </a:r>
          </a:p>
          <a:p>
            <a:pPr marL="457200" indent="-457200">
              <a:buClr>
                <a:srgbClr val="0000FF"/>
              </a:buClr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Бюгельная коронка (определение, особенности препарирования, назначение). </a:t>
            </a:r>
          </a:p>
          <a:p>
            <a:pPr algn="ctr"/>
            <a:endParaRPr lang="ru-RU" sz="240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48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3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2" name="AutoShape 2" descr="https://implant-expert.ru/wp-content/uploads/2019/12/shinirbugelprote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za-rozhdenie.ru/wp-content/uploads/2019/08/twzyegu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08711"/>
            <a:ext cx="2736304" cy="196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za-rozhdenie.ru/wp-content/uploads/2019/08/5hcbdp2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912" y="3273474"/>
            <a:ext cx="4573488" cy="343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46982" y="4180585"/>
            <a:ext cx="2946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Шинирующие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бюгельные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протезы</a:t>
            </a:r>
          </a:p>
        </p:txBody>
      </p:sp>
      <p:pic>
        <p:nvPicPr>
          <p:cNvPr id="9" name="Picture 12" descr="https://dentalgu.ru/upload/medialibrary/ce4/bugel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" t="23564" r="3335" b="3618"/>
          <a:stretch/>
        </p:blipFill>
        <p:spPr bwMode="auto">
          <a:xfrm>
            <a:off x="2120582" y="1279926"/>
            <a:ext cx="2736304" cy="179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55" y="386172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6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3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Бюгельные зубные протезы на верхнюю и нижнюю челюсть: цены и сроки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52333"/>
            <a:ext cx="604393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88788" y="5752671"/>
            <a:ext cx="5569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Различные конструкции дуг</a:t>
            </a:r>
          </a:p>
          <a:p>
            <a:pPr algn="ctr"/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бюгельного протеза на верхней челюсти</a:t>
            </a:r>
          </a:p>
        </p:txBody>
      </p:sp>
    </p:spTree>
    <p:extLst>
      <p:ext uri="{BB962C8B-B14F-4D97-AF65-F5344CB8AC3E}">
        <p14:creationId xmlns:p14="http://schemas.microsoft.com/office/powerpoint/2010/main" val="15033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3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Бюгельные протезы — Студопед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560" y="4149080"/>
            <a:ext cx="329005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Бюгельный протез на нижнюю челюсть в Москве, в клинике Sel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38063"/>
            <a:ext cx="3167013" cy="227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464086" y="4581128"/>
            <a:ext cx="283782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Бюгельный</a:t>
            </a: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протез на верхней челюсти в полости рта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57343" y="1700808"/>
            <a:ext cx="283782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Бюгельный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протез на нижней челюсти в полости рта</a:t>
            </a:r>
          </a:p>
        </p:txBody>
      </p:sp>
    </p:spTree>
    <p:extLst>
      <p:ext uri="{BB962C8B-B14F-4D97-AF65-F5344CB8AC3E}">
        <p14:creationId xmlns:p14="http://schemas.microsoft.com/office/powerpoint/2010/main" val="338095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468941" y="3573016"/>
            <a:ext cx="735153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Функции базиса: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indent="-457200" fontAlgn="base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Удержание искусственных зубов. </a:t>
            </a:r>
          </a:p>
          <a:p>
            <a:pPr indent="-457200" fontAlgn="base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Передача нагрузки от приложенного давления. </a:t>
            </a:r>
          </a:p>
          <a:p>
            <a:pPr indent="-457200" fontAlgn="base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Обеспечение сопротивления силам смещения. </a:t>
            </a:r>
          </a:p>
          <a:p>
            <a:pPr algn="ctr"/>
            <a:endParaRPr lang="ru-RU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1428258"/>
            <a:ext cx="64087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Базис (седло) </a:t>
            </a: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— часть опирающегося протеза, несущая на себе искусственные зубы и замещающую часть альвеолярного отростка.</a:t>
            </a:r>
          </a:p>
        </p:txBody>
      </p:sp>
    </p:spTree>
    <p:extLst>
      <p:ext uri="{BB962C8B-B14F-4D97-AF65-F5344CB8AC3E}">
        <p14:creationId xmlns:p14="http://schemas.microsoft.com/office/powerpoint/2010/main" val="282381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6096" y="192248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Требования к материалу базиса: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1844824"/>
            <a:ext cx="706712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обладать </a:t>
            </a: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постоянством формы и размеров во время обработки, эксплуатации и ремонта;</a:t>
            </a:r>
          </a:p>
          <a:p>
            <a:pPr marL="342900" indent="-342900" fontAlgn="base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обладать </a:t>
            </a: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индифферентностью к тканям и жидкостям полости рта;</a:t>
            </a:r>
          </a:p>
          <a:p>
            <a:pPr marL="342900" indent="-342900" fontAlgn="base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обладать </a:t>
            </a: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достаточной прочностью при минимальной толщине;</a:t>
            </a:r>
          </a:p>
          <a:p>
            <a:pPr marL="342900" indent="-342900" fontAlgn="base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впитывать </a:t>
            </a: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ограниченное количество жидкости, т. е. не набухать;</a:t>
            </a:r>
          </a:p>
          <a:p>
            <a:pPr marL="342900" indent="-342900" fontAlgn="base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удовлетворять </a:t>
            </a: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требованиям эстетики и сохранять цвет при пользовании протезом;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66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6096" y="192248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Требования к материалу базиса: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8008" y="1772816"/>
            <a:ext cx="71287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иметь достаточную упругость и прочность;</a:t>
            </a:r>
          </a:p>
          <a:p>
            <a:pPr marL="342900" indent="-342900" fontAlgn="base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обеспечивать возможность переделки и перебазировки при атрофии подлежащих тканей;</a:t>
            </a:r>
          </a:p>
          <a:p>
            <a:pPr marL="342900" indent="-342900" fontAlgn="base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хорошо полироваться и сохранять полировку;</a:t>
            </a:r>
          </a:p>
          <a:p>
            <a:pPr marL="342900" indent="-342900" fontAlgn="base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обладать достаточной устойчивостью к износу при нормальной эксплуатации;</a:t>
            </a:r>
          </a:p>
          <a:p>
            <a:pPr marL="342900" indent="-342900" fontAlgn="base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иметь малый удельный вес;</a:t>
            </a:r>
          </a:p>
          <a:p>
            <a:pPr marL="342900" indent="-342900" fontAlgn="base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обладать достаточной теплопроводностью</a:t>
            </a:r>
          </a:p>
        </p:txBody>
      </p:sp>
    </p:spTree>
    <p:extLst>
      <p:ext uri="{BB962C8B-B14F-4D97-AF65-F5344CB8AC3E}">
        <p14:creationId xmlns:p14="http://schemas.microsoft.com/office/powerpoint/2010/main" val="130305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619672" y="1484784"/>
            <a:ext cx="72728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fontAlgn="base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Выравнивание окклюзионной поверхности. </a:t>
            </a:r>
          </a:p>
          <a:p>
            <a:pPr marL="342900" lvl="0" indent="-342900" fontAlgn="base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Восстановление высоты прикуса. </a:t>
            </a:r>
          </a:p>
          <a:p>
            <a:pPr marL="342900" lvl="0" indent="-342900" fontAlgn="base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Замещение небольших дефектов зубных рядов мостовидными протезами. </a:t>
            </a:r>
          </a:p>
          <a:p>
            <a:pPr marL="342900" lvl="0" indent="-342900" fontAlgn="base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Подготовка места для окклюзионных накладок. </a:t>
            </a:r>
          </a:p>
          <a:p>
            <a:pPr marL="342900" lvl="0" indent="-342900" fontAlgn="base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Иммобилизация недостаточно устойчивых или чрезмерно нагруженных зубов. </a:t>
            </a:r>
          </a:p>
          <a:p>
            <a:pPr marL="342900" lvl="0" indent="-342900" fontAlgn="base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Изменение контуров опорных зубов. </a:t>
            </a:r>
            <a:r>
              <a:rPr lang="ru-RU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Бюгельный</a:t>
            </a: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протез необходимо рассматривать не как сочетание </a:t>
            </a:r>
            <a:r>
              <a:rPr lang="ru-RU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кламмеров</a:t>
            </a: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дуг и базисов, а как единый комплекс, который должен быть сконструирован как функционально целое. </a:t>
            </a: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8" y="192248"/>
            <a:ext cx="28083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Подготовка зубных рядов :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1845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193077"/>
            <a:ext cx="64008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требования к естественной коронке зуба, выбранной для расположения опорно-удерживающего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кламмера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endParaRPr lang="ru-RU" sz="2400" dirty="0" smtClean="0">
              <a:latin typeface="Bahnschrift SemiCondensed" panose="020B0502040204020203" pitchFamily="34" charset="0"/>
              <a:ea typeface="Cambria" panose="02040503050406030204" pitchFamily="18" charset="0"/>
            </a:endParaRPr>
          </a:p>
          <a:p>
            <a:pPr marL="342900" indent="-342900" fontAlgn="base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коронки опорных зубов по возможности должны быть высокими, с хорошо выраженным </a:t>
            </a:r>
            <a:r>
              <a:rPr lang="ru-RU" sz="24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экватором;</a:t>
            </a:r>
            <a:endParaRPr lang="ru-RU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фиссуры на опорных зубах должны быть </a:t>
            </a:r>
            <a:r>
              <a:rPr lang="ru-RU" sz="24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выраженными</a:t>
            </a: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тсутствие изменений в периапикальных тканях.</a:t>
            </a:r>
            <a:endParaRPr lang="ru-RU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96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02024" y="1608411"/>
            <a:ext cx="69847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проводить препарирование только под обезболиванием и по показаниям с медикаментозной подготовкой, тщательной психологической подготовкой; </a:t>
            </a:r>
          </a:p>
          <a:p>
            <a:pPr marL="342900" indent="-342900" fontAlgn="base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снимать только необходимый слой эмали и дентина;</a:t>
            </a:r>
          </a:p>
          <a:p>
            <a:pPr marL="342900" indent="-342900" fontAlgn="base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соблюдать режим препарирования зуба  (прерывистое сошлифовывание), не допуская его перегревания;</a:t>
            </a:r>
          </a:p>
          <a:p>
            <a:pPr marL="342900" indent="-342900" fontAlgn="base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перед началом работы необходимо проверить состояние бормашины  и </a:t>
            </a:r>
            <a:r>
              <a:rPr lang="ru-RU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надежность</a:t>
            </a:r>
            <a:r>
              <a:rPr lang="ru-RU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фиксации инструментов в наконечнике;</a:t>
            </a:r>
          </a:p>
          <a:p>
            <a:pPr marL="342900" indent="-342900" fontAlgn="base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включать бормашину следует после введения наконечника в полость рта и </a:t>
            </a:r>
            <a:r>
              <a:rPr lang="ru-RU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надежно</a:t>
            </a:r>
            <a:r>
              <a:rPr lang="ru-RU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фиксировать его рукой. Выводить режущий инструмент только после полной остановки машины. При препарировании использовать  другой инструментарий (зеркало, шпатель) для защиты мягких тканей.</a:t>
            </a:r>
          </a:p>
          <a:p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002709" y="260648"/>
            <a:ext cx="40337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препарирования зубов: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845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1200900"/>
            <a:ext cx="763284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Стоматологические инструменты - боры,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финиры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полиры, карборундовые камни (круги) и головки по характеру рабочей поверхности, абразивной  способности и степени воздействия на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твердые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ткани зубов делятся на следующие группы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боры, при помощи которых снимают наиболее крупную, грубую стружку, имеют крупные нарезки, наклон их лезвий  направлен в сторону вращения самого бора, к этой группе относятся все металлические боры режущего действия;</a:t>
            </a:r>
          </a:p>
          <a:p>
            <a:pPr marL="342900" indent="-342900" fontAlgn="base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алмазный инструмент и карборундовые камни (конусовидные, цилиндрические, цилиндрические с </a:t>
            </a:r>
            <a:r>
              <a:rPr lang="ru-RU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заостренным</a:t>
            </a:r>
            <a:r>
              <a:rPr lang="ru-RU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концом, торцовые) снимают более мелкую стружку, так как имеют более тонкое (мелкое) покрытие с острыми гранями, действие их на ткани щадящее;</a:t>
            </a:r>
          </a:p>
          <a:p>
            <a:pPr marL="342900" indent="-342900" fontAlgn="base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финиры</a:t>
            </a:r>
            <a:r>
              <a:rPr lang="ru-RU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полиры, имеющие мелкозернистую или гладкую рабочую поверхность, не режут, а лишь шлифуют и полируют обрабатываемую поверхность</a:t>
            </a:r>
            <a:r>
              <a:rPr lang="ru-RU" sz="2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39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050" name="Picture 2" descr="https://city-denta.ru/images/005/907/312/5907312/1160x/byugel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56" y="4437112"/>
            <a:ext cx="2053208" cy="20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fimed.ru/wp-content/uploads/2021/02/bugelniy-prote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927" y="4365104"/>
            <a:ext cx="2698949" cy="202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mara-spb.ru/upload/image/222_min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1" b="24429"/>
          <a:stretch/>
        </p:blipFill>
        <p:spPr bwMode="auto">
          <a:xfrm>
            <a:off x="1511758" y="1291670"/>
            <a:ext cx="25442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dr-max.ru/sites/default/files/inline/images/byugelnyy_protez_na_zamkah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097" y="4757591"/>
            <a:ext cx="2241302" cy="154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dentalgu.ru/upload/medialibrary/ce4/bugel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" t="23564" r="3335" b="3618"/>
          <a:stretch/>
        </p:blipFill>
        <p:spPr bwMode="auto">
          <a:xfrm>
            <a:off x="6156175" y="192248"/>
            <a:ext cx="2612701" cy="179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2299782"/>
            <a:ext cx="766834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Бюгельный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протез (от нем.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Bugel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дуга)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конструкция, обеспечивающая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частичных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дефектов зубных рядов и позволяющая посредством системы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опорно-удерживающих  элементов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регулировать распределение жевательного давления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опорными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зубами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слизистой оболочкой.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съёмный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протез, в конструкции которого вместо пластмассовой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пластины используется лёгкая,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тонкая металлическая дуга.</a:t>
            </a: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19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093338"/>
            <a:ext cx="7056784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препарирования зубов с применением алмазных абразивных инструментов и турбинных установок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значительно уменьшилась продолжительность препарирования зуба, легко снимаются ткани зуба, незначительная вибрация;</a:t>
            </a:r>
          </a:p>
          <a:p>
            <a:pPr marL="342900" indent="-342900" fontAlgn="base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 прилагается  чрезмерное давление на зуб;</a:t>
            </a:r>
          </a:p>
          <a:p>
            <a:pPr marL="342900" indent="-342900" fontAlgn="base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абразивные инструменты имеют небольшие размеры при высокой скорости вращения, вследствие чего уменьшаются площади соприкасающихся поверхностей;</a:t>
            </a:r>
          </a:p>
          <a:p>
            <a:pPr marL="342900" indent="-342900" fontAlgn="base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уменьшились неприятные ощущения и болевая реакция;</a:t>
            </a:r>
          </a:p>
          <a:p>
            <a:pPr marL="342900" indent="-342900" fontAlgn="base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турбинных установках предусмотрена автоматизированная система охлаждения - воздушная или воздушно-водяная.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68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828416"/>
              </p:ext>
            </p:extLst>
          </p:nvPr>
        </p:nvGraphicFramePr>
        <p:xfrm>
          <a:off x="1542530" y="2492896"/>
          <a:ext cx="7144270" cy="34723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83750">
                  <a:extLst>
                    <a:ext uri="{9D8B030D-6E8A-4147-A177-3AD203B41FA5}">
                      <a16:colId xmlns:a16="http://schemas.microsoft.com/office/drawing/2014/main" val="3885195459"/>
                    </a:ext>
                  </a:extLst>
                </a:gridCol>
                <a:gridCol w="3330260">
                  <a:extLst>
                    <a:ext uri="{9D8B030D-6E8A-4147-A177-3AD203B41FA5}">
                      <a16:colId xmlns:a16="http://schemas.microsoft.com/office/drawing/2014/main" val="4189551747"/>
                    </a:ext>
                  </a:extLst>
                </a:gridCol>
                <a:gridCol w="3330260">
                  <a:extLst>
                    <a:ext uri="{9D8B030D-6E8A-4147-A177-3AD203B41FA5}">
                      <a16:colId xmlns:a16="http://schemas.microsoft.com/office/drawing/2014/main" val="338329554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  <a:latin typeface="Bahnschrift SemiCondensed" panose="020B0502040204020203" pitchFamily="34" charset="0"/>
                        </a:rPr>
                        <a:t> </a:t>
                      </a:r>
                      <a:endParaRPr lang="ru-RU" sz="2800">
                        <a:effectLst/>
                        <a:latin typeface="Bahnschrift SemiCondensed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Клинические</a:t>
                      </a:r>
                      <a:endParaRPr lang="ru-RU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Лабораторные</a:t>
                      </a:r>
                      <a:endParaRPr lang="ru-RU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3120679"/>
                  </a:ext>
                </a:extLst>
              </a:tr>
              <a:tr h="688076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800" dirty="0">
                          <a:effectLst/>
                          <a:latin typeface="Bahnschrift SemiCondensed" panose="020B0502040204020203" pitchFamily="34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Bahnschrift SemiCondensed" panose="020B0502040204020203" pitchFamily="34" charset="0"/>
                        </a:rPr>
                        <a:t>1</a:t>
                      </a:r>
                      <a:endParaRPr lang="ru-RU" sz="2800" dirty="0">
                        <a:effectLst/>
                        <a:latin typeface="Bahnschrift SemiCondensed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Препарирование зуба, снятие оттисков.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Отливка гипсовых моделей челюстей.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8336856"/>
                  </a:ext>
                </a:extLst>
              </a:tr>
              <a:tr h="688076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800" dirty="0">
                          <a:effectLst/>
                          <a:latin typeface="Bahnschrift SemiCondensed" panose="020B0502040204020203" pitchFamily="34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Bahnschrift SemiCondensed" panose="020B0502040204020203" pitchFamily="34" charset="0"/>
                        </a:rPr>
                        <a:t>2</a:t>
                      </a:r>
                      <a:endParaRPr lang="ru-RU" sz="2800" dirty="0">
                        <a:effectLst/>
                        <a:latin typeface="Bahnschrift SemiCondensed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центрального соотношения челюстей.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штампованной коронки.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2271311"/>
                  </a:ext>
                </a:extLst>
              </a:tr>
              <a:tr h="103211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800" dirty="0">
                          <a:effectLst/>
                          <a:latin typeface="Bahnschrift SemiCondensed" panose="020B0502040204020203" pitchFamily="34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Bahnschrift SemiCondensed" panose="020B0502040204020203" pitchFamily="34" charset="0"/>
                        </a:rPr>
                        <a:t>3</a:t>
                      </a:r>
                      <a:endParaRPr lang="ru-RU" sz="2800" dirty="0">
                        <a:effectLst/>
                        <a:latin typeface="Bahnschrift SemiCondensed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качества изготовленной коронки, припасовка в полости рта.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Шлифовка и полировка коронки.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7231626"/>
                  </a:ext>
                </a:extLst>
              </a:tr>
              <a:tr h="344038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800" dirty="0">
                          <a:effectLst/>
                          <a:latin typeface="Bahnschrift SemiCondensed" panose="020B0502040204020203" pitchFamily="34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Bahnschrift SemiCondensed" panose="020B0502040204020203" pitchFamily="34" charset="0"/>
                        </a:rPr>
                        <a:t>4</a:t>
                      </a:r>
                      <a:endParaRPr lang="ru-RU" sz="2800" dirty="0">
                        <a:effectLst/>
                        <a:latin typeface="Bahnschrift SemiCondensed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Фиксация коронки на цемент.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392000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63688" y="1340768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Клинико-лабораторные этапы изготовления штампованной коронки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0" b="14097"/>
          <a:stretch/>
        </p:blipFill>
        <p:spPr bwMode="auto">
          <a:xfrm>
            <a:off x="6160068" y="165547"/>
            <a:ext cx="2509326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69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702511"/>
              </p:ext>
            </p:extLst>
          </p:nvPr>
        </p:nvGraphicFramePr>
        <p:xfrm>
          <a:off x="2123728" y="2924944"/>
          <a:ext cx="6076950" cy="35661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3667612052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413306406"/>
                    </a:ext>
                  </a:extLst>
                </a:gridCol>
                <a:gridCol w="2655570">
                  <a:extLst>
                    <a:ext uri="{9D8B030D-6E8A-4147-A177-3AD203B41FA5}">
                      <a16:colId xmlns:a16="http://schemas.microsoft.com/office/drawing/2014/main" val="42090633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Клинические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Лабораторные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12766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Bahnschrift SemiCondense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Препарирование зуба, снятие оттисков (рабочий и вспомогательный) 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Получение  разборной  гипсовой  модели  челюсти. Моделирование и литьё цельнометаллической  коронки 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9794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Bahnschrift SemiCondense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Проверка качества изготовленной коронки (припасовка) в полости рта 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Шлифовка, полировка цельнометаллической коронки 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0660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Bahnschrift SemiCondense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Фиксация коронки на цемент.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631768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63688" y="1340768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Клинико-лабораторные этапы изготовления литых  цельнометаллических коронок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2107"/>
            <a:ext cx="1968153" cy="147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89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012711"/>
              </p:ext>
            </p:extLst>
          </p:nvPr>
        </p:nvGraphicFramePr>
        <p:xfrm>
          <a:off x="1533463" y="2112275"/>
          <a:ext cx="7369527" cy="46634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3199">
                  <a:extLst>
                    <a:ext uri="{9D8B030D-6E8A-4147-A177-3AD203B41FA5}">
                      <a16:colId xmlns:a16="http://schemas.microsoft.com/office/drawing/2014/main" val="3349158778"/>
                    </a:ext>
                  </a:extLst>
                </a:gridCol>
                <a:gridCol w="3497241">
                  <a:extLst>
                    <a:ext uri="{9D8B030D-6E8A-4147-A177-3AD203B41FA5}">
                      <a16:colId xmlns:a16="http://schemas.microsoft.com/office/drawing/2014/main" val="382127042"/>
                    </a:ext>
                  </a:extLst>
                </a:gridCol>
                <a:gridCol w="3409087">
                  <a:extLst>
                    <a:ext uri="{9D8B030D-6E8A-4147-A177-3AD203B41FA5}">
                      <a16:colId xmlns:a16="http://schemas.microsoft.com/office/drawing/2014/main" val="4279449577"/>
                    </a:ext>
                  </a:extLst>
                </a:gridCol>
              </a:tblGrid>
              <a:tr h="14135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Клинические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Лабораторные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1192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400" dirty="0" smtClean="0">
                          <a:effectLst/>
                          <a:latin typeface="Bahnschrift SemiCondensed" panose="020B0502040204020203" pitchFamily="34" charset="0"/>
                        </a:rPr>
                        <a:t>1</a:t>
                      </a:r>
                      <a:r>
                        <a:rPr lang="ru-RU" sz="1400" dirty="0">
                          <a:effectLst/>
                          <a:latin typeface="Bahnschrift SemiCondensed" panose="020B0502040204020203" pitchFamily="34" charset="0"/>
                        </a:rPr>
                        <a:t> </a:t>
                      </a:r>
                      <a:endParaRPr lang="ru-RU" sz="2000" dirty="0">
                        <a:effectLst/>
                        <a:latin typeface="Bahnschrift SemiCondensed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Препарирование зубов. Получение двухслойного оттиска, фиксация провизорных (временных) коронок.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Отливка разборной комбинированной модели. Изготовление литого металлического колпачка (каркаса).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82173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400" dirty="0">
                          <a:effectLst/>
                          <a:latin typeface="Bahnschrift SemiCondensed" panose="020B0502040204020203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Bahnschrift SemiCondensed" panose="020B0502040204020203" pitchFamily="34" charset="0"/>
                        </a:rPr>
                        <a:t>2</a:t>
                      </a:r>
                      <a:endParaRPr lang="ru-RU" sz="2000" dirty="0">
                        <a:effectLst/>
                        <a:latin typeface="Bahnschrift SemiCondensed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Припасовка литого металлического каркаса в полости рта. Определение цвета керамической облицовки.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Нанесение и обжиг фарфоровой массы.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5576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400" dirty="0">
                          <a:effectLst/>
                          <a:latin typeface="Bahnschrift SemiCondensed" panose="020B0502040204020203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Bahnschrift SemiCondensed" panose="020B0502040204020203" pitchFamily="34" charset="0"/>
                        </a:rPr>
                        <a:t>3</a:t>
                      </a:r>
                      <a:endParaRPr lang="ru-RU" sz="2000" dirty="0">
                        <a:effectLst/>
                        <a:latin typeface="Bahnschrift SemiCondensed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Припасовка металлокерамической коронки.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Глазурирование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керамического покрытия.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57170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400" dirty="0">
                          <a:effectLst/>
                          <a:latin typeface="Bahnschrift SemiCondensed" panose="020B0502040204020203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Bahnschrift SemiCondensed" panose="020B0502040204020203" pitchFamily="34" charset="0"/>
                        </a:rPr>
                        <a:t>4</a:t>
                      </a:r>
                      <a:endParaRPr lang="ru-RU" sz="2000" dirty="0">
                        <a:effectLst/>
                        <a:latin typeface="Bahnschrift SemiCondensed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Временная фиксация готового металлокерамического  протеза.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2882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400" dirty="0">
                          <a:effectLst/>
                          <a:latin typeface="Bahnschrift SemiCondensed" panose="020B0502040204020203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Bahnschrift SemiCondensed" panose="020B0502040204020203" pitchFamily="34" charset="0"/>
                        </a:rPr>
                        <a:t>5</a:t>
                      </a:r>
                      <a:endParaRPr lang="ru-RU" sz="2000" dirty="0">
                        <a:effectLst/>
                        <a:latin typeface="Bahnschrift SemiCondensed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Постоянная фиксация металлокерамического  протеза 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589253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3195" y="1035057"/>
            <a:ext cx="7513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Клинико-лабораторные этапы изготовления металлокерамических коронок</a:t>
            </a: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6" b="28746"/>
          <a:stretch/>
        </p:blipFill>
        <p:spPr bwMode="auto">
          <a:xfrm>
            <a:off x="5893322" y="192248"/>
            <a:ext cx="2774507" cy="93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90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5035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3563938" y="1860550"/>
            <a:ext cx="532923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alt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9D0820-DA12-44F3-AA82-37240A742C47}" type="slidenum">
              <a:rPr lang="ru-RU" altLang="ru-RU" smtClean="0">
                <a:solidFill>
                  <a:srgbClr val="898989"/>
                </a:solidFill>
              </a:rPr>
              <a:pPr/>
              <a:t>34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pic>
        <p:nvPicPr>
          <p:cNvPr id="614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79400"/>
            <a:ext cx="44640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51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582329" y="1260051"/>
            <a:ext cx="3132348" cy="4120362"/>
            <a:chOff x="2591780" y="584911"/>
            <a:chExt cx="4680520" cy="5818019"/>
          </a:xfrm>
        </p:grpSpPr>
        <p:pic>
          <p:nvPicPr>
            <p:cNvPr id="6" name="Picture 2" descr="бюгельный протез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9" t="5261" r="10523"/>
            <a:stretch/>
          </p:blipFill>
          <p:spPr bwMode="auto">
            <a:xfrm>
              <a:off x="2591780" y="1349297"/>
              <a:ext cx="4680520" cy="4117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Группа 7"/>
            <p:cNvGrpSpPr/>
            <p:nvPr/>
          </p:nvGrpSpPr>
          <p:grpSpPr>
            <a:xfrm>
              <a:off x="2591781" y="584911"/>
              <a:ext cx="4680519" cy="5818019"/>
              <a:chOff x="2591781" y="584911"/>
              <a:chExt cx="4680519" cy="5818019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591781" y="5490300"/>
                <a:ext cx="4680519" cy="912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Базис </a:t>
                </a:r>
                <a:br>
                  <a:rPr lang="ru-RU" b="1" dirty="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</a:br>
                <a:r>
                  <a:rPr lang="ru-RU" b="1" dirty="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(седловидная часть)</a:t>
                </a:r>
                <a:endParaRPr lang="ru-RU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" name="Прямая со стрелкой 9"/>
              <p:cNvCxnSpPr/>
              <p:nvPr/>
            </p:nvCxnSpPr>
            <p:spPr>
              <a:xfrm flipH="1" flipV="1">
                <a:off x="3545886" y="3625612"/>
                <a:ext cx="1350150" cy="1931395"/>
              </a:xfrm>
              <a:prstGeom prst="straightConnector1">
                <a:avLst/>
              </a:prstGeom>
              <a:ln w="41275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 стрелкой 11"/>
              <p:cNvCxnSpPr/>
              <p:nvPr/>
            </p:nvCxnSpPr>
            <p:spPr>
              <a:xfrm flipV="1">
                <a:off x="5004048" y="3625612"/>
                <a:ext cx="1296144" cy="1931299"/>
              </a:xfrm>
              <a:prstGeom prst="straightConnector1">
                <a:avLst/>
              </a:prstGeom>
              <a:ln w="41275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3941928" y="3587639"/>
                <a:ext cx="2067608" cy="521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latin typeface="Bahnschrift SemiBold Condensed" panose="020B0502040204020203" pitchFamily="34" charset="0"/>
                    <a:ea typeface="Cambria" panose="02040503050406030204" pitchFamily="18" charset="0"/>
                  </a:rPr>
                  <a:t>Дуга (</a:t>
                </a:r>
                <a:r>
                  <a:rPr lang="ru-RU" b="1" dirty="0" err="1" smtClean="0">
                    <a:latin typeface="Bahnschrift SemiBold Condensed" panose="020B0502040204020203" pitchFamily="34" charset="0"/>
                    <a:ea typeface="Cambria" panose="02040503050406030204" pitchFamily="18" charset="0"/>
                  </a:rPr>
                  <a:t>бюгель</a:t>
                </a:r>
                <a:r>
                  <a:rPr lang="ru-RU" b="1" dirty="0" smtClean="0">
                    <a:latin typeface="Bahnschrift SemiBold Condensed" panose="020B0502040204020203" pitchFamily="34" charset="0"/>
                    <a:ea typeface="Cambria" panose="02040503050406030204" pitchFamily="18" charset="0"/>
                  </a:rPr>
                  <a:t>)</a:t>
                </a:r>
                <a:endParaRPr lang="ru-RU" b="1" dirty="0">
                  <a:latin typeface="Bahnschrift SemiBold Condensed" panose="020B0502040204020203" pitchFamily="34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14" name="Группа 13"/>
              <p:cNvGrpSpPr/>
              <p:nvPr/>
            </p:nvGrpSpPr>
            <p:grpSpPr>
              <a:xfrm>
                <a:off x="5035072" y="2366330"/>
                <a:ext cx="756084" cy="1181301"/>
                <a:chOff x="5040052" y="1868245"/>
                <a:chExt cx="756084" cy="1181301"/>
              </a:xfrm>
            </p:grpSpPr>
            <p:cxnSp>
              <p:nvCxnSpPr>
                <p:cNvPr id="19" name="Прямая со стрелкой 18"/>
                <p:cNvCxnSpPr/>
                <p:nvPr/>
              </p:nvCxnSpPr>
              <p:spPr>
                <a:xfrm flipV="1">
                  <a:off x="5050012" y="1868245"/>
                  <a:ext cx="6124" cy="1181301"/>
                </a:xfrm>
                <a:prstGeom prst="straightConnector1">
                  <a:avLst/>
                </a:prstGeom>
                <a:ln w="41275"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Прямая со стрелкой 19"/>
                <p:cNvCxnSpPr/>
                <p:nvPr/>
              </p:nvCxnSpPr>
              <p:spPr>
                <a:xfrm flipV="1">
                  <a:off x="5040052" y="2276874"/>
                  <a:ext cx="756084" cy="772672"/>
                </a:xfrm>
                <a:prstGeom prst="straightConnector1">
                  <a:avLst/>
                </a:prstGeom>
                <a:ln w="41275"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Прямая со стрелкой 14"/>
              <p:cNvCxnSpPr/>
              <p:nvPr/>
            </p:nvCxnSpPr>
            <p:spPr>
              <a:xfrm flipH="1" flipV="1">
                <a:off x="4396960" y="2791033"/>
                <a:ext cx="638112" cy="772672"/>
              </a:xfrm>
              <a:prstGeom prst="straightConnector1">
                <a:avLst/>
              </a:prstGeom>
              <a:ln w="41275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 стрелкой 15"/>
              <p:cNvCxnSpPr/>
              <p:nvPr/>
            </p:nvCxnSpPr>
            <p:spPr>
              <a:xfrm>
                <a:off x="4968044" y="1034233"/>
                <a:ext cx="1368152" cy="1689448"/>
              </a:xfrm>
              <a:prstGeom prst="straightConnector1">
                <a:avLst/>
              </a:prstGeom>
              <a:ln w="41275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 flipH="1">
                <a:off x="3941930" y="1054758"/>
                <a:ext cx="1008112" cy="1196235"/>
              </a:xfrm>
              <a:prstGeom prst="straightConnector1">
                <a:avLst/>
              </a:prstGeom>
              <a:ln w="41275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4314992" y="584911"/>
                <a:ext cx="2421317" cy="521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Bahnschrift SemiBold Condensed" panose="020B0502040204020203" pitchFamily="34" charset="0"/>
                    <a:ea typeface="Cambria" panose="02040503050406030204" pitchFamily="18" charset="0"/>
                  </a:rPr>
                  <a:t>Кламмера</a:t>
                </a:r>
                <a:endParaRPr lang="ru-RU" b="1" dirty="0">
                  <a:latin typeface="Bahnschrift SemiBold Condensed" panose="020B0502040204020203" pitchFamily="34" charset="0"/>
                  <a:ea typeface="Cambria" panose="02040503050406030204" pitchFamily="18" charset="0"/>
                </a:endParaRPr>
              </a:p>
            </p:txBody>
          </p:sp>
        </p:grpSp>
      </p:grpSp>
      <p:pic>
        <p:nvPicPr>
          <p:cNvPr id="21" name="Picture 2" descr="https://academiadent.ru/wp-content/uploads/2019/07/byugelniy-protez-na-klammerah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247" y="2226738"/>
            <a:ext cx="4181179" cy="226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582329" y="5647782"/>
            <a:ext cx="4025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Каркас бюгельного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протеза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8485" y="1385168"/>
            <a:ext cx="3527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Составные элементы бюгельного протеза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22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1658086"/>
            <a:ext cx="766834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бюгельных протезах минимальная базисная часть. </a:t>
            </a:r>
          </a:p>
          <a:p>
            <a:pPr marL="285750" indent="-285750" fontAlgn="base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дуги в протезе укрепляет его, а также равномерно распределить нагрузку между его сторонами. </a:t>
            </a:r>
          </a:p>
          <a:p>
            <a:pPr marL="285750" indent="-285750" fontAlgn="base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протезе опорных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позволяет передавать часть нагрузки через периодонт опорных зубов. </a:t>
            </a:r>
          </a:p>
          <a:p>
            <a:pPr marL="285750" indent="-285750" fontAlgn="base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Освобождаются десневые сосочки и часть слизистой оболочки. </a:t>
            </a:r>
          </a:p>
          <a:p>
            <a:pPr marL="285750" indent="-285750" fontAlgn="base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Незначительная коррекция протеза по сравнению с полными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съемными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протезами является благоприятным фактором. </a:t>
            </a:r>
          </a:p>
          <a:p>
            <a:pPr marL="285750" indent="-285750" fontAlgn="base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Прочная фиксация протеза ускоряет процесс адаптации. </a:t>
            </a:r>
          </a:p>
          <a:p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283144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бюгельных 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частично-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съемными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пластиночными протезами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92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01689" y="1514103"/>
            <a:ext cx="462547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fontAlgn="base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Бюгельные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протезы не всегда требуют препарирования зубов, не ограничивает их физиологическую подвижность. </a:t>
            </a:r>
          </a:p>
          <a:p>
            <a:pPr marL="285750" lvl="1" indent="-285750" fontAlgn="base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распределить жевательное давление между оставшимися зубами и альвеолярными отростками. </a:t>
            </a:r>
          </a:p>
          <a:p>
            <a:pPr marL="285750" lvl="1" indent="-285750" fontAlgn="base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Бюгельные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протезы более гигиеничные, подвергаются механическим средствам очистки вне полости рта. </a:t>
            </a:r>
          </a:p>
          <a:p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4" descr="https://xelsident.ru/img/119795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20888"/>
            <a:ext cx="2502754" cy="219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27576" y="88176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бюгельных 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частично-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съемными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пластиночными протезами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41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3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475656" y="1262931"/>
            <a:ext cx="7668344" cy="5444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Rumpel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(1925) все протезы по способу передачи нагрузки на опорные ткани делит на 3 группы: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fontAlgn="base">
              <a:lnSpc>
                <a:spcPct val="150000"/>
              </a:lnSpc>
              <a:buClr>
                <a:srgbClr val="0000FF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Физиологические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(мостовидные протезы, передающие функциональную нагрузку на челюсти физиологическим путем — через зубы и периодонт);</a:t>
            </a:r>
          </a:p>
          <a:p>
            <a:pPr marL="285750" lvl="1" indent="-285750" fontAlgn="base">
              <a:lnSpc>
                <a:spcPct val="150000"/>
              </a:lnSpc>
              <a:buClr>
                <a:srgbClr val="0000FF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Полуфизиологические</a:t>
            </a:r>
            <a:r>
              <a:rPr lang="ru-RU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(Опирающиеся протезы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бюгельные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имея в виду способ передачи функциональной нагрузки на опорные ткани — одновременно через зубы, периодонт и через слизистую оболочку ; </a:t>
            </a:r>
          </a:p>
          <a:p>
            <a:pPr marL="285750" lvl="1" indent="-285750" fontAlgn="base">
              <a:lnSpc>
                <a:spcPct val="150000"/>
              </a:lnSpc>
              <a:buClr>
                <a:srgbClr val="0000FF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Нефизиологические</a:t>
            </a:r>
            <a:r>
              <a:rPr lang="ru-RU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лечебные ортопедические аппараты, восстанавливающие основные функции зубочелюстной системы (фиксируются на зубах с помощью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передают возникающее во время жевания давление на ткани, не приспособленные к его восприятию). </a:t>
            </a:r>
            <a:endParaRPr lang="ru-RU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6869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64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3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1955145"/>
            <a:ext cx="6607175" cy="4766946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двусторонние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односторонние концевые дефекты зубных рядов.</a:t>
            </a:r>
          </a:p>
          <a:p>
            <a:pPr marL="285750" indent="-28575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включенные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дефекты большой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протяженности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включенные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дефекты малые и средние при невозможности изготовления мостовидных протезов</a:t>
            </a:r>
          </a:p>
          <a:p>
            <a:pPr marL="285750" indent="-28575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зубов в зубном ряду должно быть не менее 5-6. Они не должны располагаться в одной плоскости. Это необходимо для рационального распределения жевательного давления. </a:t>
            </a:r>
          </a:p>
          <a:p>
            <a:pPr marL="285750" indent="-28575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периапикальных тканей опорных зубов не должно быть невылеченных патологических процессов.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46725" y="584270"/>
            <a:ext cx="36107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изготовлению бюгельного протеза с </a:t>
            </a:r>
            <a:r>
              <a:rPr lang="ru-RU" alt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кламмерной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системой фиксации: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3731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3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46149" y="1645265"/>
            <a:ext cx="7560840" cy="490115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14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высокое прикрепление уздечки языка на нижней челюсти.</a:t>
            </a:r>
            <a:r>
              <a:rPr lang="ru-RU" altLang="ru-RU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Она должна находиться на 1см ниже шеек зубов, чтобы было достаточно места для расположения дуги, в противном случае она будет травмировать уздечку и пациент не сможет пользоваться протезами.</a:t>
            </a:r>
            <a:endParaRPr lang="ru-RU" altLang="ru-RU" sz="1400" i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14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низкие клинические коронки, если их нельзя увеличить искусственно, не могут служить опорой</a:t>
            </a:r>
            <a:r>
              <a:rPr lang="ru-RU" altLang="ru-RU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altLang="ru-RU" sz="1400" i="1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14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значительно наклонённые в разные стороны опорные зубы </a:t>
            </a:r>
            <a:r>
              <a:rPr lang="ru-RU" altLang="ru-RU" sz="1400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являются относительным противопоказанием</a:t>
            </a:r>
            <a:r>
              <a:rPr lang="ru-RU" altLang="ru-RU" sz="1400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14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т.е. сложно искусственно придать им параллельность или провести изучение диагностических моделей в </a:t>
            </a:r>
            <a:r>
              <a:rPr lang="ru-RU" altLang="ru-RU" sz="14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параллелометре</a:t>
            </a:r>
            <a:r>
              <a:rPr lang="ru-RU" altLang="ru-RU" sz="14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выбрав путь введения и выведения протезов.</a:t>
            </a:r>
            <a:endParaRPr lang="ru-RU" altLang="ru-RU" sz="1400" i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14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наличие глубокого прикуса, особенно глубокого травмирующего, без предварительной перестройки </a:t>
            </a:r>
            <a:r>
              <a:rPr lang="ru-RU" altLang="ru-RU" sz="1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миотатического</a:t>
            </a:r>
            <a:r>
              <a:rPr lang="ru-RU" altLang="ru-RU" sz="14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рефлекса.</a:t>
            </a:r>
            <a:r>
              <a:rPr lang="ru-RU" altLang="ru-RU" sz="14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В противном случае в результате смещения </a:t>
            </a:r>
            <a:r>
              <a:rPr lang="ru-RU" altLang="ru-RU" sz="14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антоганистов</a:t>
            </a:r>
            <a:r>
              <a:rPr lang="ru-RU" altLang="ru-RU" sz="14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нет места для расположения седловидной части.</a:t>
            </a:r>
            <a:endParaRPr lang="ru-RU" altLang="ru-RU" sz="1400" i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14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резко выраженный торус на верхней челюсти является относительным противопоказаниям</a:t>
            </a:r>
            <a:r>
              <a:rPr lang="ru-RU" altLang="ru-RU" sz="1400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14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т.к. его можно обойти и расположить дугу кпереди.</a:t>
            </a:r>
            <a:endParaRPr lang="ru-RU" altLang="ru-RU" sz="1400" i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14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большая атрофия альвеолярного отростка и плоское нёбо.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08105" y="262373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 к изготовлению бюгельных протезов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2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3858</TotalTime>
  <Words>2440</Words>
  <Application>Microsoft Office PowerPoint</Application>
  <PresentationFormat>Экран (4:3)</PresentationFormat>
  <Paragraphs>291</Paragraphs>
  <Slides>34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</vt:lpstr>
      <vt:lpstr>Bahnschrift SemiBold Condensed</vt:lpstr>
      <vt:lpstr>Bahnschrift SemiCondensed</vt:lpstr>
      <vt:lpstr>Calibri</vt:lpstr>
      <vt:lpstr>Cambria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179</cp:revision>
  <dcterms:modified xsi:type="dcterms:W3CDTF">2024-09-02T06:54:03Z</dcterms:modified>
</cp:coreProperties>
</file>