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8" r:id="rId2"/>
    <p:sldId id="259" r:id="rId3"/>
    <p:sldId id="349" r:id="rId4"/>
    <p:sldId id="388" r:id="rId5"/>
    <p:sldId id="389" r:id="rId6"/>
    <p:sldId id="390" r:id="rId7"/>
    <p:sldId id="345" r:id="rId8"/>
    <p:sldId id="396" r:id="rId9"/>
    <p:sldId id="397" r:id="rId10"/>
    <p:sldId id="398" r:id="rId11"/>
    <p:sldId id="391" r:id="rId12"/>
    <p:sldId id="346" r:id="rId13"/>
    <p:sldId id="350" r:id="rId14"/>
    <p:sldId id="399" r:id="rId15"/>
    <p:sldId id="400" r:id="rId16"/>
    <p:sldId id="351" r:id="rId17"/>
    <p:sldId id="352" r:id="rId18"/>
    <p:sldId id="353" r:id="rId19"/>
    <p:sldId id="354" r:id="rId20"/>
    <p:sldId id="355" r:id="rId21"/>
    <p:sldId id="356" r:id="rId22"/>
    <p:sldId id="401" r:id="rId23"/>
    <p:sldId id="402" r:id="rId24"/>
    <p:sldId id="403" r:id="rId25"/>
    <p:sldId id="404" r:id="rId26"/>
    <p:sldId id="405" r:id="rId27"/>
    <p:sldId id="347" r:id="rId28"/>
    <p:sldId id="392" r:id="rId29"/>
    <p:sldId id="393" r:id="rId30"/>
    <p:sldId id="395" r:id="rId31"/>
    <p:sldId id="394" r:id="rId32"/>
    <p:sldId id="348" r:id="rId33"/>
    <p:sldId id="343" r:id="rId34"/>
    <p:sldId id="344" r:id="rId35"/>
    <p:sldId id="381" r:id="rId36"/>
    <p:sldId id="382" r:id="rId37"/>
    <p:sldId id="383" r:id="rId38"/>
    <p:sldId id="384" r:id="rId39"/>
    <p:sldId id="385" r:id="rId40"/>
    <p:sldId id="386" r:id="rId41"/>
    <p:sldId id="387" r:id="rId42"/>
    <p:sldId id="342"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7" autoAdjust="0"/>
    <p:restoredTop sz="80924" autoAdjust="0"/>
  </p:normalViewPr>
  <p:slideViewPr>
    <p:cSldViewPr>
      <p:cViewPr varScale="1">
        <p:scale>
          <a:sx n="92" d="100"/>
          <a:sy n="92" d="100"/>
        </p:scale>
        <p:origin x="190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FC65F-D3C8-4139-B77F-6110F35EBCF9}" type="datetimeFigureOut">
              <a:rPr lang="ru-RU" smtClean="0"/>
              <a:pPr/>
              <a:t>02.09.2024</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54020B-54F7-495D-8606-BE28F527840F}" type="slidenum">
              <a:rPr lang="ru-RU" smtClean="0"/>
              <a:pPr/>
              <a:t>‹#›</a:t>
            </a:fld>
            <a:endParaRPr lang="ru-RU"/>
          </a:p>
        </p:txBody>
      </p:sp>
    </p:spTree>
    <p:extLst>
      <p:ext uri="{BB962C8B-B14F-4D97-AF65-F5344CB8AC3E}">
        <p14:creationId xmlns:p14="http://schemas.microsoft.com/office/powerpoint/2010/main" val="2243848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4</a:t>
            </a:fld>
            <a:endParaRPr lang="ru-RU"/>
          </a:p>
        </p:txBody>
      </p:sp>
    </p:spTree>
    <p:extLst>
      <p:ext uri="{BB962C8B-B14F-4D97-AF65-F5344CB8AC3E}">
        <p14:creationId xmlns:p14="http://schemas.microsoft.com/office/powerpoint/2010/main" val="4027993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Все базисные пластмассы, применяемые в нашей стране в настоящее время относятся к материалам горячего отверждения, т.е. становятся </a:t>
            </a:r>
            <a:r>
              <a:rPr lang="ru-RU" dirty="0" err="1" smtClean="0"/>
              <a:t>твердыми</a:t>
            </a:r>
            <a:r>
              <a:rPr lang="ru-RU" dirty="0" smtClean="0"/>
              <a:t> после воздействия на них нагреванием.</a:t>
            </a:r>
          </a:p>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41</a:t>
            </a:fld>
            <a:endParaRPr lang="ru-RU"/>
          </a:p>
        </p:txBody>
      </p:sp>
    </p:spTree>
    <p:extLst>
      <p:ext uri="{BB962C8B-B14F-4D97-AF65-F5344CB8AC3E}">
        <p14:creationId xmlns:p14="http://schemas.microsoft.com/office/powerpoint/2010/main" val="1527055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5</a:t>
            </a:fld>
            <a:endParaRPr lang="ru-RU"/>
          </a:p>
        </p:txBody>
      </p:sp>
    </p:spTree>
    <p:extLst>
      <p:ext uri="{BB962C8B-B14F-4D97-AF65-F5344CB8AC3E}">
        <p14:creationId xmlns:p14="http://schemas.microsoft.com/office/powerpoint/2010/main" val="206345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6</a:t>
            </a:fld>
            <a:endParaRPr lang="ru-RU"/>
          </a:p>
        </p:txBody>
      </p:sp>
    </p:spTree>
    <p:extLst>
      <p:ext uri="{BB962C8B-B14F-4D97-AF65-F5344CB8AC3E}">
        <p14:creationId xmlns:p14="http://schemas.microsoft.com/office/powerpoint/2010/main" val="3300356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8</a:t>
            </a:fld>
            <a:endParaRPr lang="ru-RU"/>
          </a:p>
        </p:txBody>
      </p:sp>
    </p:spTree>
    <p:extLst>
      <p:ext uri="{BB962C8B-B14F-4D97-AF65-F5344CB8AC3E}">
        <p14:creationId xmlns:p14="http://schemas.microsoft.com/office/powerpoint/2010/main" val="3201196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9</a:t>
            </a:fld>
            <a:endParaRPr lang="ru-RU"/>
          </a:p>
        </p:txBody>
      </p:sp>
    </p:spTree>
    <p:extLst>
      <p:ext uri="{BB962C8B-B14F-4D97-AF65-F5344CB8AC3E}">
        <p14:creationId xmlns:p14="http://schemas.microsoft.com/office/powerpoint/2010/main" val="2637270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10</a:t>
            </a:fld>
            <a:endParaRPr lang="ru-RU"/>
          </a:p>
        </p:txBody>
      </p:sp>
    </p:spTree>
    <p:extLst>
      <p:ext uri="{BB962C8B-B14F-4D97-AF65-F5344CB8AC3E}">
        <p14:creationId xmlns:p14="http://schemas.microsoft.com/office/powerpoint/2010/main" val="2902118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Все эти достоинства делают возможным и нужным применение титана в современной стоматологии.</a:t>
            </a:r>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38</a:t>
            </a:fld>
            <a:endParaRPr lang="ru-RU"/>
          </a:p>
        </p:txBody>
      </p:sp>
    </p:spTree>
    <p:extLst>
      <p:ext uri="{BB962C8B-B14F-4D97-AF65-F5344CB8AC3E}">
        <p14:creationId xmlns:p14="http://schemas.microsoft.com/office/powerpoint/2010/main" val="1905089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39</a:t>
            </a:fld>
            <a:endParaRPr lang="ru-RU"/>
          </a:p>
        </p:txBody>
      </p:sp>
    </p:spTree>
    <p:extLst>
      <p:ext uri="{BB962C8B-B14F-4D97-AF65-F5344CB8AC3E}">
        <p14:creationId xmlns:p14="http://schemas.microsoft.com/office/powerpoint/2010/main" val="3027390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40</a:t>
            </a:fld>
            <a:endParaRPr lang="ru-RU"/>
          </a:p>
        </p:txBody>
      </p:sp>
    </p:spTree>
    <p:extLst>
      <p:ext uri="{BB962C8B-B14F-4D97-AF65-F5344CB8AC3E}">
        <p14:creationId xmlns:p14="http://schemas.microsoft.com/office/powerpoint/2010/main" val="2401005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AE1579F-8233-4150-AA96-6E53D47E26AC}" type="datetime1">
              <a:rPr lang="ru-RU" smtClean="0"/>
              <a:t>02.09.2024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435D93-ABB8-4A75-8B8F-004DB000C661}" type="datetime1">
              <a:rPr lang="ru-RU" smtClean="0"/>
              <a:t>02.09.2024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D8A6AB-37E4-4823-8603-29907F9D0FFB}" type="datetime1">
              <a:rPr lang="ru-RU" smtClean="0"/>
              <a:t>02.09.2024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D73C639-3219-44CC-9D0F-D4895B37E110}" type="datetime1">
              <a:rPr lang="ru-RU" smtClean="0"/>
              <a:t>02.09.2024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8A96E46-A32E-41BF-950B-05DE431B18A1}" type="datetime1">
              <a:rPr lang="ru-RU" smtClean="0"/>
              <a:t>02.09.2024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5A88ED0-CB8E-458C-9F64-02439936E303}" type="datetime1">
              <a:rPr lang="ru-RU" smtClean="0"/>
              <a:t>02.09.2024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62E0681-97B0-48E1-B87B-89DB616DAAFC}" type="datetime1">
              <a:rPr lang="ru-RU" smtClean="0"/>
              <a:t>02.09.2024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7EA1336-5222-4987-BB45-5DC816D71C93}" type="datetime1">
              <a:rPr lang="ru-RU" smtClean="0"/>
              <a:t>02.09.2024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F1EC49-FE9C-47F1-BD16-513579B39222}" type="datetime1">
              <a:rPr lang="ru-RU" smtClean="0"/>
              <a:t>02.09.2024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3C40FE3-2186-4399-8AF7-1EBB5EBB3A7F}" type="datetime1">
              <a:rPr lang="ru-RU" smtClean="0"/>
              <a:t>02.09.2024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8731E27-57B4-4119-877D-C6F2A7ADE0B7}" type="datetime1">
              <a:rPr lang="ru-RU" smtClean="0"/>
              <a:t>02.09.2024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0B952-C720-4D09-A2FA-06645F70425C}" type="datetime1">
              <a:rPr lang="ru-RU" smtClean="0"/>
              <a:t>02.09.2024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1" y="-29617"/>
            <a:ext cx="9149631" cy="6853782"/>
          </a:xfrm>
          <a:prstGeom prst="rect">
            <a:avLst/>
          </a:prstGeom>
        </p:spPr>
      </p:pic>
      <p:sp>
        <p:nvSpPr>
          <p:cNvPr id="7" name="Номер слайда 6"/>
          <p:cNvSpPr>
            <a:spLocks noGrp="1"/>
          </p:cNvSpPr>
          <p:nvPr>
            <p:ph type="sldNum" sz="quarter" idx="12"/>
          </p:nvPr>
        </p:nvSpPr>
        <p:spPr/>
        <p:txBody>
          <a:bodyPr/>
          <a:lstStyle/>
          <a:p>
            <a:fld id="{725C68B6-61C2-468F-89AB-4B9F7531AA68}" type="slidenum">
              <a:rPr lang="ru-RU" smtClean="0"/>
              <a:pPr/>
              <a:t>1</a:t>
            </a:fld>
            <a:endParaRPr lang="ru-RU"/>
          </a:p>
        </p:txBody>
      </p:sp>
      <p:sp>
        <p:nvSpPr>
          <p:cNvPr id="9" name="TextBox 8"/>
          <p:cNvSpPr txBox="1"/>
          <p:nvPr/>
        </p:nvSpPr>
        <p:spPr>
          <a:xfrm>
            <a:off x="3514100" y="4042856"/>
            <a:ext cx="5678735" cy="2296013"/>
          </a:xfrm>
          <a:prstGeom prst="rect">
            <a:avLst/>
          </a:prstGeom>
          <a:noFill/>
        </p:spPr>
        <p:txBody>
          <a:bodyPr wrap="square" rtlCol="0">
            <a:spAutoFit/>
          </a:bodyPr>
          <a:lstStyle/>
          <a:p>
            <a:pPr marL="342900" lvl="0" indent="-342900" algn="ctr">
              <a:lnSpc>
                <a:spcPct val="80000"/>
              </a:lnSpc>
              <a:spcBef>
                <a:spcPct val="20000"/>
              </a:spcBef>
            </a:pPr>
            <a:r>
              <a:rPr lang="ru-RU" sz="2200" b="1" dirty="0" smtClean="0">
                <a:latin typeface="Cambria" panose="02040503050406030204" pitchFamily="18" charset="0"/>
              </a:rPr>
              <a:t>Лекцию читает: </a:t>
            </a:r>
          </a:p>
          <a:p>
            <a:pPr marL="342900" lvl="0" indent="-342900" algn="ctr">
              <a:lnSpc>
                <a:spcPct val="80000"/>
              </a:lnSpc>
              <a:spcBef>
                <a:spcPct val="20000"/>
              </a:spcBef>
            </a:pPr>
            <a:r>
              <a:rPr lang="ru-RU" sz="2200" b="1" dirty="0" smtClean="0">
                <a:latin typeface="Cambria" panose="02040503050406030204" pitchFamily="18" charset="0"/>
              </a:rPr>
              <a:t>Заведующий кафедрой</a:t>
            </a:r>
            <a:br>
              <a:rPr lang="ru-RU" sz="2200" b="1" dirty="0" smtClean="0">
                <a:latin typeface="Cambria" panose="02040503050406030204" pitchFamily="18" charset="0"/>
              </a:rPr>
            </a:br>
            <a:r>
              <a:rPr lang="ru-RU" sz="2200" b="1" dirty="0" smtClean="0">
                <a:latin typeface="Cambria" panose="02040503050406030204" pitchFamily="18" charset="0"/>
              </a:rPr>
              <a:t>ортопедической стоматологии</a:t>
            </a:r>
          </a:p>
          <a:p>
            <a:pPr marL="342900" lvl="0" indent="-342900" algn="ctr">
              <a:lnSpc>
                <a:spcPct val="80000"/>
              </a:lnSpc>
              <a:spcBef>
                <a:spcPct val="20000"/>
              </a:spcBef>
            </a:pPr>
            <a:r>
              <a:rPr lang="ru-RU" sz="2200" b="1" dirty="0" smtClean="0">
                <a:latin typeface="Cambria" panose="02040503050406030204" pitchFamily="18" charset="0"/>
              </a:rPr>
              <a:t>доктор медицинских наук,</a:t>
            </a:r>
          </a:p>
          <a:p>
            <a:pPr marL="342900" lvl="0" indent="-342900" algn="ctr">
              <a:lnSpc>
                <a:spcPct val="80000"/>
              </a:lnSpc>
              <a:spcBef>
                <a:spcPct val="20000"/>
              </a:spcBef>
            </a:pPr>
            <a:r>
              <a:rPr lang="ru-RU" sz="2200" b="1" dirty="0" smtClean="0">
                <a:latin typeface="Cambria" panose="02040503050406030204" pitchFamily="18" charset="0"/>
              </a:rPr>
              <a:t>профессор </a:t>
            </a:r>
          </a:p>
          <a:p>
            <a:pPr marL="342900" lvl="0" indent="-342900" algn="ctr">
              <a:lnSpc>
                <a:spcPct val="80000"/>
              </a:lnSpc>
              <a:spcBef>
                <a:spcPct val="20000"/>
              </a:spcBef>
              <a:defRPr/>
            </a:pPr>
            <a:r>
              <a:rPr lang="ru-RU" sz="2400" b="1" dirty="0" smtClean="0">
                <a:solidFill>
                  <a:srgbClr val="C00000"/>
                </a:solidFill>
                <a:latin typeface="Cambria" panose="02040503050406030204" pitchFamily="18" charset="0"/>
              </a:rPr>
              <a:t>Лапина Наталья Викторовна</a:t>
            </a:r>
          </a:p>
          <a:p>
            <a:endParaRPr lang="ru-RU" dirty="0">
              <a:latin typeface="Cambria" panose="02040503050406030204" pitchFamily="18" charset="0"/>
            </a:endParaRPr>
          </a:p>
        </p:txBody>
      </p:sp>
      <p:sp>
        <p:nvSpPr>
          <p:cNvPr id="10" name="TextBox 5"/>
          <p:cNvSpPr txBox="1">
            <a:spLocks noChangeArrowheads="1"/>
          </p:cNvSpPr>
          <p:nvPr/>
        </p:nvSpPr>
        <p:spPr bwMode="auto">
          <a:xfrm>
            <a:off x="5471914" y="213975"/>
            <a:ext cx="3653184"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1600" b="1" dirty="0">
                <a:solidFill>
                  <a:srgbClr val="C00000"/>
                </a:solidFill>
                <a:latin typeface="Times New Roman" panose="02020603050405020304" pitchFamily="18" charset="0"/>
                <a:cs typeface="Times New Roman" panose="02020603050405020304" pitchFamily="18" charset="0"/>
              </a:rPr>
              <a:t>Лекция</a:t>
            </a:r>
          </a:p>
          <a:p>
            <a:pPr algn="ctr" eaLnBrk="1" hangingPunct="1"/>
            <a:r>
              <a:rPr lang="ru-RU" altLang="ru-RU" sz="1600" b="1" dirty="0">
                <a:latin typeface="Times New Roman" panose="02020603050405020304" pitchFamily="18" charset="0"/>
                <a:cs typeface="Times New Roman" panose="02020603050405020304" pitchFamily="18" charset="0"/>
              </a:rPr>
              <a:t>по дисциплине </a:t>
            </a:r>
            <a:r>
              <a:rPr lang="ru-RU" altLang="ru-RU" sz="1600" b="1" dirty="0" smtClean="0">
                <a:latin typeface="Times New Roman" panose="02020603050405020304" pitchFamily="18" charset="0"/>
                <a:cs typeface="Times New Roman" panose="02020603050405020304" pitchFamily="18" charset="0"/>
              </a:rPr>
              <a:t/>
            </a:r>
            <a:br>
              <a:rPr lang="ru-RU" altLang="ru-RU" sz="1600" b="1" dirty="0" smtClean="0">
                <a:latin typeface="Times New Roman" panose="02020603050405020304" pitchFamily="18" charset="0"/>
                <a:cs typeface="Times New Roman" panose="02020603050405020304" pitchFamily="18" charset="0"/>
              </a:rPr>
            </a:br>
            <a:r>
              <a:rPr lang="ru-RU" altLang="ru-RU" sz="1600" b="1" dirty="0" smtClean="0">
                <a:latin typeface="Times New Roman" panose="02020603050405020304" pitchFamily="18" charset="0"/>
                <a:cs typeface="Times New Roman" panose="02020603050405020304" pitchFamily="18" charset="0"/>
              </a:rPr>
              <a:t>«</a:t>
            </a:r>
            <a:r>
              <a:rPr lang="ru-RU" altLang="ru-RU" sz="1600" b="1" dirty="0">
                <a:latin typeface="Times New Roman" panose="02020603050405020304" pitchFamily="18" charset="0"/>
                <a:cs typeface="Times New Roman" panose="02020603050405020304" pitchFamily="18" charset="0"/>
              </a:rPr>
              <a:t>Ортопедическая стоматология»</a:t>
            </a:r>
          </a:p>
          <a:p>
            <a:pPr algn="ctr" eaLnBrk="1" hangingPunct="1"/>
            <a:r>
              <a:rPr lang="ru-RU" altLang="ru-RU" sz="1600" b="1" dirty="0">
                <a:latin typeface="Times New Roman" panose="02020603050405020304" pitchFamily="18" charset="0"/>
                <a:cs typeface="Times New Roman" panose="02020603050405020304" pitchFamily="18" charset="0"/>
              </a:rPr>
              <a:t>специальности «Стоматология»</a:t>
            </a:r>
          </a:p>
        </p:txBody>
      </p:sp>
      <p:pic>
        <p:nvPicPr>
          <p:cNvPr id="11"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882" y="3381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427984" y="2242518"/>
            <a:ext cx="4474840" cy="954107"/>
          </a:xfrm>
          <a:prstGeom prst="rect">
            <a:avLst/>
          </a:prstGeom>
          <a:noFill/>
        </p:spPr>
        <p:txBody>
          <a:bodyPr wrap="square" rtlCol="0">
            <a:spAutoFit/>
          </a:bodyPr>
          <a:lstStyle/>
          <a:p>
            <a:pPr algn="ctr"/>
            <a:r>
              <a:rPr lang="ru-RU" sz="2800" b="1" dirty="0">
                <a:solidFill>
                  <a:schemeClr val="bg1"/>
                </a:solidFill>
                <a:latin typeface="Times New Roman" panose="02020603050405020304" pitchFamily="18" charset="0"/>
                <a:cs typeface="Times New Roman" panose="02020603050405020304" pitchFamily="18" charset="0"/>
              </a:rPr>
              <a:t>Планирование бюгельного протеза</a:t>
            </a:r>
          </a:p>
        </p:txBody>
      </p:sp>
    </p:spTree>
    <p:extLst>
      <p:ext uri="{BB962C8B-B14F-4D97-AF65-F5344CB8AC3E}">
        <p14:creationId xmlns:p14="http://schemas.microsoft.com/office/powerpoint/2010/main" val="619000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10</a:t>
            </a:fld>
            <a:endParaRPr lang="ru-RU"/>
          </a:p>
        </p:txBody>
      </p:sp>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860032" y="100372"/>
            <a:ext cx="4032448" cy="1200329"/>
          </a:xfrm>
          <a:prstGeom prst="rect">
            <a:avLst/>
          </a:prstGeom>
          <a:noFill/>
        </p:spPr>
        <p:txBody>
          <a:bodyPr wrap="square" rtlCol="0">
            <a:spAutoFit/>
          </a:bodyPr>
          <a:lstStyle/>
          <a:p>
            <a:pPr algn="r"/>
            <a:r>
              <a:rPr lang="ru-RU" dirty="0" smtClean="0">
                <a:solidFill>
                  <a:srgbClr val="FF0000"/>
                </a:solidFill>
                <a:latin typeface="Times New Roman" panose="02020603050405020304" pitchFamily="18" charset="0"/>
                <a:cs typeface="Times New Roman" panose="02020603050405020304" pitchFamily="18" charset="0"/>
              </a:rPr>
              <a:t>Клинико-лабораторные </a:t>
            </a:r>
            <a:r>
              <a:rPr lang="ru-RU" dirty="0">
                <a:solidFill>
                  <a:srgbClr val="FF0000"/>
                </a:solidFill>
                <a:latin typeface="Times New Roman" panose="02020603050405020304" pitchFamily="18" charset="0"/>
                <a:cs typeface="Times New Roman" panose="02020603050405020304" pitchFamily="18" charset="0"/>
              </a:rPr>
              <a:t>этапы изготовления </a:t>
            </a:r>
            <a:r>
              <a:rPr lang="ru-RU" dirty="0" smtClean="0">
                <a:solidFill>
                  <a:srgbClr val="FF0000"/>
                </a:solidFill>
                <a:latin typeface="Times New Roman" panose="02020603050405020304" pitchFamily="18" charset="0"/>
                <a:cs typeface="Times New Roman" panose="02020603050405020304" pitchFamily="18" charset="0"/>
              </a:rPr>
              <a:t>цельнолитого бюгельного </a:t>
            </a:r>
            <a:r>
              <a:rPr lang="ru-RU" dirty="0">
                <a:solidFill>
                  <a:srgbClr val="FF0000"/>
                </a:solidFill>
                <a:latin typeface="Times New Roman" panose="02020603050405020304" pitchFamily="18" charset="0"/>
                <a:cs typeface="Times New Roman" panose="02020603050405020304" pitchFamily="18" charset="0"/>
              </a:rPr>
              <a:t>протеза с </a:t>
            </a:r>
            <a:r>
              <a:rPr lang="ru-RU" dirty="0" err="1">
                <a:solidFill>
                  <a:srgbClr val="FF0000"/>
                </a:solidFill>
                <a:latin typeface="Times New Roman" panose="02020603050405020304" pitchFamily="18" charset="0"/>
                <a:cs typeface="Times New Roman" panose="02020603050405020304" pitchFamily="18" charset="0"/>
              </a:rPr>
              <a:t>кламмерной</a:t>
            </a:r>
            <a:r>
              <a:rPr lang="ru-RU" dirty="0">
                <a:solidFill>
                  <a:srgbClr val="FF0000"/>
                </a:solidFill>
                <a:latin typeface="Times New Roman" panose="02020603050405020304" pitchFamily="18" charset="0"/>
                <a:cs typeface="Times New Roman" panose="02020603050405020304" pitchFamily="18" charset="0"/>
              </a:rPr>
              <a:t> </a:t>
            </a:r>
            <a:r>
              <a:rPr lang="ru-RU" dirty="0" smtClean="0">
                <a:solidFill>
                  <a:srgbClr val="FF0000"/>
                </a:solidFill>
                <a:latin typeface="Times New Roman" panose="02020603050405020304" pitchFamily="18" charset="0"/>
                <a:cs typeface="Times New Roman" panose="02020603050405020304" pitchFamily="18" charset="0"/>
              </a:rPr>
              <a:t>фиксацией</a:t>
            </a:r>
            <a:endParaRPr lang="ru-RU"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351546001"/>
              </p:ext>
            </p:extLst>
          </p:nvPr>
        </p:nvGraphicFramePr>
        <p:xfrm>
          <a:off x="1672936" y="1485697"/>
          <a:ext cx="7219544" cy="4757138"/>
        </p:xfrm>
        <a:graphic>
          <a:graphicData uri="http://schemas.openxmlformats.org/drawingml/2006/table">
            <a:tbl>
              <a:tblPr firstRow="1" bandRow="1">
                <a:tableStyleId>{5C22544A-7EE6-4342-B048-85BDC9FD1C3A}</a:tableStyleId>
              </a:tblPr>
              <a:tblGrid>
                <a:gridCol w="3723718">
                  <a:extLst>
                    <a:ext uri="{9D8B030D-6E8A-4147-A177-3AD203B41FA5}">
                      <a16:colId xmlns:a16="http://schemas.microsoft.com/office/drawing/2014/main" val="385719100"/>
                    </a:ext>
                  </a:extLst>
                </a:gridCol>
                <a:gridCol w="3495826">
                  <a:extLst>
                    <a:ext uri="{9D8B030D-6E8A-4147-A177-3AD203B41FA5}">
                      <a16:colId xmlns:a16="http://schemas.microsoft.com/office/drawing/2014/main" val="3222556913"/>
                    </a:ext>
                  </a:extLst>
                </a:gridCol>
              </a:tblGrid>
              <a:tr h="369519">
                <a:tc>
                  <a:txBody>
                    <a:bodyPr/>
                    <a:lstStyle/>
                    <a:p>
                      <a:pPr algn="ctr"/>
                      <a:r>
                        <a:rPr lang="ru-RU" dirty="0" smtClean="0">
                          <a:latin typeface="Times New Roman" panose="02020603050405020304" pitchFamily="18" charset="0"/>
                          <a:cs typeface="Times New Roman" panose="02020603050405020304" pitchFamily="18" charset="0"/>
                        </a:rPr>
                        <a:t>Клинические</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smtClean="0">
                          <a:latin typeface="Times New Roman" panose="02020603050405020304" pitchFamily="18" charset="0"/>
                          <a:cs typeface="Times New Roman" panose="02020603050405020304" pitchFamily="18" charset="0"/>
                        </a:rPr>
                        <a:t>Лабораторные</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74741099"/>
                  </a:ext>
                </a:extLst>
              </a:tr>
              <a:tr h="577058">
                <a:tc>
                  <a:txBody>
                    <a:bodyPr/>
                    <a:lstStyle/>
                    <a:p>
                      <a:pPr marL="0" algn="l" defTabSz="914400" rtl="0" eaLnBrk="1" latinLnBrk="0" hangingPunct="1"/>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19.Проверка конструкции металлического каркаса в полости рта.</a:t>
                      </a:r>
                      <a:endParaRPr lang="ru-RU" sz="16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l" defTabSz="914400" rtl="0" eaLnBrk="1" latinLnBrk="0" hangingPunct="1"/>
                      <a:endParaRPr lang="ru-RU" sz="16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059777536"/>
                  </a:ext>
                </a:extLst>
              </a:tr>
              <a:tr h="820030">
                <a:tc>
                  <a:txBody>
                    <a:bodyPr/>
                    <a:lstStyle/>
                    <a:p>
                      <a:pPr marL="0" algn="l" defTabSz="914400" rtl="0" eaLnBrk="1" latinLnBrk="0" hangingPunct="1"/>
                      <a:endParaRPr lang="ru-RU" sz="16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l" defTabSz="914400" rtl="0" eaLnBrk="1" latinLnBrk="0" hangingPunct="1"/>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20. Моделировка воскового базиса, подбор и постановка искусственных зубов.</a:t>
                      </a:r>
                      <a:endParaRPr lang="ru-RU" sz="16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923138140"/>
                  </a:ext>
                </a:extLst>
              </a:tr>
              <a:tr h="634820">
                <a:tc>
                  <a:txBody>
                    <a:bodyPr/>
                    <a:lstStyle/>
                    <a:p>
                      <a:pPr marL="0" algn="l" defTabSz="914400" rtl="0" eaLnBrk="1" latinLnBrk="0" hangingPunct="1"/>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21.Проверка конструкции бюгельного протеза в полости рта.</a:t>
                      </a:r>
                      <a:endParaRPr lang="ru-RU" sz="16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l" defTabSz="914400" rtl="0" eaLnBrk="1" latinLnBrk="0" hangingPunct="1"/>
                      <a:endParaRPr lang="ru-RU" sz="16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009020484"/>
                  </a:ext>
                </a:extLst>
              </a:tr>
              <a:tr h="369519">
                <a:tc>
                  <a:txBody>
                    <a:bodyPr/>
                    <a:lstStyle/>
                    <a:p>
                      <a:pPr marL="0" algn="l" defTabSz="914400" rtl="0" eaLnBrk="1" latinLnBrk="0" hangingPunct="1"/>
                      <a:endParaRPr lang="ru-RU" sz="16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l" defTabSz="914400" rtl="0" eaLnBrk="1" latinLnBrk="0" hangingPunct="1"/>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22. Замена воска на пластмассу.</a:t>
                      </a:r>
                      <a:endParaRPr lang="ru-RU" sz="16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692164609"/>
                  </a:ext>
                </a:extLst>
              </a:tr>
              <a:tr h="820030">
                <a:tc>
                  <a:txBody>
                    <a:bodyPr/>
                    <a:lstStyle/>
                    <a:p>
                      <a:pPr marL="0" algn="l" defTabSz="914400" rtl="0" eaLnBrk="1" latinLnBrk="0" hangingPunct="1"/>
                      <a:endParaRPr lang="ru-RU" sz="16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l" defTabSz="914400" rtl="0" eaLnBrk="1" latinLnBrk="0" hangingPunct="1"/>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23. Окончательная механическая обработка (шлифовка, полировка) протеза.</a:t>
                      </a:r>
                      <a:endParaRPr lang="ru-RU" sz="16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872661027"/>
                  </a:ext>
                </a:extLst>
              </a:tr>
              <a:tr h="577058">
                <a:tc>
                  <a:txBody>
                    <a:bodyPr/>
                    <a:lstStyle/>
                    <a:p>
                      <a:pPr marL="0" algn="l" defTabSz="914400" rtl="0" eaLnBrk="1" latinLnBrk="0" hangingPunct="1"/>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24.Припасовка и наложение бюгельного протеза.</a:t>
                      </a:r>
                      <a:endParaRPr lang="ru-RU" sz="16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l" defTabSz="914400" rtl="0" eaLnBrk="1" latinLnBrk="0" hangingPunct="1"/>
                      <a:endParaRPr lang="ru-RU" sz="16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238074967"/>
                  </a:ext>
                </a:extLst>
              </a:tr>
              <a:tr h="577058">
                <a:tc>
                  <a:txBody>
                    <a:bodyPr/>
                    <a:lstStyle/>
                    <a:p>
                      <a:pPr marL="0" algn="l" defTabSz="914400" rtl="0" eaLnBrk="1" latinLnBrk="0" hangingPunct="1"/>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25.Рекомендации по пользованию и уходу за протезом.</a:t>
                      </a:r>
                      <a:endParaRPr lang="ru-RU" sz="16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l" defTabSz="914400" rtl="0" eaLnBrk="1" latinLnBrk="0" hangingPunct="1"/>
                      <a:endParaRPr lang="ru-RU" sz="16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81452314"/>
                  </a:ext>
                </a:extLst>
              </a:tr>
            </a:tbl>
          </a:graphicData>
        </a:graphic>
      </p:graphicFrame>
    </p:spTree>
    <p:extLst>
      <p:ext uri="{BB962C8B-B14F-4D97-AF65-F5344CB8AC3E}">
        <p14:creationId xmlns:p14="http://schemas.microsoft.com/office/powerpoint/2010/main" val="3099607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11</a:t>
            </a:fld>
            <a:endParaRPr lang="ru-RU"/>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292080" y="332656"/>
            <a:ext cx="3600400" cy="461665"/>
          </a:xfrm>
          <a:prstGeom prst="rect">
            <a:avLst/>
          </a:prstGeom>
          <a:noFill/>
        </p:spPr>
        <p:txBody>
          <a:bodyPr wrap="square" rtlCol="0">
            <a:spAutoFit/>
          </a:bodyPr>
          <a:lstStyle/>
          <a:p>
            <a:pPr algn="r"/>
            <a:r>
              <a:rPr lang="ru-RU" sz="2400" dirty="0" smtClean="0">
                <a:solidFill>
                  <a:srgbClr val="FF0000"/>
                </a:solidFill>
                <a:latin typeface="Times New Roman" panose="02020603050405020304" pitchFamily="18" charset="0"/>
                <a:cs typeface="Times New Roman" panose="02020603050405020304" pitchFamily="18" charset="0"/>
              </a:rPr>
              <a:t>Получение оттисков</a:t>
            </a:r>
            <a:endParaRPr lang="ru-RU" sz="240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691680" y="1340768"/>
            <a:ext cx="7200800" cy="5370701"/>
          </a:xfrm>
          <a:prstGeom prst="rect">
            <a:avLst/>
          </a:prstGeom>
          <a:noFill/>
        </p:spPr>
        <p:txBody>
          <a:bodyPr wrap="square" rtlCol="0">
            <a:spAutoFit/>
          </a:bodyPr>
          <a:lstStyle/>
          <a:p>
            <a:r>
              <a:rPr lang="ru-RU" sz="1900" dirty="0">
                <a:latin typeface="Times New Roman" panose="02020603050405020304" pitchFamily="18" charset="0"/>
                <a:cs typeface="Times New Roman" panose="02020603050405020304" pitchFamily="18" charset="0"/>
              </a:rPr>
              <a:t>Снятие слепков при изготовлении бюгельных протезов проводится по общепринятой методике. Необходимо тщательно подобрать слепочный материал и размеры слепочной ложки. На выбор слепочного материала влияет состояние слизистой оболочки протезного ложа. Неправильно подобранный размер слепочной ложки или неадекватность слепочной массы могут приводить к ряду типичных ошибок, а частности, растягиванию слизистой оболочки преддверия рта, как следствие, укороченным вестибулярным границам базисов </a:t>
            </a:r>
            <a:r>
              <a:rPr lang="ru-RU" sz="1900" dirty="0" err="1">
                <a:latin typeface="Times New Roman" panose="02020603050405020304" pitchFamily="18" charset="0"/>
                <a:cs typeface="Times New Roman" panose="02020603050405020304" pitchFamily="18" charset="0"/>
              </a:rPr>
              <a:t>съемных</a:t>
            </a:r>
            <a:r>
              <a:rPr lang="ru-RU" sz="1900" dirty="0">
                <a:latin typeface="Times New Roman" panose="02020603050405020304" pitchFamily="18" charset="0"/>
                <a:cs typeface="Times New Roman" panose="02020603050405020304" pitchFamily="18" charset="0"/>
              </a:rPr>
              <a:t> зубных протезов, что снижает функциональные качества </a:t>
            </a:r>
            <a:r>
              <a:rPr lang="ru-RU" sz="1900" dirty="0" err="1">
                <a:latin typeface="Times New Roman" panose="02020603050405020304" pitchFamily="18" charset="0"/>
                <a:cs typeface="Times New Roman" panose="02020603050405020304" pitchFamily="18" charset="0"/>
              </a:rPr>
              <a:t>съемных</a:t>
            </a:r>
            <a:r>
              <a:rPr lang="ru-RU" sz="1900" dirty="0">
                <a:latin typeface="Times New Roman" panose="02020603050405020304" pitchFamily="18" charset="0"/>
                <a:cs typeface="Times New Roman" panose="02020603050405020304" pitchFamily="18" charset="0"/>
              </a:rPr>
              <a:t> зубных протезов, ухудшает фиксацию. Использование густой слепочной массы приводит к чрезмерной компрессии слизистой оболочки протезного ложа и при низком пороге болевой или тактильной чувствительности </a:t>
            </a:r>
            <a:r>
              <a:rPr lang="ru-RU" sz="1900" dirty="0" err="1">
                <a:latin typeface="Times New Roman" panose="02020603050405020304" pitchFamily="18" charset="0"/>
                <a:cs typeface="Times New Roman" panose="02020603050405020304" pitchFamily="18" charset="0"/>
              </a:rPr>
              <a:t>атрофичной</a:t>
            </a:r>
            <a:r>
              <a:rPr lang="ru-RU" sz="1900" dirty="0">
                <a:latin typeface="Times New Roman" panose="02020603050405020304" pitchFamily="18" charset="0"/>
                <a:cs typeface="Times New Roman" panose="02020603050405020304" pitchFamily="18" charset="0"/>
              </a:rPr>
              <a:t>, тонкой или сухой слизистой оболочке без выраженного подслизистого слоя – к болям под базисом протеза или дугой, поперечному балансу протеза (при выраженном торусе).</a:t>
            </a:r>
            <a:endParaRPr lang="ru-RU" sz="1900" i="1" dirty="0">
              <a:latin typeface="Times New Roman" panose="02020603050405020304" pitchFamily="18" charset="0"/>
              <a:cs typeface="Times New Roman" panose="02020603050405020304" pitchFamily="18" charset="0"/>
            </a:endParaRPr>
          </a:p>
          <a:p>
            <a:endParaRPr lang="ru-RU" sz="2000" dirty="0">
              <a:latin typeface="Bahnschrift Light Condensed" panose="020B0502040204020203" pitchFamily="34" charset="0"/>
            </a:endParaRPr>
          </a:p>
        </p:txBody>
      </p:sp>
    </p:spTree>
    <p:extLst>
      <p:ext uri="{BB962C8B-B14F-4D97-AF65-F5344CB8AC3E}">
        <p14:creationId xmlns:p14="http://schemas.microsoft.com/office/powerpoint/2010/main" val="2317527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12</a:t>
            </a:fld>
            <a:endParaRPr lang="ru-RU"/>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292080" y="332656"/>
            <a:ext cx="3600400" cy="461665"/>
          </a:xfrm>
          <a:prstGeom prst="rect">
            <a:avLst/>
          </a:prstGeom>
          <a:noFill/>
        </p:spPr>
        <p:txBody>
          <a:bodyPr wrap="square" rtlCol="0">
            <a:spAutoFit/>
          </a:bodyPr>
          <a:lstStyle/>
          <a:p>
            <a:pPr algn="r"/>
            <a:r>
              <a:rPr lang="ru-RU" sz="2400" dirty="0" smtClean="0">
                <a:solidFill>
                  <a:srgbClr val="FF0000"/>
                </a:solidFill>
                <a:latin typeface="Times New Roman" panose="02020603050405020304" pitchFamily="18" charset="0"/>
                <a:cs typeface="Times New Roman" panose="02020603050405020304" pitchFamily="18" charset="0"/>
              </a:rPr>
              <a:t>Работа с моделями</a:t>
            </a:r>
            <a:endParaRPr lang="ru-RU" sz="24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835696" y="1556792"/>
            <a:ext cx="6851104" cy="5109091"/>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Большое значение имеет качество рабочей модели, которое врач должен постоянно контролировать на всех клинических этапах: при определении центральной окклюзии, проверке конструкции </a:t>
            </a:r>
            <a:r>
              <a:rPr lang="ru-RU" dirty="0" err="1">
                <a:latin typeface="Times New Roman" panose="02020603050405020304" pitchFamily="18" charset="0"/>
                <a:cs typeface="Times New Roman" panose="02020603050405020304" pitchFamily="18" charset="0"/>
              </a:rPr>
              <a:t>съемного</a:t>
            </a:r>
            <a:r>
              <a:rPr lang="ru-RU" dirty="0">
                <a:latin typeface="Times New Roman" panose="02020603050405020304" pitchFamily="18" charset="0"/>
                <a:cs typeface="Times New Roman" panose="02020603050405020304" pitchFamily="18" charset="0"/>
              </a:rPr>
              <a:t> протеза. При выявлении дефектов рабочей модели следует приостановить работу и переснять слепок. Для профилактики подобного осложнения рекомендуется изготавливать рабочие модели из </a:t>
            </a:r>
            <a:r>
              <a:rPr lang="ru-RU" dirty="0" err="1">
                <a:latin typeface="Times New Roman" panose="02020603050405020304" pitchFamily="18" charset="0"/>
                <a:cs typeface="Times New Roman" panose="02020603050405020304" pitchFamily="18" charset="0"/>
              </a:rPr>
              <a:t>супергипса</a:t>
            </a:r>
            <a:r>
              <a:rPr lang="ru-RU" dirty="0">
                <a:latin typeface="Times New Roman" panose="02020603050405020304" pitchFamily="18" charset="0"/>
                <a:cs typeface="Times New Roman" panose="02020603050405020304" pitchFamily="18" charset="0"/>
              </a:rPr>
              <a:t> или упрочнять поверхность протезного ложа и опорных зубов металлизацией модели или пропиткой спец. лаками.</a:t>
            </a:r>
            <a:endParaRPr lang="ru-RU" i="1" dirty="0">
              <a:latin typeface="Times New Roman" panose="02020603050405020304" pitchFamily="18" charset="0"/>
              <a:cs typeface="Times New Roman" panose="02020603050405020304" pitchFamily="18" charset="0"/>
            </a:endParaRPr>
          </a:p>
          <a:p>
            <a:r>
              <a:rPr lang="ru-RU" dirty="0">
                <a:solidFill>
                  <a:srgbClr val="0000FF"/>
                </a:solidFill>
                <a:latin typeface="Times New Roman" panose="02020603050405020304" pitchFamily="18" charset="0"/>
                <a:cs typeface="Times New Roman" panose="02020603050405020304" pitchFamily="18" charset="0"/>
              </a:rPr>
              <a:t>Анализируемая рабочая модель из </a:t>
            </a:r>
            <a:r>
              <a:rPr lang="ru-RU" dirty="0" err="1">
                <a:solidFill>
                  <a:srgbClr val="0000FF"/>
                </a:solidFill>
                <a:latin typeface="Times New Roman" panose="02020603050405020304" pitchFamily="18" charset="0"/>
                <a:cs typeface="Times New Roman" panose="02020603050405020304" pitchFamily="18" charset="0"/>
              </a:rPr>
              <a:t>супергипса</a:t>
            </a:r>
            <a:r>
              <a:rPr lang="ru-RU" dirty="0">
                <a:solidFill>
                  <a:srgbClr val="0000FF"/>
                </a:solidFill>
                <a:latin typeface="Times New Roman" panose="02020603050405020304" pitchFamily="18" charset="0"/>
                <a:cs typeface="Times New Roman" panose="02020603050405020304" pitchFamily="18" charset="0"/>
              </a:rPr>
              <a:t> должна отвечать всем клиническим требованиям. Боковые и задняя стенки цоколя модели должны быть перпендикулярны основанию и оформлены взаимно перпендикулярно: задняя стенка цоколя – во фронтальной плоскости, боковые – в сагиттальной.</a:t>
            </a:r>
            <a:endParaRPr lang="ru-RU" i="1" dirty="0">
              <a:solidFill>
                <a:srgbClr val="0000FF"/>
              </a:solidFill>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Под </a:t>
            </a:r>
            <a:r>
              <a:rPr lang="ru-RU" dirty="0" err="1">
                <a:latin typeface="Times New Roman" panose="02020603050405020304" pitchFamily="18" charset="0"/>
                <a:cs typeface="Times New Roman" panose="02020603050405020304" pitchFamily="18" charset="0"/>
              </a:rPr>
              <a:t>бюгельные</a:t>
            </a:r>
            <a:r>
              <a:rPr lang="ru-RU" dirty="0">
                <a:latin typeface="Times New Roman" panose="02020603050405020304" pitchFamily="18" charset="0"/>
                <a:cs typeface="Times New Roman" panose="02020603050405020304" pitchFamily="18" charset="0"/>
              </a:rPr>
              <a:t> протезы необходимо снимать оттиски силиконовыми массами. Слепок может быть как монофазный, так и </a:t>
            </a:r>
            <a:r>
              <a:rPr lang="ru-RU" dirty="0" err="1">
                <a:latin typeface="Times New Roman" panose="02020603050405020304" pitchFamily="18" charset="0"/>
                <a:cs typeface="Times New Roman" panose="02020603050405020304" pitchFamily="18" charset="0"/>
              </a:rPr>
              <a:t>двуфазный</a:t>
            </a:r>
            <a:r>
              <a:rPr lang="ru-RU" dirty="0">
                <a:latin typeface="Times New Roman" panose="02020603050405020304" pitchFamily="18" charset="0"/>
                <a:cs typeface="Times New Roman" panose="02020603050405020304" pitchFamily="18" charset="0"/>
              </a:rPr>
              <a:t>. </a:t>
            </a:r>
            <a:endParaRPr lang="ru-RU" i="1" dirty="0">
              <a:latin typeface="Times New Roman" panose="02020603050405020304" pitchFamily="18" charset="0"/>
              <a:cs typeface="Times New Roman" panose="02020603050405020304" pitchFamily="18" charset="0"/>
            </a:endParaRPr>
          </a:p>
          <a:p>
            <a:endParaRPr lang="ru-RU" sz="2000" dirty="0">
              <a:latin typeface="Bahnschrift Light Condensed" panose="020B0502040204020203" pitchFamily="34" charset="0"/>
            </a:endParaRPr>
          </a:p>
        </p:txBody>
      </p:sp>
    </p:spTree>
    <p:extLst>
      <p:ext uri="{BB962C8B-B14F-4D97-AF65-F5344CB8AC3E}">
        <p14:creationId xmlns:p14="http://schemas.microsoft.com/office/powerpoint/2010/main" val="3620566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13</a:t>
            </a:fld>
            <a:endParaRPr lang="ru-RU"/>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292080" y="332656"/>
            <a:ext cx="3600400" cy="1200329"/>
          </a:xfrm>
          <a:prstGeom prst="rect">
            <a:avLst/>
          </a:prstGeom>
          <a:noFill/>
        </p:spPr>
        <p:txBody>
          <a:bodyPr wrap="square" rtlCol="0">
            <a:spAutoFit/>
          </a:bodyPr>
          <a:lstStyle/>
          <a:p>
            <a:pPr algn="r"/>
            <a:r>
              <a:rPr lang="ru-RU" sz="2400" dirty="0" smtClean="0">
                <a:solidFill>
                  <a:srgbClr val="FF0000"/>
                </a:solidFill>
                <a:latin typeface="Times New Roman" panose="02020603050405020304" pitchFamily="18" charset="0"/>
                <a:cs typeface="Times New Roman" panose="02020603050405020304" pitchFamily="18" charset="0"/>
              </a:rPr>
              <a:t>ПОДГОТОВКА </a:t>
            </a:r>
            <a:r>
              <a:rPr lang="ru-RU" sz="2400" dirty="0">
                <a:solidFill>
                  <a:srgbClr val="FF0000"/>
                </a:solidFill>
                <a:latin typeface="Times New Roman" panose="02020603050405020304" pitchFamily="18" charset="0"/>
                <a:cs typeface="Times New Roman" panose="02020603050405020304" pitchFamily="18" charset="0"/>
              </a:rPr>
              <a:t>МОДЕЛИ К ДУБЛИРОВАНИЮ</a:t>
            </a:r>
          </a:p>
        </p:txBody>
      </p:sp>
      <p:sp>
        <p:nvSpPr>
          <p:cNvPr id="2" name="TextBox 1"/>
          <p:cNvSpPr txBox="1"/>
          <p:nvPr/>
        </p:nvSpPr>
        <p:spPr>
          <a:xfrm>
            <a:off x="1763688" y="1532985"/>
            <a:ext cx="6779096" cy="5047536"/>
          </a:xfrm>
          <a:prstGeom prst="rect">
            <a:avLst/>
          </a:prstGeom>
          <a:noFill/>
        </p:spPr>
        <p:txBody>
          <a:bodyPr wrap="square" rtlCol="0">
            <a:spAutoFit/>
          </a:bodyPr>
          <a:lstStyle/>
          <a:p>
            <a:r>
              <a:rPr lang="ru-RU" sz="2300" dirty="0">
                <a:latin typeface="Times New Roman" panose="02020603050405020304" pitchFamily="18" charset="0"/>
                <a:cs typeface="Times New Roman" panose="02020603050405020304" pitchFamily="18" charset="0"/>
              </a:rPr>
              <a:t>Для точного переноса рисунка </a:t>
            </a:r>
            <a:r>
              <a:rPr lang="ru-RU" sz="2300" dirty="0" err="1">
                <a:latin typeface="Times New Roman" panose="02020603050405020304" pitchFamily="18" charset="0"/>
                <a:cs typeface="Times New Roman" panose="02020603050405020304" pitchFamily="18" charset="0"/>
              </a:rPr>
              <a:t>кламмеров</a:t>
            </a:r>
            <a:r>
              <a:rPr lang="ru-RU" sz="2300" dirty="0">
                <a:latin typeface="Times New Roman" panose="02020603050405020304" pitchFamily="18" charset="0"/>
                <a:cs typeface="Times New Roman" panose="02020603050405020304" pitchFamily="18" charset="0"/>
              </a:rPr>
              <a:t> на огнеупорную модель Ней предложил следующий способ. Бюгельным </a:t>
            </a:r>
            <a:r>
              <a:rPr lang="ru-RU" sz="2300" dirty="0" err="1">
                <a:latin typeface="Times New Roman" panose="02020603050405020304" pitchFamily="18" charset="0"/>
                <a:cs typeface="Times New Roman" panose="02020603050405020304" pitchFamily="18" charset="0"/>
              </a:rPr>
              <a:t>размягченным</a:t>
            </a:r>
            <a:r>
              <a:rPr lang="ru-RU" sz="2300" dirty="0">
                <a:latin typeface="Times New Roman" panose="02020603050405020304" pitchFamily="18" charset="0"/>
                <a:cs typeface="Times New Roman" panose="02020603050405020304" pitchFamily="18" charset="0"/>
              </a:rPr>
              <a:t> воском обжимают опорные зубы, а затем осторожно острым шпателем срезают воск по нижнему краю рисунка удерживающих плеч </a:t>
            </a:r>
            <a:r>
              <a:rPr lang="ru-RU" sz="2300" dirty="0" err="1">
                <a:latin typeface="Times New Roman" panose="02020603050405020304" pitchFamily="18" charset="0"/>
                <a:cs typeface="Times New Roman" panose="02020603050405020304" pitchFamily="18" charset="0"/>
              </a:rPr>
              <a:t>кламмеров</a:t>
            </a:r>
            <a:r>
              <a:rPr lang="ru-RU" sz="2300" dirty="0">
                <a:latin typeface="Times New Roman" panose="02020603050405020304" pitchFamily="18" charset="0"/>
                <a:cs typeface="Times New Roman" panose="02020603050405020304" pitchFamily="18" charset="0"/>
              </a:rPr>
              <a:t>. В результате образуется ступенька, которая в последующем отпечатается на огнеупорной модели и используется при моделировке. Из воска или свинцовой фольги изготавливают прокладки под дугу (для верхней челюсти — 0,2–0,3 мм; для нижней челюсти — 0,3–0,5 мм) и каркас для удержания пластмассы. Таким же образом изолируют экзостозы и костные выступы.</a:t>
            </a:r>
          </a:p>
        </p:txBody>
      </p:sp>
    </p:spTree>
    <p:extLst>
      <p:ext uri="{BB962C8B-B14F-4D97-AF65-F5344CB8AC3E}">
        <p14:creationId xmlns:p14="http://schemas.microsoft.com/office/powerpoint/2010/main" val="2772850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14</a:t>
            </a:fld>
            <a:endParaRPr lang="ru-RU"/>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292080" y="332656"/>
            <a:ext cx="3600400" cy="707886"/>
          </a:xfrm>
          <a:prstGeom prst="rect">
            <a:avLst/>
          </a:prstGeom>
          <a:noFill/>
        </p:spPr>
        <p:txBody>
          <a:bodyPr wrap="square" rtlCol="0">
            <a:spAutoFit/>
          </a:bodyPr>
          <a:lstStyle/>
          <a:p>
            <a:pPr algn="r"/>
            <a:r>
              <a:rPr lang="ru-RU" sz="2000" dirty="0" smtClean="0">
                <a:solidFill>
                  <a:srgbClr val="FF0000"/>
                </a:solidFill>
                <a:latin typeface="Times New Roman" panose="02020603050405020304" pitchFamily="18" charset="0"/>
                <a:cs typeface="Times New Roman" panose="02020603050405020304" pitchFamily="18" charset="0"/>
              </a:rPr>
              <a:t>ПОДГОТОВКА </a:t>
            </a:r>
            <a:r>
              <a:rPr lang="ru-RU" sz="2000" dirty="0">
                <a:solidFill>
                  <a:srgbClr val="FF0000"/>
                </a:solidFill>
                <a:latin typeface="Times New Roman" panose="02020603050405020304" pitchFamily="18" charset="0"/>
                <a:cs typeface="Times New Roman" panose="02020603050405020304" pitchFamily="18" charset="0"/>
              </a:rPr>
              <a:t>МОДЕЛИ К ДУБЛИРОВАНИЮ</a:t>
            </a:r>
          </a:p>
        </p:txBody>
      </p:sp>
      <p:sp>
        <p:nvSpPr>
          <p:cNvPr id="2" name="TextBox 1"/>
          <p:cNvSpPr txBox="1"/>
          <p:nvPr/>
        </p:nvSpPr>
        <p:spPr>
          <a:xfrm>
            <a:off x="1619672" y="1377124"/>
            <a:ext cx="7344816" cy="5262979"/>
          </a:xfrm>
          <a:prstGeom prst="rect">
            <a:avLst/>
          </a:prstGeom>
          <a:noFill/>
        </p:spPr>
        <p:txBody>
          <a:bodyPr wrap="square" rtlCol="0">
            <a:spAutoFit/>
          </a:bodyPr>
          <a:lstStyle/>
          <a:p>
            <a:pPr algn="ctr"/>
            <a:r>
              <a:rPr lang="ru-RU" sz="1600" dirty="0">
                <a:solidFill>
                  <a:srgbClr val="008000"/>
                </a:solidFill>
                <a:latin typeface="Times New Roman" panose="02020603050405020304" pitchFamily="18" charset="0"/>
                <a:cs typeface="Times New Roman" panose="02020603050405020304" pitchFamily="18" charset="0"/>
              </a:rPr>
              <a:t>Существует методика определения пути введения протеза по </a:t>
            </a:r>
            <a:r>
              <a:rPr lang="ru-RU" sz="1600" dirty="0" smtClean="0">
                <a:solidFill>
                  <a:srgbClr val="008000"/>
                </a:solidFill>
                <a:latin typeface="Times New Roman" panose="02020603050405020304" pitchFamily="18" charset="0"/>
                <a:cs typeface="Times New Roman" panose="02020603050405020304" pitchFamily="18" charset="0"/>
              </a:rPr>
              <a:t>отношению к огнеупорной </a:t>
            </a:r>
            <a:r>
              <a:rPr lang="ru-RU" sz="1600" dirty="0">
                <a:solidFill>
                  <a:srgbClr val="008000"/>
                </a:solidFill>
                <a:latin typeface="Times New Roman" panose="02020603050405020304" pitchFamily="18" charset="0"/>
                <a:cs typeface="Times New Roman" panose="02020603050405020304" pitchFamily="18" charset="0"/>
              </a:rPr>
              <a:t>модели, разработанная в ЦНИИС:</a:t>
            </a:r>
          </a:p>
          <a:p>
            <a:r>
              <a:rPr lang="ru-RU" sz="1600" dirty="0">
                <a:latin typeface="Times New Roman" panose="02020603050405020304" pitchFamily="18" charset="0"/>
                <a:cs typeface="Times New Roman" panose="02020603050405020304" pitchFamily="18" charset="0"/>
              </a:rPr>
              <a:t>1.На основной гипсовой модели, предварительно смоченной водой, </a:t>
            </a:r>
            <a:r>
              <a:rPr lang="ru-RU" sz="1600" dirty="0" err="1">
                <a:latin typeface="Times New Roman" panose="02020603050405020304" pitchFamily="18" charset="0"/>
                <a:cs typeface="Times New Roman" panose="02020603050405020304" pitchFamily="18" charset="0"/>
              </a:rPr>
              <a:t>размягченным</a:t>
            </a:r>
            <a:r>
              <a:rPr lang="ru-RU" sz="1600" dirty="0">
                <a:latin typeface="Times New Roman" panose="02020603050405020304" pitchFamily="18" charset="0"/>
                <a:cs typeface="Times New Roman" panose="02020603050405020304" pitchFamily="18" charset="0"/>
              </a:rPr>
              <a:t> воском обжимают области нёба и альвеолярного отростка, обрезают излишки воска и горячим шпателем приливают края воскового шаблона к области переходной складки к боковым поверхностям модели.</a:t>
            </a:r>
          </a:p>
          <a:p>
            <a:r>
              <a:rPr lang="ru-RU" sz="1600" dirty="0">
                <a:latin typeface="Times New Roman" panose="02020603050405020304" pitchFamily="18" charset="0"/>
                <a:cs typeface="Times New Roman" panose="02020603050405020304" pitchFamily="18" charset="0"/>
              </a:rPr>
              <a:t>2.Устанавливают и фиксируют модель на столике </a:t>
            </a:r>
            <a:r>
              <a:rPr lang="ru-RU" sz="1600" dirty="0" err="1">
                <a:latin typeface="Times New Roman" panose="02020603050405020304" pitchFamily="18" charset="0"/>
                <a:cs typeface="Times New Roman" panose="02020603050405020304" pitchFamily="18" charset="0"/>
              </a:rPr>
              <a:t>параллелометра</a:t>
            </a:r>
            <a:r>
              <a:rPr lang="ru-RU" sz="1600" dirty="0">
                <a:latin typeface="Times New Roman" panose="02020603050405020304" pitchFamily="18" charset="0"/>
                <a:cs typeface="Times New Roman" panose="02020603050405020304" pitchFamily="18" charset="0"/>
              </a:rPr>
              <a:t>, угол наклона модели выставляют соответственно выбранному пути введения.</a:t>
            </a:r>
          </a:p>
          <a:p>
            <a:r>
              <a:rPr lang="ru-RU" sz="1600" dirty="0">
                <a:latin typeface="Times New Roman" panose="02020603050405020304" pitchFamily="18" charset="0"/>
                <a:cs typeface="Times New Roman" panose="02020603050405020304" pitchFamily="18" charset="0"/>
              </a:rPr>
              <a:t>3.В цанговый патрон вставляют указательный стержень.</a:t>
            </a:r>
          </a:p>
          <a:p>
            <a:r>
              <a:rPr lang="ru-RU" sz="1600" dirty="0">
                <a:latin typeface="Times New Roman" panose="02020603050405020304" pitchFamily="18" charset="0"/>
                <a:cs typeface="Times New Roman" panose="02020603050405020304" pitchFamily="18" charset="0"/>
              </a:rPr>
              <a:t>4.На восковой шаблон, находящийся на модели, наливают небольшое количество жидкого гипса, придвигают столик под указательный стержень и опускают стержень в жидкий гипс.</a:t>
            </a:r>
          </a:p>
          <a:p>
            <a:r>
              <a:rPr lang="ru-RU" sz="1600" dirty="0">
                <a:latin typeface="Times New Roman" panose="02020603050405020304" pitchFamily="18" charset="0"/>
                <a:cs typeface="Times New Roman" panose="02020603050405020304" pitchFamily="18" charset="0"/>
              </a:rPr>
              <a:t>5.Откручивают фиксирующие винты столика </a:t>
            </a:r>
            <a:r>
              <a:rPr lang="ru-RU" sz="1600" dirty="0" err="1">
                <a:latin typeface="Times New Roman" panose="02020603050405020304" pitchFamily="18" charset="0"/>
                <a:cs typeface="Times New Roman" panose="02020603050405020304" pitchFamily="18" charset="0"/>
              </a:rPr>
              <a:t>параллелометра</a:t>
            </a:r>
            <a:r>
              <a:rPr lang="ru-RU" sz="1600" dirty="0">
                <a:latin typeface="Times New Roman" panose="02020603050405020304" pitchFamily="18" charset="0"/>
                <a:cs typeface="Times New Roman" panose="02020603050405020304" pitchFamily="18" charset="0"/>
              </a:rPr>
              <a:t>.</a:t>
            </a:r>
          </a:p>
          <a:p>
            <a:r>
              <a:rPr lang="ru-RU" sz="1600" dirty="0">
                <a:latin typeface="Times New Roman" panose="02020603050405020304" pitchFamily="18" charset="0"/>
                <a:cs typeface="Times New Roman" panose="02020603050405020304" pitchFamily="18" charset="0"/>
              </a:rPr>
              <a:t>6.Вращая маховик, поднимают зафиксированную на указательном стержне модель.</a:t>
            </a:r>
          </a:p>
          <a:p>
            <a:r>
              <a:rPr lang="ru-RU" sz="1600" dirty="0">
                <a:latin typeface="Times New Roman" panose="02020603050405020304" pitchFamily="18" charset="0"/>
                <a:cs typeface="Times New Roman" panose="02020603050405020304" pitchFamily="18" charset="0"/>
              </a:rPr>
              <a:t>7.Столик прибора снимают с основания, на которое кладут лист бумаги и специальную форму.</a:t>
            </a:r>
          </a:p>
          <a:p>
            <a:r>
              <a:rPr lang="ru-RU" sz="1600" dirty="0">
                <a:latin typeface="Times New Roman" panose="02020603050405020304" pitchFamily="18" charset="0"/>
                <a:cs typeface="Times New Roman" panose="02020603050405020304" pitchFamily="18" charset="0"/>
              </a:rPr>
              <a:t>8.Дно подвешенной модели смачивают водой, в форму наливают жидкий гипс и опускают модель до тех пор, пока дно модели не </a:t>
            </a:r>
            <a:r>
              <a:rPr lang="ru-RU" sz="1600" dirty="0" err="1">
                <a:latin typeface="Times New Roman" panose="02020603050405020304" pitchFamily="18" charset="0"/>
                <a:cs typeface="Times New Roman" panose="02020603050405020304" pitchFamily="18" charset="0"/>
              </a:rPr>
              <a:t>коснется</a:t>
            </a:r>
            <a:r>
              <a:rPr lang="ru-RU" sz="1600" dirty="0">
                <a:latin typeface="Times New Roman" panose="02020603050405020304" pitchFamily="18" charset="0"/>
                <a:cs typeface="Times New Roman" panose="02020603050405020304" pitchFamily="18" charset="0"/>
              </a:rPr>
              <a:t> гипса. После схватывания гипса модель с гипсовой подставкой отделяют от прибора, а затем модель отделяют от подставки</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5109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15</a:t>
            </a:fld>
            <a:endParaRPr lang="ru-RU"/>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292080" y="319009"/>
            <a:ext cx="3600400" cy="830997"/>
          </a:xfrm>
          <a:prstGeom prst="rect">
            <a:avLst/>
          </a:prstGeom>
          <a:noFill/>
        </p:spPr>
        <p:txBody>
          <a:bodyPr wrap="square" rtlCol="0">
            <a:spAutoFit/>
          </a:bodyPr>
          <a:lstStyle/>
          <a:p>
            <a:pPr algn="r"/>
            <a:r>
              <a:rPr lang="ru-RU" sz="2400" dirty="0" smtClean="0">
                <a:solidFill>
                  <a:srgbClr val="FF0000"/>
                </a:solidFill>
                <a:latin typeface="Bahnschrift Light Condensed" panose="020B0502040204020203" pitchFamily="34" charset="0"/>
              </a:rPr>
              <a:t>ДУБЛИРОВАНИЕ </a:t>
            </a:r>
            <a:r>
              <a:rPr lang="ru-RU" sz="2400" dirty="0">
                <a:solidFill>
                  <a:srgbClr val="FF0000"/>
                </a:solidFill>
                <a:latin typeface="Bahnschrift Light Condensed" panose="020B0502040204020203" pitchFamily="34" charset="0"/>
              </a:rPr>
              <a:t>ГИПСОВОЙ МОДЕЛИ</a:t>
            </a:r>
          </a:p>
        </p:txBody>
      </p:sp>
      <p:sp>
        <p:nvSpPr>
          <p:cNvPr id="2" name="TextBox 1"/>
          <p:cNvSpPr txBox="1"/>
          <p:nvPr/>
        </p:nvSpPr>
        <p:spPr>
          <a:xfrm>
            <a:off x="1475656" y="1412776"/>
            <a:ext cx="7668344" cy="5047536"/>
          </a:xfrm>
          <a:prstGeom prst="rect">
            <a:avLst/>
          </a:prstGeom>
          <a:noFill/>
        </p:spPr>
        <p:txBody>
          <a:bodyPr wrap="square" rtlCol="0">
            <a:spAutoFit/>
          </a:bodyPr>
          <a:lstStyle/>
          <a:p>
            <a:r>
              <a:rPr lang="ru-RU" sz="1600" dirty="0">
                <a:latin typeface="Bahnschrift Light SemiCondensed" panose="020B0502040204020203" pitchFamily="34" charset="0"/>
              </a:rPr>
              <a:t>Для дублирования применяют специальную кювету, состоящую из двух частей — основания и крышки с тремя отверстиями для заливки массы </a:t>
            </a:r>
            <a:r>
              <a:rPr lang="ru-RU" sz="1600" dirty="0" smtClean="0">
                <a:latin typeface="Bahnschrift Light SemiCondensed" panose="020B0502040204020203" pitchFamily="34" charset="0"/>
              </a:rPr>
              <a:t>для </a:t>
            </a:r>
            <a:r>
              <a:rPr lang="ru-RU" sz="1600" dirty="0">
                <a:latin typeface="Bahnschrift Light SemiCondensed" panose="020B0502040204020203" pitchFamily="34" charset="0"/>
              </a:rPr>
              <a:t>дублирования. Гипсовую модель необходимо расположить в центре, чтобы обеспечить получение оттиска со стенками одинаковой толщины. Модель прикрепляют к основанию кюветы пластилином.</a:t>
            </a:r>
          </a:p>
          <a:p>
            <a:r>
              <a:rPr lang="ru-RU" sz="1600" dirty="0">
                <a:latin typeface="Bahnschrift Light SemiCondensed" panose="020B0502040204020203" pitchFamily="34" charset="0"/>
              </a:rPr>
              <a:t>Гидроколлоидную массу измельчают, помещают в сосуд и расплавляют на водяной бане. Температура расплавленной массы не должна быть выше 90 °С. Предварительно перед заливкой гидроколлоидной массы кювету с гипсовой моделью помещают в сосуд с водой на 5–6 мин.</a:t>
            </a:r>
          </a:p>
          <a:p>
            <a:r>
              <a:rPr lang="ru-RU" sz="1600" dirty="0" err="1">
                <a:latin typeface="Bahnschrift Light SemiCondensed" panose="020B0502040204020203" pitchFamily="34" charset="0"/>
              </a:rPr>
              <a:t>Охлажденную</a:t>
            </a:r>
            <a:r>
              <a:rPr lang="ru-RU" sz="1600" dirty="0">
                <a:latin typeface="Bahnschrift Light SemiCondensed" panose="020B0502040204020203" pitchFamily="34" charset="0"/>
              </a:rPr>
              <a:t> до 45–42 °С гидроколлоидную массу наливают в одно из отверстий кюветы. Она считается заполненной тогда, когда масса появится со всех отверстий. Как правило, масса затвердевает через 30–40 мин при комнатной температуре. Для более быстрого охлаждения кювету, через 15–20 мин после заливки, можно поместить в холодную воду. Затвердевшая масса представляет собой эластичное </a:t>
            </a:r>
            <a:r>
              <a:rPr lang="ru-RU" sz="1600" dirty="0" err="1">
                <a:latin typeface="Bahnschrift Light SemiCondensed" panose="020B0502040204020203" pitchFamily="34" charset="0"/>
              </a:rPr>
              <a:t>желеподобное</a:t>
            </a:r>
            <a:r>
              <a:rPr lang="ru-RU" sz="1600" dirty="0">
                <a:latin typeface="Bahnschrift Light SemiCondensed" panose="020B0502040204020203" pitchFamily="34" charset="0"/>
              </a:rPr>
              <a:t> вещество, легко режущееся ножом.</a:t>
            </a:r>
          </a:p>
          <a:p>
            <a:r>
              <a:rPr lang="ru-RU" sz="1600" dirty="0">
                <a:latin typeface="Bahnschrift Light SemiCondensed" panose="020B0502040204020203" pitchFamily="34" charset="0"/>
              </a:rPr>
              <a:t>Для извлечения модели из массы снимают основания кюветы, и осторожно выталкивают её из оттиска при помощи длинного тонкого и прочного металлического стержня, который прокалывает гидроколлоидную массу. На </a:t>
            </a:r>
            <a:r>
              <a:rPr lang="ru-RU" sz="1600" dirty="0" err="1">
                <a:latin typeface="Bahnschrift Light SemiCondensed" panose="020B0502040204020203" pitchFamily="34" charset="0"/>
              </a:rPr>
              <a:t>извлеченной</a:t>
            </a:r>
            <a:r>
              <a:rPr lang="ru-RU" sz="1600" dirty="0">
                <a:latin typeface="Bahnschrift Light SemiCondensed" panose="020B0502040204020203" pitchFamily="34" charset="0"/>
              </a:rPr>
              <a:t> гипсовой модели не должно быть кусочков гидроколлоидной массы. Оттиск должен иметь гладкие блестящие стенки с </a:t>
            </a:r>
            <a:r>
              <a:rPr lang="ru-RU" sz="1600" dirty="0" err="1">
                <a:latin typeface="Bahnschrift Light SemiCondensed" panose="020B0502040204020203" pitchFamily="34" charset="0"/>
              </a:rPr>
              <a:t>четким</a:t>
            </a:r>
            <a:r>
              <a:rPr lang="ru-RU" sz="1600" dirty="0">
                <a:latin typeface="Bahnschrift Light SemiCondensed" panose="020B0502040204020203" pitchFamily="34" charset="0"/>
              </a:rPr>
              <a:t> рельефом слизистой оболочки и зубов.</a:t>
            </a:r>
          </a:p>
          <a:p>
            <a:endParaRPr lang="ru-RU" sz="1600" dirty="0">
              <a:latin typeface="Bahnschrift Light SemiCondensed" panose="020B0502040204020203" pitchFamily="34" charset="0"/>
            </a:endParaRPr>
          </a:p>
        </p:txBody>
      </p:sp>
    </p:spTree>
    <p:extLst>
      <p:ext uri="{BB962C8B-B14F-4D97-AF65-F5344CB8AC3E}">
        <p14:creationId xmlns:p14="http://schemas.microsoft.com/office/powerpoint/2010/main" val="1094344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16</a:t>
            </a:fld>
            <a:endParaRPr lang="ru-RU"/>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292080" y="319009"/>
            <a:ext cx="3600400" cy="830997"/>
          </a:xfrm>
          <a:prstGeom prst="rect">
            <a:avLst/>
          </a:prstGeom>
          <a:noFill/>
        </p:spPr>
        <p:txBody>
          <a:bodyPr wrap="square" rtlCol="0">
            <a:spAutoFit/>
          </a:bodyPr>
          <a:lstStyle/>
          <a:p>
            <a:pPr algn="r"/>
            <a:r>
              <a:rPr lang="ru-RU" sz="2400" dirty="0" smtClean="0">
                <a:solidFill>
                  <a:srgbClr val="FF0000"/>
                </a:solidFill>
                <a:latin typeface="Times New Roman" panose="02020603050405020304" pitchFamily="18" charset="0"/>
                <a:cs typeface="Times New Roman" panose="02020603050405020304" pitchFamily="18" charset="0"/>
              </a:rPr>
              <a:t>ДУБЛИРОВАНИЕ </a:t>
            </a:r>
            <a:r>
              <a:rPr lang="ru-RU" sz="2400" dirty="0">
                <a:solidFill>
                  <a:srgbClr val="FF0000"/>
                </a:solidFill>
                <a:latin typeface="Times New Roman" panose="02020603050405020304" pitchFamily="18" charset="0"/>
                <a:cs typeface="Times New Roman" panose="02020603050405020304" pitchFamily="18" charset="0"/>
              </a:rPr>
              <a:t>ГИПСОВОЙ МОДЕЛИ</a:t>
            </a:r>
          </a:p>
        </p:txBody>
      </p:sp>
      <p:sp>
        <p:nvSpPr>
          <p:cNvPr id="2" name="TextBox 1"/>
          <p:cNvSpPr txBox="1"/>
          <p:nvPr/>
        </p:nvSpPr>
        <p:spPr>
          <a:xfrm>
            <a:off x="1495128" y="1109057"/>
            <a:ext cx="7668344" cy="5632311"/>
          </a:xfrm>
          <a:prstGeom prst="rect">
            <a:avLst/>
          </a:prstGeom>
          <a:noFill/>
        </p:spPr>
        <p:txBody>
          <a:bodyPr wrap="square" rtlCol="0">
            <a:spAutoFit/>
          </a:bodyPr>
          <a:lstStyle/>
          <a:p>
            <a:r>
              <a:rPr lang="ru-RU" dirty="0">
                <a:solidFill>
                  <a:srgbClr val="008000"/>
                </a:solidFill>
                <a:latin typeface="Times New Roman" panose="02020603050405020304" pitchFamily="18" charset="0"/>
                <a:cs typeface="Times New Roman" panose="02020603050405020304" pitchFamily="18" charset="0"/>
              </a:rPr>
              <a:t>Недостатки </a:t>
            </a:r>
            <a:r>
              <a:rPr lang="ru-RU" dirty="0" err="1">
                <a:solidFill>
                  <a:srgbClr val="008000"/>
                </a:solidFill>
                <a:latin typeface="Times New Roman" panose="02020603050405020304" pitchFamily="18" charset="0"/>
                <a:cs typeface="Times New Roman" panose="02020603050405020304" pitchFamily="18" charset="0"/>
              </a:rPr>
              <a:t>гелина</a:t>
            </a:r>
            <a:r>
              <a:rPr lang="ru-RU" dirty="0">
                <a:solidFill>
                  <a:srgbClr val="008000"/>
                </a:solidFill>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1)разбавление </a:t>
            </a:r>
            <a:r>
              <a:rPr lang="ru-RU" dirty="0" err="1">
                <a:latin typeface="Times New Roman" panose="02020603050405020304" pitchFamily="18" charset="0"/>
                <a:cs typeface="Times New Roman" panose="02020603050405020304" pitchFamily="18" charset="0"/>
              </a:rPr>
              <a:t>гелина</a:t>
            </a:r>
            <a:r>
              <a:rPr lang="ru-RU" dirty="0">
                <a:latin typeface="Times New Roman" panose="02020603050405020304" pitchFamily="18" charset="0"/>
                <a:cs typeface="Times New Roman" panose="02020603050405020304" pitchFamily="18" charset="0"/>
              </a:rPr>
              <a:t> водой впоследствии сказывается на его поверхностной плотности;</a:t>
            </a:r>
          </a:p>
          <a:p>
            <a:r>
              <a:rPr lang="ru-RU" dirty="0">
                <a:latin typeface="Times New Roman" panose="02020603050405020304" pitchFamily="18" charset="0"/>
                <a:cs typeface="Times New Roman" panose="02020603050405020304" pitchFamily="18" charset="0"/>
              </a:rPr>
              <a:t>2)для ускорения застывания </a:t>
            </a:r>
            <a:r>
              <a:rPr lang="ru-RU" dirty="0" err="1">
                <a:latin typeface="Times New Roman" panose="02020603050405020304" pitchFamily="18" charset="0"/>
                <a:cs typeface="Times New Roman" panose="02020603050405020304" pitchFamily="18" charset="0"/>
              </a:rPr>
              <a:t>гелина</a:t>
            </a:r>
            <a:r>
              <a:rPr lang="ru-RU" dirty="0">
                <a:latin typeface="Times New Roman" panose="02020603050405020304" pitchFamily="18" charset="0"/>
                <a:cs typeface="Times New Roman" panose="02020603050405020304" pitchFamily="18" charset="0"/>
              </a:rPr>
              <a:t> кювету зачастую помещают в холодильник, в результате чего из-за неравномерного охлаждения оттиск деформируется;</a:t>
            </a:r>
          </a:p>
          <a:p>
            <a:r>
              <a:rPr lang="ru-RU" dirty="0">
                <a:latin typeface="Times New Roman" panose="02020603050405020304" pitchFamily="18" charset="0"/>
                <a:cs typeface="Times New Roman" panose="02020603050405020304" pitchFamily="18" charset="0"/>
              </a:rPr>
              <a:t>3)контакт поверхности огнеупорной модели с водной структурой </a:t>
            </a:r>
            <a:r>
              <a:rPr lang="ru-RU" dirty="0" err="1">
                <a:latin typeface="Times New Roman" panose="02020603050405020304" pitchFamily="18" charset="0"/>
                <a:cs typeface="Times New Roman" panose="02020603050405020304" pitchFamily="18" charset="0"/>
              </a:rPr>
              <a:t>гелина</a:t>
            </a:r>
            <a:r>
              <a:rPr lang="ru-RU" dirty="0">
                <a:latin typeface="Times New Roman" panose="02020603050405020304" pitchFamily="18" charset="0"/>
                <a:cs typeface="Times New Roman" panose="02020603050405020304" pitchFamily="18" charset="0"/>
              </a:rPr>
              <a:t> нарушает ее поверхностный слой и модель приходится парафинировать, в результате чего теряется точность дублирования;</a:t>
            </a:r>
          </a:p>
          <a:p>
            <a:r>
              <a:rPr lang="ru-RU" dirty="0">
                <a:latin typeface="Times New Roman" panose="02020603050405020304" pitchFamily="18" charset="0"/>
                <a:cs typeface="Times New Roman" panose="02020603050405020304" pitchFamily="18" charset="0"/>
              </a:rPr>
              <a:t>4)при дублировании металлических частей коронок и замков с помощью </a:t>
            </a:r>
            <a:r>
              <a:rPr lang="ru-RU" dirty="0" err="1">
                <a:latin typeface="Times New Roman" panose="02020603050405020304" pitchFamily="18" charset="0"/>
                <a:cs typeface="Times New Roman" panose="02020603050405020304" pitchFamily="18" charset="0"/>
              </a:rPr>
              <a:t>гелина</a:t>
            </a:r>
            <a:r>
              <a:rPr lang="ru-RU" dirty="0">
                <a:latin typeface="Times New Roman" panose="02020603050405020304" pitchFamily="18" charset="0"/>
                <a:cs typeface="Times New Roman" panose="02020603050405020304" pitchFamily="18" charset="0"/>
              </a:rPr>
              <a:t> проблематично получить точную копию выраженных углов, особенно внутренних.</a:t>
            </a:r>
          </a:p>
          <a:p>
            <a:r>
              <a:rPr lang="ru-RU" dirty="0" smtClean="0">
                <a:latin typeface="Times New Roman" panose="02020603050405020304" pitchFamily="18" charset="0"/>
                <a:cs typeface="Times New Roman" panose="02020603050405020304" pitchFamily="18" charset="0"/>
              </a:rPr>
              <a:t>Свойства </a:t>
            </a:r>
            <a:r>
              <a:rPr lang="ru-RU" dirty="0">
                <a:latin typeface="Times New Roman" panose="02020603050405020304" pitchFamily="18" charset="0"/>
                <a:cs typeface="Times New Roman" panose="02020603050405020304" pitchFamily="18" charset="0"/>
              </a:rPr>
              <a:t>дублирующих материалов:</a:t>
            </a:r>
          </a:p>
          <a:p>
            <a:r>
              <a:rPr lang="ru-RU" dirty="0">
                <a:latin typeface="Times New Roman" panose="02020603050405020304" pitchFamily="18" charset="0"/>
                <a:cs typeface="Times New Roman" panose="02020603050405020304" pitchFamily="18" charset="0"/>
              </a:rPr>
              <a:t>1)высокая точность воспроизведения дублируемой поверхности;</a:t>
            </a:r>
          </a:p>
          <a:p>
            <a:r>
              <a:rPr lang="ru-RU" dirty="0">
                <a:latin typeface="Times New Roman" panose="02020603050405020304" pitchFamily="18" charset="0"/>
                <a:cs typeface="Times New Roman" panose="02020603050405020304" pitchFamily="18" charset="0"/>
              </a:rPr>
              <a:t>2)высокая текучесть;</a:t>
            </a:r>
          </a:p>
          <a:p>
            <a:r>
              <a:rPr lang="ru-RU" dirty="0">
                <a:latin typeface="Times New Roman" panose="02020603050405020304" pitchFamily="18" charset="0"/>
                <a:cs typeface="Times New Roman" panose="02020603050405020304" pitchFamily="18" charset="0"/>
              </a:rPr>
              <a:t>3)высокая эластичность и устойчивость к разрывам, что гарантирует безупречное дублирование;</a:t>
            </a:r>
          </a:p>
          <a:p>
            <a:r>
              <a:rPr lang="ru-RU" dirty="0">
                <a:latin typeface="Times New Roman" panose="02020603050405020304" pitchFamily="18" charset="0"/>
                <a:cs typeface="Times New Roman" panose="02020603050405020304" pitchFamily="18" charset="0"/>
              </a:rPr>
              <a:t>4)простое удаление оттиска;</a:t>
            </a:r>
          </a:p>
          <a:p>
            <a:r>
              <a:rPr lang="ru-RU" dirty="0">
                <a:latin typeface="Times New Roman" panose="02020603050405020304" pitchFamily="18" charset="0"/>
                <a:cs typeface="Times New Roman" panose="02020603050405020304" pitchFamily="18" charset="0"/>
              </a:rPr>
              <a:t>5)длительная сохранность оттиска;</a:t>
            </a:r>
          </a:p>
          <a:p>
            <a:r>
              <a:rPr lang="ru-RU" dirty="0">
                <a:latin typeface="Times New Roman" panose="02020603050405020304" pitchFamily="18" charset="0"/>
                <a:cs typeface="Times New Roman" panose="02020603050405020304" pitchFamily="18" charset="0"/>
              </a:rPr>
              <a:t>6)пространственная стабильность</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8261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17</a:t>
            </a:fld>
            <a:endParaRPr lang="ru-RU"/>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436096" y="148499"/>
            <a:ext cx="3600400" cy="1200329"/>
          </a:xfrm>
          <a:prstGeom prst="rect">
            <a:avLst/>
          </a:prstGeom>
          <a:noFill/>
        </p:spPr>
        <p:txBody>
          <a:bodyPr wrap="square" rtlCol="0">
            <a:spAutoFit/>
          </a:bodyPr>
          <a:lstStyle/>
          <a:p>
            <a:pPr algn="r"/>
            <a:r>
              <a:rPr lang="ru-RU" dirty="0" smtClean="0">
                <a:solidFill>
                  <a:srgbClr val="FF0000"/>
                </a:solidFill>
                <a:latin typeface="Times New Roman" panose="02020603050405020304" pitchFamily="18" charset="0"/>
                <a:cs typeface="Times New Roman" panose="02020603050405020304" pitchFamily="18" charset="0"/>
              </a:rPr>
              <a:t>ИЗГОТОВЛЕНИЕ </a:t>
            </a:r>
            <a:r>
              <a:rPr lang="ru-RU" dirty="0">
                <a:solidFill>
                  <a:srgbClr val="FF0000"/>
                </a:solidFill>
                <a:latin typeface="Times New Roman" panose="02020603050405020304" pitchFamily="18" charset="0"/>
                <a:cs typeface="Times New Roman" panose="02020603050405020304" pitchFamily="18" charset="0"/>
              </a:rPr>
              <a:t>ОГНЕУПОРНОЙ МОДЕЛИ, ЕЕ ТЕРМОХИМИЧЕСКАЯ ОБРАБОТКА</a:t>
            </a:r>
          </a:p>
        </p:txBody>
      </p:sp>
      <p:sp>
        <p:nvSpPr>
          <p:cNvPr id="2" name="TextBox 1"/>
          <p:cNvSpPr txBox="1"/>
          <p:nvPr/>
        </p:nvSpPr>
        <p:spPr>
          <a:xfrm>
            <a:off x="1763688" y="1412776"/>
            <a:ext cx="7056784" cy="5509200"/>
          </a:xfrm>
          <a:prstGeom prst="rect">
            <a:avLst/>
          </a:prstGeom>
          <a:noFill/>
        </p:spPr>
        <p:txBody>
          <a:bodyPr wrap="square" rtlCol="0">
            <a:spAutoFit/>
          </a:bodyPr>
          <a:lstStyle/>
          <a:p>
            <a:r>
              <a:rPr lang="ru-RU" sz="1600" dirty="0">
                <a:latin typeface="Times New Roman" panose="02020603050405020304" pitchFamily="18" charset="0"/>
                <a:cs typeface="Times New Roman" panose="02020603050405020304" pitchFamily="18" charset="0"/>
              </a:rPr>
              <a:t>Для изготовления огнеупорной модели используют массы: «</a:t>
            </a:r>
            <a:r>
              <a:rPr lang="ru-RU" sz="1600" dirty="0" err="1">
                <a:latin typeface="Times New Roman" panose="02020603050405020304" pitchFamily="18" charset="0"/>
                <a:cs typeface="Times New Roman" panose="02020603050405020304" pitchFamily="18" charset="0"/>
              </a:rPr>
              <a:t>Силамин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Кристолил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Бюгелит</a:t>
            </a:r>
            <a:r>
              <a:rPr lang="ru-RU" sz="1600" dirty="0">
                <a:latin typeface="Times New Roman" panose="02020603050405020304" pitchFamily="18" charset="0"/>
                <a:cs typeface="Times New Roman" panose="02020603050405020304" pitchFamily="18" charset="0"/>
              </a:rPr>
              <a:t>». Они состоят из смеси огнеупорных тонко размолотых материалов, которые смешиваются с водой. Для приготовления одной модели необходимо 100–120 г порошка. Точное количество порошка определяется умножением веса сухой модели на 1,7.</a:t>
            </a:r>
          </a:p>
          <a:p>
            <a:r>
              <a:rPr lang="ru-RU" sz="1600" dirty="0">
                <a:latin typeface="Times New Roman" panose="02020603050405020304" pitchFamily="18" charset="0"/>
                <a:cs typeface="Times New Roman" panose="02020603050405020304" pitchFamily="18" charset="0"/>
              </a:rPr>
              <a:t>Порошок насыпают в резиновую колбу, наливают воду и энергично размешивают шпателем. Затем массу вместе с колбой ставят на </a:t>
            </a:r>
            <a:r>
              <a:rPr lang="ru-RU" sz="1600" dirty="0" err="1">
                <a:latin typeface="Times New Roman" panose="02020603050405020304" pitchFamily="18" charset="0"/>
                <a:cs typeface="Times New Roman" panose="02020603050405020304" pitchFamily="18" charset="0"/>
              </a:rPr>
              <a:t>вибростолик</a:t>
            </a:r>
            <a:r>
              <a:rPr lang="ru-RU" sz="1600" dirty="0">
                <a:latin typeface="Times New Roman" panose="02020603050405020304" pitchFamily="18" charset="0"/>
                <a:cs typeface="Times New Roman" panose="02020603050405020304" pitchFamily="18" charset="0"/>
              </a:rPr>
              <a:t>, до появления блеска. Заливку огнеупорной массы в форму также производят на </a:t>
            </a:r>
            <a:r>
              <a:rPr lang="ru-RU" sz="1600" dirty="0" err="1">
                <a:latin typeface="Times New Roman" panose="02020603050405020304" pitchFamily="18" charset="0"/>
                <a:cs typeface="Times New Roman" panose="02020603050405020304" pitchFamily="18" charset="0"/>
              </a:rPr>
              <a:t>вибростолике</a:t>
            </a:r>
            <a:r>
              <a:rPr lang="ru-RU" sz="1600" dirty="0">
                <a:latin typeface="Times New Roman" panose="02020603050405020304" pitchFamily="18" charset="0"/>
                <a:cs typeface="Times New Roman" panose="02020603050405020304" pitchFamily="18" charset="0"/>
              </a:rPr>
              <a:t> с последующим применением вакуума. Этим повышают плотность модели, уменьшая содержание жидкой фазы в огнеупорной формовочной массе. Низкий вакуум способствует отсасыванию воздуха из массы. Процесс </a:t>
            </a:r>
            <a:r>
              <a:rPr lang="ru-RU" sz="1600" dirty="0" err="1">
                <a:latin typeface="Times New Roman" panose="02020603050405020304" pitchFamily="18" charset="0"/>
                <a:cs typeface="Times New Roman" panose="02020603050405020304" pitchFamily="18" charset="0"/>
              </a:rPr>
              <a:t>вакуумирования</a:t>
            </a:r>
            <a:r>
              <a:rPr lang="ru-RU" sz="1600" dirty="0">
                <a:latin typeface="Times New Roman" panose="02020603050405020304" pitchFamily="18" charset="0"/>
                <a:cs typeface="Times New Roman" panose="02020603050405020304" pitchFamily="18" charset="0"/>
              </a:rPr>
              <a:t> продолжается 4–5 мин, после чего вибрационный столик выключают. Через 10–15 мин после заливки модель начинает затвердевать. Окончательный процесс затвердевания модели наступает через 40–45 мин. После этого модель освобождают от дублирующей массы.</a:t>
            </a:r>
          </a:p>
          <a:p>
            <a:r>
              <a:rPr lang="ru-RU" sz="1600" dirty="0">
                <a:latin typeface="Times New Roman" panose="02020603050405020304" pitchFamily="18" charset="0"/>
                <a:cs typeface="Times New Roman" panose="02020603050405020304" pitchFamily="18" charset="0"/>
              </a:rPr>
              <a:t>После затвердевания модели из огнеупорной массы непрочные, поэтому они подвергаются сушке в сушильном шкафу при температуре 200–250°С в течение 30–40 мин. После чего модель помещают в нагретый до 150°С зуботехнический воск на 10 с. Такое пропитывание модели закрепителем осуществляют в электротермическом приборе.</a:t>
            </a:r>
          </a:p>
          <a:p>
            <a:endParaRPr lang="ru-RU" sz="1600" dirty="0">
              <a:latin typeface="Bahnschrift Light SemiCondensed" panose="020B0502040204020203" pitchFamily="34" charset="0"/>
            </a:endParaRPr>
          </a:p>
        </p:txBody>
      </p:sp>
    </p:spTree>
    <p:extLst>
      <p:ext uri="{BB962C8B-B14F-4D97-AF65-F5344CB8AC3E}">
        <p14:creationId xmlns:p14="http://schemas.microsoft.com/office/powerpoint/2010/main" val="1380986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18</a:t>
            </a:fld>
            <a:endParaRPr lang="ru-RU"/>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436096" y="148499"/>
            <a:ext cx="3600400" cy="1077218"/>
          </a:xfrm>
          <a:prstGeom prst="rect">
            <a:avLst/>
          </a:prstGeom>
          <a:noFill/>
        </p:spPr>
        <p:txBody>
          <a:bodyPr wrap="square" rtlCol="0">
            <a:spAutoFit/>
          </a:bodyPr>
          <a:lstStyle/>
          <a:p>
            <a:pPr algn="r"/>
            <a:r>
              <a:rPr lang="ru-RU" sz="2400" dirty="0" smtClean="0">
                <a:solidFill>
                  <a:srgbClr val="FF0000"/>
                </a:solidFill>
                <a:latin typeface="Bahnschrift Light Condensed" panose="020B0502040204020203" pitchFamily="34" charset="0"/>
              </a:rPr>
              <a:t> </a:t>
            </a:r>
            <a:r>
              <a:rPr lang="ru-RU" sz="2000" dirty="0">
                <a:solidFill>
                  <a:srgbClr val="FF0000"/>
                </a:solidFill>
                <a:latin typeface="Times New Roman" panose="02020603050405020304" pitchFamily="18" charset="0"/>
                <a:cs typeface="Times New Roman" panose="02020603050405020304" pitchFamily="18" charset="0"/>
              </a:rPr>
              <a:t>МОДЕЛИРОВАНИЕ КАРКАСА БЮГЕЛЬНОГО ПРОТЕЗА</a:t>
            </a:r>
            <a:endParaRPr lang="ru-RU" sz="240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763688" y="1287194"/>
            <a:ext cx="6192688" cy="5293757"/>
          </a:xfrm>
          <a:prstGeom prst="rect">
            <a:avLst/>
          </a:prstGeom>
          <a:noFill/>
        </p:spPr>
        <p:txBody>
          <a:bodyPr wrap="square" rtlCol="0">
            <a:spAutoFit/>
          </a:bodyPr>
          <a:lstStyle/>
          <a:p>
            <a:r>
              <a:rPr lang="ru-RU" sz="2000" dirty="0">
                <a:latin typeface="Times New Roman" panose="02020603050405020304" pitchFamily="18" charset="0"/>
                <a:cs typeface="Times New Roman" panose="02020603050405020304" pitchFamily="18" charset="0"/>
              </a:rPr>
              <a:t>При моделировании каркасов необходимо придерживаться основного правила: детали несущей конструкции должны быть одинаковой толщины </a:t>
            </a:r>
            <a:r>
              <a:rPr lang="ru-RU" sz="2000" dirty="0" smtClean="0">
                <a:latin typeface="Times New Roman" panose="02020603050405020304" pitchFamily="18" charset="0"/>
                <a:cs typeface="Times New Roman" panose="02020603050405020304" pitchFamily="18" charset="0"/>
              </a:rPr>
              <a:t>и </a:t>
            </a:r>
            <a:r>
              <a:rPr lang="ru-RU" sz="2000" dirty="0">
                <a:latin typeface="Times New Roman" panose="02020603050405020304" pitchFamily="18" charset="0"/>
                <a:cs typeface="Times New Roman" panose="02020603050405020304" pitchFamily="18" charset="0"/>
              </a:rPr>
              <a:t>достаточно прочные. Моделировку каркаса начинают с опорно-удерживающих </a:t>
            </a:r>
            <a:r>
              <a:rPr lang="ru-RU" sz="2000" dirty="0" err="1">
                <a:latin typeface="Times New Roman" panose="02020603050405020304" pitchFamily="18" charset="0"/>
                <a:cs typeface="Times New Roman" panose="02020603050405020304" pitchFamily="18" charset="0"/>
              </a:rPr>
              <a:t>кламмеров</a:t>
            </a:r>
            <a:r>
              <a:rPr lang="ru-RU" sz="2000" dirty="0">
                <a:latin typeface="Times New Roman" panose="02020603050405020304" pitchFamily="18" charset="0"/>
                <a:cs typeface="Times New Roman" panose="02020603050405020304" pitchFamily="18" charset="0"/>
              </a:rPr>
              <a:t>, зацепных петель, ответвлений, сеток и объединяют их в единое целое непрерывным </a:t>
            </a:r>
            <a:r>
              <a:rPr lang="ru-RU" sz="2000" dirty="0" err="1">
                <a:latin typeface="Times New Roman" panose="02020603050405020304" pitchFamily="18" charset="0"/>
                <a:cs typeface="Times New Roman" panose="02020603050405020304" pitchFamily="18" charset="0"/>
              </a:rPr>
              <a:t>кламмером</a:t>
            </a:r>
            <a:r>
              <a:rPr lang="ru-RU" sz="2000" dirty="0">
                <a:latin typeface="Times New Roman" panose="02020603050405020304" pitchFamily="18" charset="0"/>
                <a:cs typeface="Times New Roman" panose="02020603050405020304" pitchFamily="18" charset="0"/>
              </a:rPr>
              <a:t> и дугой. Моделировку производят с помощью матрицы «</a:t>
            </a:r>
            <a:r>
              <a:rPr lang="ru-RU" sz="2000" dirty="0" err="1">
                <a:latin typeface="Times New Roman" panose="02020603050405020304" pitchFamily="18" charset="0"/>
                <a:cs typeface="Times New Roman" panose="02020603050405020304" pitchFamily="18" charset="0"/>
              </a:rPr>
              <a:t>Формодент</a:t>
            </a:r>
            <a:r>
              <a:rPr lang="ru-RU" sz="2000" dirty="0">
                <a:latin typeface="Times New Roman" panose="02020603050405020304" pitchFamily="18" charset="0"/>
                <a:cs typeface="Times New Roman" panose="02020603050405020304" pitchFamily="18" charset="0"/>
              </a:rPr>
              <a:t>» либо от руки.</a:t>
            </a:r>
          </a:p>
          <a:p>
            <a:r>
              <a:rPr lang="ru-RU" sz="2000" dirty="0">
                <a:latin typeface="Times New Roman" panose="02020603050405020304" pitchFamily="18" charset="0"/>
                <a:cs typeface="Times New Roman" panose="02020603050405020304" pitchFamily="18" charset="0"/>
              </a:rPr>
              <a:t>Уложенные детали тщательно соединяют расплавленным воском и приклеивают к модели. Заглаживают восковый каркас при помощи ватного тампона или кисточки, покрывают маслом, которое сглаживает шероховатости. Масло смывают тампоном, смоченным ацетонам или эфиром, и приступают к установке литниковой системы.</a:t>
            </a:r>
          </a:p>
          <a:p>
            <a:endParaRPr lang="ru-RU" dirty="0">
              <a:latin typeface="Bahnschrift Light SemiCondensed" panose="020B0502040204020203" pitchFamily="34" charset="0"/>
            </a:endParaRPr>
          </a:p>
        </p:txBody>
      </p:sp>
    </p:spTree>
    <p:extLst>
      <p:ext uri="{BB962C8B-B14F-4D97-AF65-F5344CB8AC3E}">
        <p14:creationId xmlns:p14="http://schemas.microsoft.com/office/powerpoint/2010/main" val="14547383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19</a:t>
            </a:fld>
            <a:endParaRPr lang="ru-RU"/>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146725" y="148499"/>
            <a:ext cx="3889771" cy="707886"/>
          </a:xfrm>
          <a:prstGeom prst="rect">
            <a:avLst/>
          </a:prstGeom>
          <a:noFill/>
        </p:spPr>
        <p:txBody>
          <a:bodyPr wrap="square" rtlCol="0">
            <a:spAutoFit/>
          </a:bodyPr>
          <a:lstStyle/>
          <a:p>
            <a:pPr algn="r"/>
            <a:r>
              <a:rPr lang="ru-RU" sz="2000" dirty="0" smtClean="0">
                <a:solidFill>
                  <a:srgbClr val="FF0000"/>
                </a:solidFill>
                <a:latin typeface="Times New Roman" panose="02020603050405020304" pitchFamily="18" charset="0"/>
                <a:cs typeface="Times New Roman" panose="02020603050405020304" pitchFamily="18" charset="0"/>
              </a:rPr>
              <a:t>УСТАНОВКА </a:t>
            </a:r>
            <a:r>
              <a:rPr lang="ru-RU" sz="2000" dirty="0">
                <a:solidFill>
                  <a:srgbClr val="FF0000"/>
                </a:solidFill>
                <a:latin typeface="Times New Roman" panose="02020603050405020304" pitchFamily="18" charset="0"/>
                <a:cs typeface="Times New Roman" panose="02020603050405020304" pitchFamily="18" charset="0"/>
              </a:rPr>
              <a:t>ЛИТНИКОВОЙ СИСТЕМЫ</a:t>
            </a:r>
          </a:p>
        </p:txBody>
      </p:sp>
      <p:sp>
        <p:nvSpPr>
          <p:cNvPr id="4" name="TextBox 3"/>
          <p:cNvSpPr txBox="1"/>
          <p:nvPr/>
        </p:nvSpPr>
        <p:spPr>
          <a:xfrm>
            <a:off x="1763688" y="1230589"/>
            <a:ext cx="6923112" cy="5632311"/>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Литники — это каналы, по которым расплавленный металл поступает в форму. Для их изготовления пользуются специальным шприцом с канюлями различных диаметров от 0,8 до 4 мм или восковой ниткой.</a:t>
            </a:r>
          </a:p>
          <a:p>
            <a:r>
              <a:rPr lang="ru-RU" dirty="0">
                <a:latin typeface="Times New Roman" panose="02020603050405020304" pitchFamily="18" charset="0"/>
                <a:cs typeface="Times New Roman" panose="02020603050405020304" pitchFamily="18" charset="0"/>
              </a:rPr>
              <a:t>При установке литников нельзя забывать об усадочных раковинах и газовой пористости. В связи с тем, что кристаллизация металла происходит с периферии отливаемой детали, это приводит к уменьшению </a:t>
            </a:r>
            <a:r>
              <a:rPr lang="ru-RU" dirty="0" err="1">
                <a:latin typeface="Times New Roman" panose="02020603050405020304" pitchFamily="18" charset="0"/>
                <a:cs typeface="Times New Roman" panose="02020603050405020304" pitchFamily="18" charset="0"/>
              </a:rPr>
              <a:t>объема</a:t>
            </a:r>
            <a:r>
              <a:rPr lang="ru-RU" dirty="0">
                <a:latin typeface="Times New Roman" panose="02020603050405020304" pitchFamily="18" charset="0"/>
                <a:cs typeface="Times New Roman" panose="02020603050405020304" pitchFamily="18" charset="0"/>
              </a:rPr>
              <a:t> остывающего металла. Для гомогенной отливки необходимо, чтобы процесс кристаллизации металла происходил при поступлении дополнительного количества расплавленного металла для заполнения образующихся пустот. Для этого на литнике вблизи детали устанавливают депо (прибыль) в форме воскового шарика, который должен быть в 3–4 раза больше </a:t>
            </a:r>
            <a:r>
              <a:rPr lang="ru-RU" dirty="0" err="1">
                <a:latin typeface="Times New Roman" panose="02020603050405020304" pitchFamily="18" charset="0"/>
                <a:cs typeface="Times New Roman" panose="02020603050405020304" pitchFamily="18" charset="0"/>
              </a:rPr>
              <a:t>объема</a:t>
            </a:r>
            <a:r>
              <a:rPr lang="ru-RU" dirty="0">
                <a:latin typeface="Times New Roman" panose="02020603050405020304" pitchFamily="18" charset="0"/>
                <a:cs typeface="Times New Roman" panose="02020603050405020304" pitchFamily="18" charset="0"/>
              </a:rPr>
              <a:t> отливки.</a:t>
            </a:r>
          </a:p>
          <a:p>
            <a:r>
              <a:rPr lang="ru-RU" dirty="0">
                <a:latin typeface="Times New Roman" panose="02020603050405020304" pitchFamily="18" charset="0"/>
                <a:cs typeface="Times New Roman" panose="02020603050405020304" pitchFamily="18" charset="0"/>
              </a:rPr>
              <a:t>Размер и форма литниковой системы зависит от способа плавки и заливки металла. Если плавка осуществляется в литниковой чаше, то диаметр литника не превышает 1,5 мм, если при плавке металла применять центробежную заливку, то литник должен быть толстым (он играет роль питателя–прибыли).</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1234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2</a:t>
            </a:fld>
            <a:endParaRPr lang="ru-RU"/>
          </a:p>
        </p:txBody>
      </p:sp>
      <p:sp>
        <p:nvSpPr>
          <p:cNvPr id="8" name="TextBox 7"/>
          <p:cNvSpPr txBox="1"/>
          <p:nvPr/>
        </p:nvSpPr>
        <p:spPr>
          <a:xfrm>
            <a:off x="1619672" y="602585"/>
            <a:ext cx="7524328" cy="1384995"/>
          </a:xfrm>
          <a:prstGeom prst="rect">
            <a:avLst/>
          </a:prstGeom>
          <a:noFill/>
        </p:spPr>
        <p:txBody>
          <a:bodyPr wrap="square" rtlCol="0">
            <a:spAutoFit/>
          </a:bodyPr>
          <a:lstStyle/>
          <a:p>
            <a:pPr algn="ctr"/>
            <a:endParaRPr lang="ru-RU" sz="2400" b="1" dirty="0" smtClean="0">
              <a:solidFill>
                <a:srgbClr val="FF0000"/>
              </a:solidFill>
              <a:latin typeface="Cambria" panose="02040503050406030204" pitchFamily="18" charset="0"/>
            </a:endParaRPr>
          </a:p>
          <a:p>
            <a:pPr algn="ctr"/>
            <a:r>
              <a:rPr lang="ru-RU" sz="3600" b="1" dirty="0">
                <a:solidFill>
                  <a:srgbClr val="FF0000"/>
                </a:solidFill>
                <a:latin typeface="Times New Roman" panose="02020603050405020304" pitchFamily="18" charset="0"/>
                <a:cs typeface="Times New Roman" panose="02020603050405020304" pitchFamily="18" charset="0"/>
              </a:rPr>
              <a:t>Вопросы:</a:t>
            </a:r>
          </a:p>
          <a:p>
            <a:pPr algn="ctr"/>
            <a:endParaRPr lang="ru-RU" sz="2400" dirty="0" smtClean="0">
              <a:solidFill>
                <a:srgbClr val="FF0000"/>
              </a:solidFill>
              <a:latin typeface="Cambria" panose="02040503050406030204"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35696" y="2204864"/>
            <a:ext cx="6779096" cy="3416320"/>
          </a:xfrm>
          <a:prstGeom prst="rect">
            <a:avLst/>
          </a:prstGeom>
          <a:noFill/>
        </p:spPr>
        <p:txBody>
          <a:bodyPr wrap="square" rtlCol="0">
            <a:spAutoFit/>
          </a:bodyPr>
          <a:lstStyle/>
          <a:p>
            <a:pPr marL="342900" indent="-342900">
              <a:buFont typeface="+mj-lt"/>
              <a:buAutoNum type="arabicPeriod"/>
            </a:pPr>
            <a:r>
              <a:rPr lang="ru-RU" sz="2400" dirty="0">
                <a:latin typeface="Times New Roman" panose="02020603050405020304" pitchFamily="18" charset="0"/>
                <a:cs typeface="Times New Roman" panose="02020603050405020304" pitchFamily="18" charset="0"/>
              </a:rPr>
              <a:t>Планирование бюгельного протеза. </a:t>
            </a:r>
          </a:p>
          <a:p>
            <a:pPr marL="342900" indent="-342900">
              <a:buFont typeface="+mj-lt"/>
              <a:buAutoNum type="arabicPeriod"/>
            </a:pPr>
            <a:r>
              <a:rPr lang="ru-RU" sz="2400" dirty="0">
                <a:latin typeface="Times New Roman" panose="02020603050405020304" pitchFamily="18" charset="0"/>
                <a:cs typeface="Times New Roman" panose="02020603050405020304" pitchFamily="18" charset="0"/>
              </a:rPr>
              <a:t>Клинико-лабораторные этапы изготовления бюгельного протеза. </a:t>
            </a:r>
            <a:endParaRPr lang="ru-RU" sz="2400" dirty="0" smtClean="0">
              <a:latin typeface="Times New Roman" panose="02020603050405020304" pitchFamily="18" charset="0"/>
              <a:cs typeface="Times New Roman" panose="02020603050405020304" pitchFamily="18" charset="0"/>
            </a:endParaRPr>
          </a:p>
          <a:p>
            <a:pPr marL="342900" indent="-342900">
              <a:buFont typeface="+mj-lt"/>
              <a:buAutoNum type="arabicPeriod"/>
            </a:pPr>
            <a:r>
              <a:rPr lang="ru-RU" sz="2400" dirty="0" smtClean="0">
                <a:latin typeface="Times New Roman" panose="02020603050405020304" pitchFamily="18" charset="0"/>
                <a:cs typeface="Times New Roman" panose="02020603050405020304" pitchFamily="18" charset="0"/>
              </a:rPr>
              <a:t>Получение </a:t>
            </a:r>
            <a:r>
              <a:rPr lang="ru-RU" sz="2400" dirty="0">
                <a:latin typeface="Times New Roman" panose="02020603050405020304" pitchFamily="18" charset="0"/>
                <a:cs typeface="Times New Roman" panose="02020603050405020304" pitchFamily="18" charset="0"/>
              </a:rPr>
              <a:t>функционального оттиска. </a:t>
            </a:r>
            <a:endParaRPr lang="ru-RU" sz="2400" dirty="0" smtClean="0">
              <a:latin typeface="Times New Roman" panose="02020603050405020304" pitchFamily="18" charset="0"/>
              <a:cs typeface="Times New Roman" panose="02020603050405020304" pitchFamily="18" charset="0"/>
            </a:endParaRPr>
          </a:p>
          <a:p>
            <a:pPr marL="342900" indent="-342900">
              <a:buFont typeface="+mj-lt"/>
              <a:buAutoNum type="arabicPeriod"/>
            </a:pPr>
            <a:r>
              <a:rPr lang="ru-RU" sz="2400" dirty="0" smtClean="0">
                <a:latin typeface="Times New Roman" panose="02020603050405020304" pitchFamily="18" charset="0"/>
                <a:cs typeface="Times New Roman" panose="02020603050405020304" pitchFamily="18" charset="0"/>
              </a:rPr>
              <a:t>Технология </a:t>
            </a:r>
            <a:r>
              <a:rPr lang="ru-RU" sz="2400" dirty="0">
                <a:latin typeface="Times New Roman" panose="02020603050405020304" pitchFamily="18" charset="0"/>
                <a:cs typeface="Times New Roman" panose="02020603050405020304" pitchFamily="18" charset="0"/>
              </a:rPr>
              <a:t>получения рабочей модели. </a:t>
            </a:r>
            <a:endParaRPr lang="ru-RU" sz="2400" dirty="0" smtClean="0">
              <a:latin typeface="Times New Roman" panose="02020603050405020304" pitchFamily="18" charset="0"/>
              <a:cs typeface="Times New Roman" panose="02020603050405020304" pitchFamily="18" charset="0"/>
            </a:endParaRPr>
          </a:p>
          <a:p>
            <a:pPr marL="342900" indent="-342900">
              <a:buFont typeface="+mj-lt"/>
              <a:buAutoNum type="arabicPeriod"/>
            </a:pPr>
            <a:r>
              <a:rPr lang="ru-RU" sz="2400" dirty="0" smtClean="0">
                <a:latin typeface="Times New Roman" panose="02020603050405020304" pitchFamily="18" charset="0"/>
                <a:cs typeface="Times New Roman" panose="02020603050405020304" pitchFamily="18" charset="0"/>
              </a:rPr>
              <a:t>Техника </a:t>
            </a:r>
            <a:r>
              <a:rPr lang="ru-RU" sz="2400" dirty="0">
                <a:latin typeface="Times New Roman" panose="02020603050405020304" pitchFamily="18" charset="0"/>
                <a:cs typeface="Times New Roman" panose="02020603050405020304" pitchFamily="18" charset="0"/>
              </a:rPr>
              <a:t>литья каркаса бюгельного протеза на огнеупорной модели. </a:t>
            </a:r>
            <a:endParaRPr lang="ru-RU" sz="2400" dirty="0" smtClean="0">
              <a:latin typeface="Times New Roman" panose="02020603050405020304" pitchFamily="18" charset="0"/>
              <a:cs typeface="Times New Roman" panose="02020603050405020304" pitchFamily="18" charset="0"/>
            </a:endParaRPr>
          </a:p>
          <a:p>
            <a:pPr marL="342900" indent="-342900">
              <a:buFont typeface="+mj-lt"/>
              <a:buAutoNum type="arabicPeriod"/>
            </a:pPr>
            <a:r>
              <a:rPr lang="ru-RU" sz="2400" dirty="0" smtClean="0">
                <a:latin typeface="Times New Roman" panose="02020603050405020304" pitchFamily="18" charset="0"/>
                <a:cs typeface="Times New Roman" panose="02020603050405020304" pitchFamily="18" charset="0"/>
              </a:rPr>
              <a:t>Определение </a:t>
            </a:r>
            <a:r>
              <a:rPr lang="ru-RU" sz="2400" dirty="0">
                <a:latin typeface="Times New Roman" panose="02020603050405020304" pitchFamily="18" charset="0"/>
                <a:cs typeface="Times New Roman" panose="02020603050405020304" pitchFamily="18" charset="0"/>
              </a:rPr>
              <a:t>центрального соотношения челюстей. </a:t>
            </a:r>
          </a:p>
        </p:txBody>
      </p:sp>
    </p:spTree>
    <p:extLst>
      <p:ext uri="{BB962C8B-B14F-4D97-AF65-F5344CB8AC3E}">
        <p14:creationId xmlns:p14="http://schemas.microsoft.com/office/powerpoint/2010/main" val="3274482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20</a:t>
            </a:fld>
            <a:endParaRPr lang="ru-RU"/>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146725" y="148499"/>
            <a:ext cx="3889771" cy="707886"/>
          </a:xfrm>
          <a:prstGeom prst="rect">
            <a:avLst/>
          </a:prstGeom>
          <a:noFill/>
        </p:spPr>
        <p:txBody>
          <a:bodyPr wrap="square" rtlCol="0">
            <a:spAutoFit/>
          </a:bodyPr>
          <a:lstStyle/>
          <a:p>
            <a:pPr algn="r"/>
            <a:r>
              <a:rPr lang="ru-RU" sz="2000" dirty="0" smtClean="0">
                <a:solidFill>
                  <a:srgbClr val="FF0000"/>
                </a:solidFill>
                <a:latin typeface="Times New Roman" panose="02020603050405020304" pitchFamily="18" charset="0"/>
                <a:cs typeface="Times New Roman" panose="02020603050405020304" pitchFamily="18" charset="0"/>
              </a:rPr>
              <a:t>УСТАНОВКА </a:t>
            </a:r>
            <a:r>
              <a:rPr lang="ru-RU" sz="2000" dirty="0">
                <a:solidFill>
                  <a:srgbClr val="FF0000"/>
                </a:solidFill>
                <a:latin typeface="Times New Roman" panose="02020603050405020304" pitchFamily="18" charset="0"/>
                <a:cs typeface="Times New Roman" panose="02020603050405020304" pitchFamily="18" charset="0"/>
              </a:rPr>
              <a:t>ЛИТНИКОВОЙ СИСТЕМЫ</a:t>
            </a:r>
          </a:p>
        </p:txBody>
      </p:sp>
      <p:sp>
        <p:nvSpPr>
          <p:cNvPr id="2" name="TextBox 1"/>
          <p:cNvSpPr txBox="1"/>
          <p:nvPr/>
        </p:nvSpPr>
        <p:spPr>
          <a:xfrm>
            <a:off x="1691680" y="1340768"/>
            <a:ext cx="6995120" cy="4985980"/>
          </a:xfrm>
          <a:prstGeom prst="rect">
            <a:avLst/>
          </a:prstGeom>
          <a:noFill/>
        </p:spPr>
        <p:txBody>
          <a:bodyPr wrap="square" rtlCol="0">
            <a:spAutoFit/>
          </a:bodyPr>
          <a:lstStyle/>
          <a:p>
            <a:r>
              <a:rPr lang="ru-RU" sz="2000" dirty="0">
                <a:latin typeface="Times New Roman" panose="02020603050405020304" pitchFamily="18" charset="0"/>
                <a:cs typeface="Times New Roman" panose="02020603050405020304" pitchFamily="18" charset="0"/>
              </a:rPr>
              <a:t>Литниковая система может быть выполнена в форме литникового креста, крыльчатки или одного канала. Первая система применяется при отливке сложных каркасов и </a:t>
            </a:r>
            <a:r>
              <a:rPr lang="ru-RU" sz="2000" dirty="0" err="1">
                <a:latin typeface="Times New Roman" panose="02020603050405020304" pitchFamily="18" charset="0"/>
                <a:cs typeface="Times New Roman" panose="02020603050405020304" pitchFamily="18" charset="0"/>
              </a:rPr>
              <a:t>съемных</a:t>
            </a:r>
            <a:r>
              <a:rPr lang="ru-RU" sz="2000" dirty="0">
                <a:latin typeface="Times New Roman" panose="02020603050405020304" pitchFamily="18" charset="0"/>
                <a:cs typeface="Times New Roman" panose="02020603050405020304" pitchFamily="18" charset="0"/>
              </a:rPr>
              <a:t> шин. Литники делают плоскими толщиной 0,5–0,6 мм и шириной 1–1,6 мм. Расплавленный металл заливают в форму 3–4 широкими потоками.</a:t>
            </a:r>
          </a:p>
          <a:p>
            <a:r>
              <a:rPr lang="ru-RU" sz="2000" dirty="0">
                <a:latin typeface="Times New Roman" panose="02020603050405020304" pitchFamily="18" charset="0"/>
                <a:cs typeface="Times New Roman" panose="02020603050405020304" pitchFamily="18" charset="0"/>
              </a:rPr>
              <a:t>Литниковая система в виде крыльчатки образуется </a:t>
            </a:r>
            <a:r>
              <a:rPr lang="ru-RU" sz="2000" dirty="0" err="1">
                <a:latin typeface="Times New Roman" panose="02020603050405020304" pitchFamily="18" charset="0"/>
                <a:cs typeface="Times New Roman" panose="02020603050405020304" pitchFamily="18" charset="0"/>
              </a:rPr>
              <a:t>путем</a:t>
            </a:r>
            <a:r>
              <a:rPr lang="ru-RU" sz="2000" dirty="0">
                <a:latin typeface="Times New Roman" panose="02020603050405020304" pitchFamily="18" charset="0"/>
                <a:cs typeface="Times New Roman" panose="02020603050405020304" pitchFamily="18" charset="0"/>
              </a:rPr>
              <a:t> приклеивания круглых восковых литников к основному стержню. Литники диаметром 3–4 мм имеют дугообразное направление (чтобы металл резко не изменял направление потока).</a:t>
            </a:r>
          </a:p>
          <a:p>
            <a:r>
              <a:rPr lang="ru-RU" sz="2000" dirty="0">
                <a:latin typeface="Times New Roman" panose="02020603050405020304" pitchFamily="18" charset="0"/>
                <a:cs typeface="Times New Roman" panose="02020603050405020304" pitchFamily="18" charset="0"/>
              </a:rPr>
              <a:t>Одноканальную литниковую систему применяют при центробежной или вакуумной заливке. Толстый литник диаметром 4–6 мм устанавливают по направлению вращения модели при её заливке.</a:t>
            </a:r>
          </a:p>
          <a:p>
            <a:endParaRPr lang="ru-RU" dirty="0">
              <a:latin typeface="Bahnschrift Light SemiCondensed" panose="020B0502040204020203" pitchFamily="34" charset="0"/>
            </a:endParaRPr>
          </a:p>
        </p:txBody>
      </p:sp>
    </p:spTree>
    <p:extLst>
      <p:ext uri="{BB962C8B-B14F-4D97-AF65-F5344CB8AC3E}">
        <p14:creationId xmlns:p14="http://schemas.microsoft.com/office/powerpoint/2010/main" val="42007076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21</a:t>
            </a:fld>
            <a:endParaRPr lang="ru-RU"/>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146725" y="148499"/>
            <a:ext cx="3889771" cy="461665"/>
          </a:xfrm>
          <a:prstGeom prst="rect">
            <a:avLst/>
          </a:prstGeom>
          <a:noFill/>
        </p:spPr>
        <p:txBody>
          <a:bodyPr wrap="square" rtlCol="0">
            <a:spAutoFit/>
          </a:bodyPr>
          <a:lstStyle/>
          <a:p>
            <a:pPr algn="r"/>
            <a:r>
              <a:rPr lang="ru-RU" sz="2400" dirty="0" smtClean="0">
                <a:solidFill>
                  <a:srgbClr val="FF0000"/>
                </a:solidFill>
                <a:latin typeface="Times New Roman" panose="02020603050405020304" pitchFamily="18" charset="0"/>
                <a:cs typeface="Times New Roman" panose="02020603050405020304" pitchFamily="18" charset="0"/>
              </a:rPr>
              <a:t>ФОРМОВКА </a:t>
            </a:r>
            <a:r>
              <a:rPr lang="ru-RU" sz="2400" dirty="0">
                <a:solidFill>
                  <a:srgbClr val="FF0000"/>
                </a:solidFill>
                <a:latin typeface="Times New Roman" panose="02020603050405020304" pitchFamily="18" charset="0"/>
                <a:cs typeface="Times New Roman" panose="02020603050405020304" pitchFamily="18" charset="0"/>
              </a:rPr>
              <a:t>В ОПОКУ</a:t>
            </a:r>
          </a:p>
        </p:txBody>
      </p:sp>
      <p:sp>
        <p:nvSpPr>
          <p:cNvPr id="2" name="TextBox 1"/>
          <p:cNvSpPr txBox="1"/>
          <p:nvPr/>
        </p:nvSpPr>
        <p:spPr>
          <a:xfrm>
            <a:off x="1486000" y="1165635"/>
            <a:ext cx="7200800" cy="5632311"/>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Формовку литейного кольца производят так, чтобы смоделированный восковой каркас и литниковая система были равномерно покрыты огнеупорной оболочкой</a:t>
            </a:r>
            <a:r>
              <a:rPr lang="ru-RU" dirty="0" smtClean="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Модель с литниковой системой приклеивают к </a:t>
            </a:r>
            <a:r>
              <a:rPr lang="ru-RU" dirty="0" err="1">
                <a:latin typeface="Times New Roman" panose="02020603050405020304" pitchFamily="18" charset="0"/>
                <a:cs typeface="Times New Roman" panose="02020603050405020304" pitchFamily="18" charset="0"/>
              </a:rPr>
              <a:t>подопочному</a:t>
            </a:r>
            <a:r>
              <a:rPr lang="ru-RU" dirty="0">
                <a:latin typeface="Times New Roman" panose="02020603050405020304" pitchFamily="18" charset="0"/>
                <a:cs typeface="Times New Roman" panose="02020603050405020304" pitchFamily="18" charset="0"/>
              </a:rPr>
              <a:t> конусу. Внутреннюю поверхность кольца обкладывают куском листового асбеста, который компенсирует расширение модели при обжиге. Огнеупорной массой того же состава заполняют опоку, установленную на </a:t>
            </a:r>
            <a:r>
              <a:rPr lang="ru-RU" dirty="0" err="1">
                <a:latin typeface="Times New Roman" panose="02020603050405020304" pitchFamily="18" charset="0"/>
                <a:cs typeface="Times New Roman" panose="02020603050405020304" pitchFamily="18" charset="0"/>
              </a:rPr>
              <a:t>вибростолике</a:t>
            </a:r>
            <a:r>
              <a:rPr lang="ru-RU" dirty="0">
                <a:latin typeface="Times New Roman" panose="02020603050405020304" pitchFamily="18" charset="0"/>
                <a:cs typeface="Times New Roman" panose="02020603050405020304" pitchFamily="18" charset="0"/>
              </a:rPr>
              <a:t>. Если кольцо не полностью заполнено формовочной массой, это пространство засыпают сухим песком (</a:t>
            </a:r>
            <a:r>
              <a:rPr lang="ru-RU" dirty="0" err="1">
                <a:latin typeface="Times New Roman" panose="02020603050405020304" pitchFamily="18" charset="0"/>
                <a:cs typeface="Times New Roman" panose="02020603050405020304" pitchFamily="18" charset="0"/>
              </a:rPr>
              <a:t>маршалитом</a:t>
            </a:r>
            <a:r>
              <a:rPr lang="ru-RU" dirty="0">
                <a:latin typeface="Times New Roman" panose="02020603050405020304" pitchFamily="18" charset="0"/>
                <a:cs typeface="Times New Roman" panose="02020603050405020304" pitchFamily="18" charset="0"/>
              </a:rPr>
              <a:t>) и прикрывают влажной пробкой, состоящей из песка, </a:t>
            </a:r>
            <a:r>
              <a:rPr lang="ru-RU" dirty="0" err="1">
                <a:latin typeface="Times New Roman" panose="02020603050405020304" pitchFamily="18" charset="0"/>
                <a:cs typeface="Times New Roman" panose="02020603050405020304" pitchFamily="18" charset="0"/>
              </a:rPr>
              <a:t>увлажненного</a:t>
            </a:r>
            <a:r>
              <a:rPr lang="ru-RU" dirty="0">
                <a:latin typeface="Times New Roman" panose="02020603050405020304" pitchFamily="18" charset="0"/>
                <a:cs typeface="Times New Roman" panose="02020603050405020304" pitchFamily="18" charset="0"/>
              </a:rPr>
              <a:t> 50 %-</a:t>
            </a:r>
            <a:r>
              <a:rPr lang="ru-RU" dirty="0" err="1">
                <a:latin typeface="Times New Roman" panose="02020603050405020304" pitchFamily="18" charset="0"/>
                <a:cs typeface="Times New Roman" panose="02020603050405020304" pitchFamily="18" charset="0"/>
              </a:rPr>
              <a:t>ным</a:t>
            </a:r>
            <a:r>
              <a:rPr lang="ru-RU" dirty="0">
                <a:latin typeface="Times New Roman" panose="02020603050405020304" pitchFamily="18" charset="0"/>
                <a:cs typeface="Times New Roman" panose="02020603050405020304" pitchFamily="18" charset="0"/>
              </a:rPr>
              <a:t> водным раствором жидкого стекла. Чтобы пробка затвердела, в ней нужно сделать 20–30 отверстий для выхода газа. Через 1–2 ч </a:t>
            </a:r>
            <a:r>
              <a:rPr lang="ru-RU" dirty="0" err="1">
                <a:latin typeface="Times New Roman" panose="02020603050405020304" pitchFamily="18" charset="0"/>
                <a:cs typeface="Times New Roman" panose="02020603050405020304" pitchFamily="18" charset="0"/>
              </a:rPr>
              <a:t>заформованная</a:t>
            </a:r>
            <a:r>
              <a:rPr lang="ru-RU" dirty="0">
                <a:latin typeface="Times New Roman" panose="02020603050405020304" pitchFamily="18" charset="0"/>
                <a:cs typeface="Times New Roman" panose="02020603050405020304" pitchFamily="18" charset="0"/>
              </a:rPr>
              <a:t> опока готова к термической обработке.</a:t>
            </a:r>
          </a:p>
          <a:p>
            <a:r>
              <a:rPr lang="ru-RU" dirty="0">
                <a:latin typeface="Times New Roman" panose="02020603050405020304" pitchFamily="18" charset="0"/>
                <a:cs typeface="Times New Roman" panose="02020603050405020304" pitchFamily="18" charset="0"/>
              </a:rPr>
              <a:t>Готовую опоку устанавливают на металлический лист воронкой вниз и помещают в муфельную печь. В течение 30 мин нагревают до 100 °С. Затем опоку переносят во вторую муфельную печь для окончательного обжига. Кольцо укладывают боком воронкой к наружи, и поднимают температуру до 500– 600 °С, затем до 900–1000 °С, когда начинают светиться литники, это говорит о том, что кювета прогрета на всю толщину, и можно приступать к заливке металла</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03934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22</a:t>
            </a:fld>
            <a:endParaRPr lang="ru-RU"/>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020272" y="226676"/>
            <a:ext cx="1873547" cy="830997"/>
          </a:xfrm>
          <a:prstGeom prst="rect">
            <a:avLst/>
          </a:prstGeom>
          <a:noFill/>
        </p:spPr>
        <p:txBody>
          <a:bodyPr wrap="square" rtlCol="0">
            <a:spAutoFit/>
          </a:bodyPr>
          <a:lstStyle/>
          <a:p>
            <a:pPr algn="r"/>
            <a:r>
              <a:rPr lang="ru-RU" sz="2400" dirty="0">
                <a:solidFill>
                  <a:srgbClr val="FF0000"/>
                </a:solidFill>
                <a:latin typeface="Times New Roman" panose="02020603050405020304" pitchFamily="18" charset="0"/>
                <a:cs typeface="Times New Roman" panose="02020603050405020304" pitchFamily="18" charset="0"/>
              </a:rPr>
              <a:t>ЛИТЬЕ КАРКАСА </a:t>
            </a:r>
          </a:p>
        </p:txBody>
      </p:sp>
      <p:sp>
        <p:nvSpPr>
          <p:cNvPr id="2" name="TextBox 1"/>
          <p:cNvSpPr txBox="1"/>
          <p:nvPr/>
        </p:nvSpPr>
        <p:spPr>
          <a:xfrm>
            <a:off x="1475656" y="1340768"/>
            <a:ext cx="7344816" cy="5355312"/>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Для литья металлического каркаса бюгельного протеза используют сплавы золота, кобальтохромовые сплавы и сплавы титана.</a:t>
            </a:r>
          </a:p>
          <a:p>
            <a:r>
              <a:rPr lang="ru-RU" dirty="0">
                <a:solidFill>
                  <a:srgbClr val="008000"/>
                </a:solidFill>
                <a:latin typeface="Times New Roman" panose="02020603050405020304" pitchFamily="18" charset="0"/>
                <a:cs typeface="Times New Roman" panose="02020603050405020304" pitchFamily="18" charset="0"/>
              </a:rPr>
              <a:t>Необходимым условием для изготовления высокоточного металлического каркаса бюгельного протеза является использование сбалансированного по величине усадки комплекса материалов.</a:t>
            </a:r>
          </a:p>
          <a:p>
            <a:r>
              <a:rPr lang="ru-RU" dirty="0">
                <a:latin typeface="Times New Roman" panose="02020603050405020304" pitchFamily="18" charset="0"/>
                <a:cs typeface="Times New Roman" panose="02020603050405020304" pitchFamily="18" charset="0"/>
              </a:rPr>
              <a:t>В этом комплексе слепочные и модельные материалы составляют одну группу, а дублирующие и формовочные — другую. Размерные изменения можно представить следующим образом (в </a:t>
            </a:r>
            <a:r>
              <a:rPr lang="ru-RU" dirty="0" err="1">
                <a:latin typeface="Times New Roman" panose="02020603050405020304" pitchFamily="18" charset="0"/>
                <a:cs typeface="Times New Roman" panose="02020603050405020304" pitchFamily="18" charset="0"/>
              </a:rPr>
              <a:t>лин</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Усадка сплава равна: [усадка слепка (-) + расширение модели (+)] + [усадка дублирующей массы (-) + расширение формовочной массы (+)].</a:t>
            </a:r>
          </a:p>
          <a:p>
            <a:r>
              <a:rPr lang="ru-RU" dirty="0">
                <a:latin typeface="Times New Roman" panose="02020603050405020304" pitchFamily="18" charset="0"/>
                <a:cs typeface="Times New Roman" panose="02020603050405020304" pitchFamily="18" charset="0"/>
              </a:rPr>
              <a:t>Таким образом, усадка сплава равна расширению комплекса материалов. Слепочный материал </a:t>
            </a:r>
            <a:r>
              <a:rPr lang="ru-RU" dirty="0" err="1">
                <a:latin typeface="Times New Roman" panose="02020603050405020304" pitchFamily="18" charset="0"/>
                <a:cs typeface="Times New Roman" panose="02020603050405020304" pitchFamily="18" charset="0"/>
              </a:rPr>
              <a:t>дает</a:t>
            </a:r>
            <a:r>
              <a:rPr lang="ru-RU" dirty="0">
                <a:latin typeface="Times New Roman" panose="02020603050405020304" pitchFamily="18" charset="0"/>
                <a:cs typeface="Times New Roman" panose="02020603050405020304" pitchFamily="18" charset="0"/>
              </a:rPr>
              <a:t> усадку до 0,1 %; гипс — расширение до 0,09–0,1 %, этим они уравновешивают друг друга. Дублирующая масса </a:t>
            </a:r>
            <a:r>
              <a:rPr lang="ru-RU" dirty="0" err="1">
                <a:latin typeface="Times New Roman" panose="02020603050405020304" pitchFamily="18" charset="0"/>
                <a:cs typeface="Times New Roman" panose="02020603050405020304" pitchFamily="18" charset="0"/>
              </a:rPr>
              <a:t>дает</a:t>
            </a:r>
            <a:r>
              <a:rPr lang="ru-RU" dirty="0">
                <a:latin typeface="Times New Roman" panose="02020603050405020304" pitchFamily="18" charset="0"/>
                <a:cs typeface="Times New Roman" panose="02020603050405020304" pitchFamily="18" charset="0"/>
              </a:rPr>
              <a:t> усадку до 0,1 %; формовочный материал — расширение 2–2,3 %. Усадка сплавов — в пределах 2,2 %.</a:t>
            </a:r>
          </a:p>
          <a:p>
            <a:r>
              <a:rPr lang="ru-RU" dirty="0">
                <a:latin typeface="Times New Roman" panose="02020603050405020304" pitchFamily="18" charset="0"/>
                <a:cs typeface="Times New Roman" panose="02020603050405020304" pitchFamily="18" charset="0"/>
              </a:rPr>
              <a:t>Различные фирмы предлагают высокоточные комплексы материалов. Так, например, </a:t>
            </a:r>
            <a:r>
              <a:rPr lang="ru-RU" dirty="0" err="1">
                <a:latin typeface="Times New Roman" panose="02020603050405020304" pitchFamily="18" charset="0"/>
                <a:cs typeface="Times New Roman" panose="02020603050405020304" pitchFamily="18" charset="0"/>
              </a:rPr>
              <a:t>Dentarium</a:t>
            </a:r>
            <a:r>
              <a:rPr lang="ru-RU" dirty="0">
                <a:latin typeface="Times New Roman" panose="02020603050405020304" pitchFamily="18" charset="0"/>
                <a:cs typeface="Times New Roman" panose="02020603050405020304" pitchFamily="18" charset="0"/>
              </a:rPr>
              <a:t> представляет комплекс: дублирующая масса — </a:t>
            </a:r>
            <a:r>
              <a:rPr lang="ru-RU" dirty="0" err="1" smtClean="0">
                <a:latin typeface="Times New Roman" panose="02020603050405020304" pitchFamily="18" charset="0"/>
                <a:cs typeface="Times New Roman" panose="02020603050405020304" pitchFamily="18" charset="0"/>
              </a:rPr>
              <a:t>Дублинет,формовочная</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масса — </a:t>
            </a:r>
            <a:r>
              <a:rPr lang="ru-RU" dirty="0" err="1">
                <a:latin typeface="Times New Roman" panose="02020603050405020304" pitchFamily="18" charset="0"/>
                <a:cs typeface="Times New Roman" panose="02020603050405020304" pitchFamily="18" charset="0"/>
              </a:rPr>
              <a:t>Rema-Exakt</a:t>
            </a:r>
            <a:r>
              <a:rPr lang="ru-RU" dirty="0">
                <a:latin typeface="Times New Roman" panose="02020603050405020304" pitchFamily="18" charset="0"/>
                <a:cs typeface="Times New Roman" panose="02020603050405020304" pitchFamily="18" charset="0"/>
              </a:rPr>
              <a:t>, сплав — </a:t>
            </a:r>
            <a:r>
              <a:rPr lang="ru-RU" dirty="0" err="1">
                <a:latin typeface="Times New Roman" panose="02020603050405020304" pitchFamily="18" charset="0"/>
                <a:cs typeface="Times New Roman" panose="02020603050405020304" pitchFamily="18" charset="0"/>
              </a:rPr>
              <a:t>Remanium</a:t>
            </a:r>
            <a:r>
              <a:rPr lang="ru-RU" dirty="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45295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23</a:t>
            </a:fld>
            <a:endParaRPr lang="ru-RU"/>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286513" y="147591"/>
            <a:ext cx="2666974" cy="1477328"/>
          </a:xfrm>
          <a:prstGeom prst="rect">
            <a:avLst/>
          </a:prstGeom>
          <a:noFill/>
        </p:spPr>
        <p:txBody>
          <a:bodyPr wrap="square" rtlCol="0">
            <a:spAutoFit/>
          </a:bodyPr>
          <a:lstStyle/>
          <a:p>
            <a:pPr algn="r"/>
            <a:r>
              <a:rPr lang="ru-RU" dirty="0" smtClean="0">
                <a:solidFill>
                  <a:srgbClr val="FF0000"/>
                </a:solidFill>
                <a:latin typeface="Times New Roman" panose="02020603050405020304" pitchFamily="18" charset="0"/>
                <a:cs typeface="Times New Roman" panose="02020603050405020304" pitchFamily="18" charset="0"/>
              </a:rPr>
              <a:t>МЕХАНИЧЕСКАЯ </a:t>
            </a:r>
            <a:r>
              <a:rPr lang="ru-RU" dirty="0">
                <a:solidFill>
                  <a:srgbClr val="FF0000"/>
                </a:solidFill>
                <a:latin typeface="Times New Roman" panose="02020603050405020304" pitchFamily="18" charset="0"/>
                <a:cs typeface="Times New Roman" panose="02020603050405020304" pitchFamily="18" charset="0"/>
              </a:rPr>
              <a:t>ОБРАБОТКА КАРКАСА, ШЛИФОВКА, ПОЛИРОВКА </a:t>
            </a:r>
          </a:p>
        </p:txBody>
      </p:sp>
      <p:sp>
        <p:nvSpPr>
          <p:cNvPr id="2" name="TextBox 1"/>
          <p:cNvSpPr txBox="1"/>
          <p:nvPr/>
        </p:nvSpPr>
        <p:spPr>
          <a:xfrm>
            <a:off x="1702024" y="1700535"/>
            <a:ext cx="6984776" cy="4985980"/>
          </a:xfrm>
          <a:prstGeom prst="rect">
            <a:avLst/>
          </a:prstGeom>
          <a:noFill/>
        </p:spPr>
        <p:txBody>
          <a:bodyPr wrap="square" rtlCol="0">
            <a:spAutoFit/>
          </a:bodyPr>
          <a:lstStyle/>
          <a:p>
            <a:r>
              <a:rPr lang="ru-RU" sz="2000" dirty="0">
                <a:latin typeface="Times New Roman" panose="02020603050405020304" pitchFamily="18" charset="0"/>
                <a:cs typeface="Times New Roman" panose="02020603050405020304" pitchFamily="18" charset="0"/>
              </a:rPr>
              <a:t>После отливки опоку необходимо остудить. Этот процесс должен происходить при комнатной температуре без применения принудительного охлаждения. При распаковке важно помнить, что каркас бюгельного протеза </a:t>
            </a:r>
            <a:r>
              <a:rPr lang="ru-RU" sz="2000" dirty="0" smtClean="0">
                <a:latin typeface="Times New Roman" panose="02020603050405020304" pitchFamily="18" charset="0"/>
                <a:cs typeface="Times New Roman" panose="02020603050405020304" pitchFamily="18" charset="0"/>
              </a:rPr>
              <a:t>гораздо </a:t>
            </a:r>
            <a:r>
              <a:rPr lang="ru-RU" sz="2000" dirty="0">
                <a:latin typeface="Times New Roman" panose="02020603050405020304" pitchFamily="18" charset="0"/>
                <a:cs typeface="Times New Roman" panose="02020603050405020304" pitchFamily="18" charset="0"/>
              </a:rPr>
              <a:t>тоньше, чем литники, поэтому работа молотком, скорее всего, закончится незаметной для глаза деформацией.</a:t>
            </a:r>
          </a:p>
          <a:p>
            <a:r>
              <a:rPr lang="ru-RU" sz="2000" dirty="0">
                <a:latin typeface="Times New Roman" panose="02020603050405020304" pitchFamily="18" charset="0"/>
                <a:cs typeface="Times New Roman" panose="02020603050405020304" pitchFamily="18" charset="0"/>
              </a:rPr>
              <a:t>После удаления литников необходимо произвести обработку каркаса протеза: удалить остатки паковочной массы, обработать места явных </a:t>
            </a:r>
            <a:r>
              <a:rPr lang="ru-RU" sz="2000" dirty="0" err="1">
                <a:latin typeface="Times New Roman" panose="02020603050405020304" pitchFamily="18" charset="0"/>
                <a:cs typeface="Times New Roman" panose="02020603050405020304" pitchFamily="18" charset="0"/>
              </a:rPr>
              <a:t>поднутрений</a:t>
            </a:r>
            <a:r>
              <a:rPr lang="ru-RU" sz="2000" dirty="0">
                <a:latin typeface="Times New Roman" panose="02020603050405020304" pitchFamily="18" charset="0"/>
                <a:cs typeface="Times New Roman" panose="02020603050405020304" pitchFamily="18" charset="0"/>
              </a:rPr>
              <a:t>, сгладить шероховатости. Каркас обрабатывают в пескоструйном аппарате, </a:t>
            </a:r>
            <a:r>
              <a:rPr lang="ru-RU" sz="2000" dirty="0" err="1">
                <a:latin typeface="Times New Roman" panose="02020603050405020304" pitchFamily="18" charset="0"/>
                <a:cs typeface="Times New Roman" panose="02020603050405020304" pitchFamily="18" charset="0"/>
              </a:rPr>
              <a:t>жесткой</a:t>
            </a:r>
            <a:r>
              <a:rPr lang="ru-RU" sz="2000" dirty="0">
                <a:latin typeface="Times New Roman" panose="02020603050405020304" pitchFamily="18" charset="0"/>
                <a:cs typeface="Times New Roman" panose="02020603050405020304" pitchFamily="18" charset="0"/>
              </a:rPr>
              <a:t> металлической </a:t>
            </a:r>
            <a:r>
              <a:rPr lang="ru-RU" sz="2000" dirty="0" err="1">
                <a:latin typeface="Times New Roman" panose="02020603050405020304" pitchFamily="18" charset="0"/>
                <a:cs typeface="Times New Roman" panose="02020603050405020304" pitchFamily="18" charset="0"/>
              </a:rPr>
              <a:t>щеткой</a:t>
            </a:r>
            <a:r>
              <a:rPr lang="ru-RU" sz="2000" dirty="0">
                <a:latin typeface="Times New Roman" panose="02020603050405020304" pitchFamily="18" charset="0"/>
                <a:cs typeface="Times New Roman" panose="02020603050405020304" pitchFamily="18" charset="0"/>
              </a:rPr>
              <a:t> либо кипятят в 50 %-ном растворе азотной кислоты. Места прилегания к зубам, при необходимости, аккуратно обрабатывают резиновыми полирами. Только после этих процедур можно начать припасовку каркаса на модель.</a:t>
            </a: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53339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24</a:t>
            </a:fld>
            <a:endParaRPr lang="ru-RU"/>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580112" y="147591"/>
            <a:ext cx="3373375" cy="1200329"/>
          </a:xfrm>
          <a:prstGeom prst="rect">
            <a:avLst/>
          </a:prstGeom>
          <a:noFill/>
        </p:spPr>
        <p:txBody>
          <a:bodyPr wrap="square" rtlCol="0">
            <a:spAutoFit/>
          </a:bodyPr>
          <a:lstStyle/>
          <a:p>
            <a:pPr algn="r"/>
            <a:r>
              <a:rPr lang="ru-RU" dirty="0" smtClean="0">
                <a:solidFill>
                  <a:srgbClr val="FF0000"/>
                </a:solidFill>
                <a:latin typeface="Times New Roman" panose="02020603050405020304" pitchFamily="18" charset="0"/>
                <a:cs typeface="Times New Roman" panose="02020603050405020304" pitchFamily="18" charset="0"/>
              </a:rPr>
              <a:t>ПРИПАСОВКА </a:t>
            </a:r>
            <a:r>
              <a:rPr lang="ru-RU" dirty="0">
                <a:solidFill>
                  <a:srgbClr val="FF0000"/>
                </a:solidFill>
                <a:latin typeface="Times New Roman" panose="02020603050405020304" pitchFamily="18" charset="0"/>
                <a:cs typeface="Times New Roman" panose="02020603050405020304" pitchFamily="18" charset="0"/>
              </a:rPr>
              <a:t>МЕТАЛЛИЧЕСКОГО КАРКАСА БЮГЕЛЬНОГО ПРОТЕЗА НА МОДЕЛИ</a:t>
            </a:r>
          </a:p>
        </p:txBody>
      </p:sp>
      <p:sp>
        <p:nvSpPr>
          <p:cNvPr id="2" name="TextBox 1"/>
          <p:cNvSpPr txBox="1"/>
          <p:nvPr/>
        </p:nvSpPr>
        <p:spPr>
          <a:xfrm>
            <a:off x="1501167" y="1424605"/>
            <a:ext cx="7452320" cy="4939814"/>
          </a:xfrm>
          <a:prstGeom prst="rect">
            <a:avLst/>
          </a:prstGeom>
          <a:noFill/>
        </p:spPr>
        <p:txBody>
          <a:bodyPr wrap="square" rtlCol="0">
            <a:spAutoFit/>
          </a:bodyPr>
          <a:lstStyle/>
          <a:p>
            <a:r>
              <a:rPr lang="ru-RU" sz="1500" dirty="0">
                <a:latin typeface="Times New Roman" panose="02020603050405020304" pitchFamily="18" charset="0"/>
                <a:cs typeface="Times New Roman" panose="02020603050405020304" pitchFamily="18" charset="0"/>
              </a:rPr>
              <a:t>Припасовку конструкции готового каркаса начинают на первой рабочей модели, предварительно освободив её от восковых подкладок. Каркас осторожно укладывают на модель, если он сразу не накладывается, его осторожно припасовывают с помощью фасонных абразивных головок. После наложения каркас обрабатывают на резиновом круге, </a:t>
            </a:r>
            <a:r>
              <a:rPr lang="ru-RU" sz="1500" dirty="0" err="1">
                <a:latin typeface="Times New Roman" panose="02020603050405020304" pitchFamily="18" charset="0"/>
                <a:cs typeface="Times New Roman" panose="02020603050405020304" pitchFamily="18" charset="0"/>
              </a:rPr>
              <a:t>фильце</a:t>
            </a:r>
            <a:r>
              <a:rPr lang="ru-RU" sz="1500" dirty="0">
                <a:latin typeface="Times New Roman" panose="02020603050405020304" pitchFamily="18" charset="0"/>
                <a:cs typeface="Times New Roman" panose="02020603050405020304" pitchFamily="18" charset="0"/>
              </a:rPr>
              <a:t> с пастой Гойя, </a:t>
            </a:r>
            <a:r>
              <a:rPr lang="ru-RU" sz="1500" dirty="0" err="1">
                <a:latin typeface="Times New Roman" panose="02020603050405020304" pitchFamily="18" charset="0"/>
                <a:cs typeface="Times New Roman" panose="02020603050405020304" pitchFamily="18" charset="0"/>
              </a:rPr>
              <a:t>жесткой</a:t>
            </a:r>
            <a:r>
              <a:rPr lang="ru-RU" sz="1500" dirty="0">
                <a:latin typeface="Times New Roman" panose="02020603050405020304" pitchFamily="18" charset="0"/>
                <a:cs typeface="Times New Roman" panose="02020603050405020304" pitchFamily="18" charset="0"/>
              </a:rPr>
              <a:t> </a:t>
            </a:r>
            <a:r>
              <a:rPr lang="ru-RU" sz="1500" dirty="0" err="1">
                <a:latin typeface="Times New Roman" panose="02020603050405020304" pitchFamily="18" charset="0"/>
                <a:cs typeface="Times New Roman" panose="02020603050405020304" pitchFamily="18" charset="0"/>
              </a:rPr>
              <a:t>щетинчатой</a:t>
            </a:r>
            <a:r>
              <a:rPr lang="ru-RU" sz="1500" dirty="0">
                <a:latin typeface="Times New Roman" panose="02020603050405020304" pitchFamily="18" charset="0"/>
                <a:cs typeface="Times New Roman" panose="02020603050405020304" pitchFamily="18" charset="0"/>
              </a:rPr>
              <a:t> и мягкой нитяной </a:t>
            </a:r>
            <a:r>
              <a:rPr lang="ru-RU" sz="1500" dirty="0" err="1">
                <a:latin typeface="Times New Roman" panose="02020603050405020304" pitchFamily="18" charset="0"/>
                <a:cs typeface="Times New Roman" panose="02020603050405020304" pitchFamily="18" charset="0"/>
              </a:rPr>
              <a:t>щеткой</a:t>
            </a:r>
            <a:r>
              <a:rPr lang="ru-RU" sz="1500" dirty="0">
                <a:latin typeface="Times New Roman" panose="02020603050405020304" pitchFamily="18" charset="0"/>
                <a:cs typeface="Times New Roman" panose="02020603050405020304" pitchFamily="18" charset="0"/>
              </a:rPr>
              <a:t>.</a:t>
            </a:r>
          </a:p>
          <a:p>
            <a:r>
              <a:rPr lang="ru-RU" sz="1500" dirty="0">
                <a:latin typeface="Times New Roman" panose="02020603050405020304" pitchFamily="18" charset="0"/>
                <a:cs typeface="Times New Roman" panose="02020603050405020304" pitchFamily="18" charset="0"/>
              </a:rPr>
              <a:t>При припасовке обращают внимание на следующие ключевые моменты:</a:t>
            </a:r>
          </a:p>
          <a:p>
            <a:r>
              <a:rPr lang="ru-RU" sz="1500" dirty="0">
                <a:latin typeface="Times New Roman" panose="02020603050405020304" pitchFamily="18" charset="0"/>
                <a:cs typeface="Times New Roman" panose="02020603050405020304" pitchFamily="18" charset="0"/>
              </a:rPr>
              <a:t>1)каркас не должен балансировать;</a:t>
            </a:r>
          </a:p>
          <a:p>
            <a:r>
              <a:rPr lang="ru-RU" sz="1500" dirty="0">
                <a:latin typeface="Times New Roman" panose="02020603050405020304" pitchFamily="18" charset="0"/>
                <a:cs typeface="Times New Roman" panose="02020603050405020304" pitchFamily="18" charset="0"/>
              </a:rPr>
              <a:t>2)</a:t>
            </a:r>
            <a:r>
              <a:rPr lang="ru-RU" sz="1500" dirty="0" err="1">
                <a:latin typeface="Times New Roman" panose="02020603050405020304" pitchFamily="18" charset="0"/>
                <a:cs typeface="Times New Roman" panose="02020603050405020304" pitchFamily="18" charset="0"/>
              </a:rPr>
              <a:t>кламмера</a:t>
            </a:r>
            <a:r>
              <a:rPr lang="ru-RU" sz="1500" dirty="0">
                <a:latin typeface="Times New Roman" panose="02020603050405020304" pitchFamily="18" charset="0"/>
                <a:cs typeface="Times New Roman" panose="02020603050405020304" pitchFamily="18" charset="0"/>
              </a:rPr>
              <a:t> на всём протяжении должны плотно охватывать опорные</a:t>
            </a:r>
          </a:p>
          <a:p>
            <a:r>
              <a:rPr lang="ru-RU" sz="1500" dirty="0">
                <a:latin typeface="Times New Roman" panose="02020603050405020304" pitchFamily="18" charset="0"/>
                <a:cs typeface="Times New Roman" panose="02020603050405020304" pitchFamily="18" charset="0"/>
              </a:rPr>
              <a:t>зубы;</a:t>
            </a:r>
          </a:p>
          <a:p>
            <a:r>
              <a:rPr lang="ru-RU" sz="1500" dirty="0">
                <a:latin typeface="Times New Roman" panose="02020603050405020304" pitchFamily="18" charset="0"/>
                <a:cs typeface="Times New Roman" panose="02020603050405020304" pitchFamily="18" charset="0"/>
              </a:rPr>
              <a:t>3)</a:t>
            </a:r>
            <a:r>
              <a:rPr lang="ru-RU" sz="1500" dirty="0" err="1">
                <a:latin typeface="Times New Roman" panose="02020603050405020304" pitchFamily="18" charset="0"/>
                <a:cs typeface="Times New Roman" panose="02020603050405020304" pitchFamily="18" charset="0"/>
              </a:rPr>
              <a:t>окклюзионные</a:t>
            </a:r>
            <a:r>
              <a:rPr lang="ru-RU" sz="1500" dirty="0">
                <a:latin typeface="Times New Roman" panose="02020603050405020304" pitchFamily="18" charset="0"/>
                <a:cs typeface="Times New Roman" panose="02020603050405020304" pitchFamily="18" charset="0"/>
              </a:rPr>
              <a:t> накладки должны располагаться в </a:t>
            </a:r>
            <a:r>
              <a:rPr lang="ru-RU" sz="1500" dirty="0" err="1">
                <a:latin typeface="Times New Roman" panose="02020603050405020304" pitchFamily="18" charset="0"/>
                <a:cs typeface="Times New Roman" panose="02020603050405020304" pitchFamily="18" charset="0"/>
              </a:rPr>
              <a:t>фиссурах</a:t>
            </a:r>
            <a:r>
              <a:rPr lang="ru-RU" sz="1500" dirty="0">
                <a:latin typeface="Times New Roman" panose="02020603050405020304" pitchFamily="18" charset="0"/>
                <a:cs typeface="Times New Roman" panose="02020603050405020304" pitchFamily="18" charset="0"/>
              </a:rPr>
              <a:t> или искусственно созданных углублениях;</a:t>
            </a:r>
          </a:p>
          <a:p>
            <a:r>
              <a:rPr lang="ru-RU" sz="1500" dirty="0">
                <a:latin typeface="Times New Roman" panose="02020603050405020304" pitchFamily="18" charset="0"/>
                <a:cs typeface="Times New Roman" panose="02020603050405020304" pitchFamily="18" charset="0"/>
              </a:rPr>
              <a:t>4)дуга должна располагаться над слизистой оболочкой и над альвеолярными отростками;</a:t>
            </a:r>
          </a:p>
          <a:p>
            <a:r>
              <a:rPr lang="ru-RU" sz="1500" dirty="0">
                <a:latin typeface="Times New Roman" panose="02020603050405020304" pitchFamily="18" charset="0"/>
                <a:cs typeface="Times New Roman" panose="02020603050405020304" pitchFamily="18" charset="0"/>
              </a:rPr>
              <a:t>5)под сетками должно быть место для пластмассы базиса.</a:t>
            </a:r>
          </a:p>
          <a:p>
            <a:r>
              <a:rPr lang="ru-RU" sz="1500" dirty="0">
                <a:latin typeface="Times New Roman" panose="02020603050405020304" pitchFamily="18" charset="0"/>
                <a:cs typeface="Times New Roman" panose="02020603050405020304" pitchFamily="18" charset="0"/>
              </a:rPr>
              <a:t>Стоит отметить, что каркас бюгельного протеза должен накладываться на модель с небольшим усилием, что обусловлено </a:t>
            </a:r>
            <a:r>
              <a:rPr lang="ru-RU" sz="1500" dirty="0" err="1">
                <a:latin typeface="Times New Roman" panose="02020603050405020304" pitchFamily="18" charset="0"/>
                <a:cs typeface="Times New Roman" panose="02020603050405020304" pitchFamily="18" charset="0"/>
              </a:rPr>
              <a:t>ретенционными</a:t>
            </a:r>
            <a:r>
              <a:rPr lang="ru-RU" sz="1500" dirty="0">
                <a:latin typeface="Times New Roman" panose="02020603050405020304" pitchFamily="18" charset="0"/>
                <a:cs typeface="Times New Roman" panose="02020603050405020304" pitchFamily="18" charset="0"/>
              </a:rPr>
              <a:t> свойствами фиксирующих элементов.</a:t>
            </a:r>
          </a:p>
          <a:p>
            <a:r>
              <a:rPr lang="ru-RU" sz="1500" dirty="0">
                <a:latin typeface="Times New Roman" panose="02020603050405020304" pitchFamily="18" charset="0"/>
                <a:cs typeface="Times New Roman" panose="02020603050405020304" pitchFamily="18" charset="0"/>
              </a:rPr>
              <a:t>Когда припасовка каркаса завершена, его переносят на вспомогательную модель, гипсуют в </a:t>
            </a:r>
            <a:r>
              <a:rPr lang="ru-RU" sz="1500" dirty="0" err="1">
                <a:latin typeface="Times New Roman" panose="02020603050405020304" pitchFamily="18" charset="0"/>
                <a:cs typeface="Times New Roman" panose="02020603050405020304" pitchFamily="18" charset="0"/>
              </a:rPr>
              <a:t>окклюдатор</a:t>
            </a:r>
            <a:r>
              <a:rPr lang="ru-RU" sz="1500" dirty="0">
                <a:latin typeface="Times New Roman" panose="02020603050405020304" pitchFamily="18" charset="0"/>
                <a:cs typeface="Times New Roman" panose="02020603050405020304" pitchFamily="18" charset="0"/>
              </a:rPr>
              <a:t>, проверяют соотношения зубных рядов с </a:t>
            </a:r>
            <a:r>
              <a:rPr lang="ru-RU" sz="1500" dirty="0" err="1">
                <a:latin typeface="Times New Roman" panose="02020603050405020304" pitchFamily="18" charset="0"/>
                <a:cs typeface="Times New Roman" panose="02020603050405020304" pitchFamily="18" charset="0"/>
              </a:rPr>
              <a:t>окклюзионными</a:t>
            </a:r>
            <a:r>
              <a:rPr lang="ru-RU" sz="1500" dirty="0">
                <a:latin typeface="Times New Roman" panose="02020603050405020304" pitchFamily="18" charset="0"/>
                <a:cs typeface="Times New Roman" panose="02020603050405020304" pitchFamily="18" charset="0"/>
              </a:rPr>
              <a:t> накладками и другими деталями и отдают для проверки конструкции врачу.</a:t>
            </a:r>
          </a:p>
          <a:p>
            <a:r>
              <a:rPr lang="ru-RU" sz="1500" dirty="0">
                <a:latin typeface="Times New Roman" panose="02020603050405020304" pitchFamily="18" charset="0"/>
                <a:cs typeface="Times New Roman" panose="02020603050405020304" pitchFamily="18" charset="0"/>
              </a:rPr>
              <a:t>Перед проверкой конструкции каркаса бюгельного протеза желательно провести его обработку полировочными резиновыми полирами</a:t>
            </a:r>
            <a:r>
              <a:rPr lang="ru-RU" sz="1500" dirty="0" smtClean="0">
                <a:latin typeface="Times New Roman" panose="02020603050405020304" pitchFamily="18" charset="0"/>
                <a:cs typeface="Times New Roman" panose="02020603050405020304" pitchFamily="18" charset="0"/>
              </a:rPr>
              <a:t>.</a:t>
            </a:r>
            <a:endParaRPr lang="ru-RU"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72404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25</a:t>
            </a:fld>
            <a:endParaRPr lang="ru-RU"/>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292080" y="147591"/>
            <a:ext cx="3661407" cy="1015663"/>
          </a:xfrm>
          <a:prstGeom prst="rect">
            <a:avLst/>
          </a:prstGeom>
          <a:noFill/>
        </p:spPr>
        <p:txBody>
          <a:bodyPr wrap="square" rtlCol="0">
            <a:spAutoFit/>
          </a:bodyPr>
          <a:lstStyle/>
          <a:p>
            <a:pPr algn="r"/>
            <a:r>
              <a:rPr lang="ru-RU" sz="2000" dirty="0" smtClean="0">
                <a:solidFill>
                  <a:srgbClr val="FF0000"/>
                </a:solidFill>
                <a:latin typeface="Times New Roman" panose="02020603050405020304" pitchFamily="18" charset="0"/>
                <a:cs typeface="Times New Roman" panose="02020603050405020304" pitchFamily="18" charset="0"/>
              </a:rPr>
              <a:t>ПРОВЕРКА </a:t>
            </a:r>
            <a:r>
              <a:rPr lang="ru-RU" sz="2000" dirty="0">
                <a:solidFill>
                  <a:srgbClr val="FF0000"/>
                </a:solidFill>
                <a:latin typeface="Times New Roman" panose="02020603050405020304" pitchFamily="18" charset="0"/>
                <a:cs typeface="Times New Roman" panose="02020603050405020304" pitchFamily="18" charset="0"/>
              </a:rPr>
              <a:t>КОНСТРУКЦИИ МЕТАЛЛИЧЕСКОГО КАРКАСА В ПОЛОСТИ </a:t>
            </a:r>
            <a:r>
              <a:rPr lang="ru-RU" sz="2000" dirty="0" smtClean="0">
                <a:solidFill>
                  <a:srgbClr val="FF0000"/>
                </a:solidFill>
                <a:latin typeface="Times New Roman" panose="02020603050405020304" pitchFamily="18" charset="0"/>
                <a:cs typeface="Times New Roman" panose="02020603050405020304" pitchFamily="18" charset="0"/>
              </a:rPr>
              <a:t>РТА</a:t>
            </a:r>
            <a:endParaRPr lang="ru-RU" sz="200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691680" y="1772816"/>
            <a:ext cx="7200800" cy="4524315"/>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При проверке конструкции протеза в полости рта необходимо обратить внимание на следующие факторы:</a:t>
            </a:r>
          </a:p>
          <a:p>
            <a:r>
              <a:rPr lang="ru-RU" dirty="0">
                <a:latin typeface="Times New Roman" panose="02020603050405020304" pitchFamily="18" charset="0"/>
                <a:cs typeface="Times New Roman" panose="02020603050405020304" pitchFamily="18" charset="0"/>
              </a:rPr>
              <a:t>1. </a:t>
            </a:r>
            <a:r>
              <a:rPr lang="ru-RU" dirty="0" err="1">
                <a:latin typeface="Times New Roman" panose="02020603050405020304" pitchFamily="18" charset="0"/>
                <a:cs typeface="Times New Roman" panose="02020603050405020304" pitchFamily="18" charset="0"/>
              </a:rPr>
              <a:t>Окклюзионные</a:t>
            </a:r>
            <a:r>
              <a:rPr lang="ru-RU" dirty="0">
                <a:latin typeface="Times New Roman" panose="02020603050405020304" pitchFamily="18" charset="0"/>
                <a:cs typeface="Times New Roman" panose="02020603050405020304" pitchFamily="18" charset="0"/>
              </a:rPr>
              <a:t> накладки должны находиться в запланированных местах и не мешать смыканию зубных рядов.</a:t>
            </a:r>
          </a:p>
          <a:p>
            <a:r>
              <a:rPr lang="ru-RU" dirty="0">
                <a:latin typeface="Times New Roman" panose="02020603050405020304" pitchFamily="18" charset="0"/>
                <a:cs typeface="Times New Roman" panose="02020603050405020304" pitchFamily="18" charset="0"/>
              </a:rPr>
              <a:t>2.Дуга нижнего бюгельного протеза должна отставать от слизистой на</a:t>
            </a:r>
          </a:p>
          <a:p>
            <a:r>
              <a:rPr lang="ru-RU" dirty="0">
                <a:latin typeface="Times New Roman" panose="02020603050405020304" pitchFamily="18" charset="0"/>
                <a:cs typeface="Times New Roman" panose="02020603050405020304" pitchFamily="18" charset="0"/>
              </a:rPr>
              <a:t>0,3–0,5 мм.</a:t>
            </a:r>
          </a:p>
          <a:p>
            <a:r>
              <a:rPr lang="ru-RU" dirty="0">
                <a:latin typeface="Times New Roman" panose="02020603050405020304" pitchFamily="18" charset="0"/>
                <a:cs typeface="Times New Roman" panose="02020603050405020304" pitchFamily="18" charset="0"/>
              </a:rPr>
              <a:t>3.Дуга верхнего протеза — плотно прилегать к </a:t>
            </a:r>
            <a:r>
              <a:rPr lang="ru-RU" dirty="0" err="1">
                <a:latin typeface="Times New Roman" panose="02020603050405020304" pitchFamily="18" charset="0"/>
                <a:cs typeface="Times New Roman" panose="02020603050405020304" pitchFamily="18" charset="0"/>
              </a:rPr>
              <a:t>твердому</a:t>
            </a:r>
            <a:r>
              <a:rPr lang="ru-RU" dirty="0">
                <a:latin typeface="Times New Roman" panose="02020603050405020304" pitchFamily="18" charset="0"/>
                <a:cs typeface="Times New Roman" panose="02020603050405020304" pitchFamily="18" charset="0"/>
              </a:rPr>
              <a:t> небу, не оказывая на него давления.</a:t>
            </a:r>
          </a:p>
          <a:p>
            <a:r>
              <a:rPr lang="ru-RU" dirty="0">
                <a:latin typeface="Times New Roman" panose="02020603050405020304" pitchFamily="18" charset="0"/>
                <a:cs typeface="Times New Roman" panose="02020603050405020304" pitchFamily="18" charset="0"/>
              </a:rPr>
              <a:t>4. </a:t>
            </a:r>
            <a:r>
              <a:rPr lang="ru-RU" dirty="0" err="1">
                <a:latin typeface="Times New Roman" panose="02020603050405020304" pitchFamily="18" charset="0"/>
                <a:cs typeface="Times New Roman" panose="02020603050405020304" pitchFamily="18" charset="0"/>
              </a:rPr>
              <a:t>Кламмеры</a:t>
            </a:r>
            <a:r>
              <a:rPr lang="ru-RU" dirty="0">
                <a:latin typeface="Times New Roman" panose="02020603050405020304" pitchFamily="18" charset="0"/>
                <a:cs typeface="Times New Roman" panose="02020603050405020304" pitchFamily="18" charset="0"/>
              </a:rPr>
              <a:t>, независимо от назначения, должны плотно прилегать</a:t>
            </a:r>
          </a:p>
          <a:p>
            <a:r>
              <a:rPr lang="ru-RU" dirty="0" err="1">
                <a:latin typeface="Times New Roman" panose="02020603050405020304" pitchFamily="18" charset="0"/>
                <a:cs typeface="Times New Roman" panose="02020603050405020304" pitchFamily="18" charset="0"/>
              </a:rPr>
              <a:t>кзубам</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5.Путь введения протеза должен быть логичным и понятным пациенту. При необходимости коррекции ранее </a:t>
            </a:r>
            <a:r>
              <a:rPr lang="ru-RU" dirty="0" err="1">
                <a:latin typeface="Times New Roman" panose="02020603050405020304" pitchFamily="18" charset="0"/>
                <a:cs typeface="Times New Roman" panose="02020603050405020304" pitchFamily="18" charset="0"/>
              </a:rPr>
              <a:t>определенного</a:t>
            </a:r>
            <a:r>
              <a:rPr lang="ru-RU" dirty="0">
                <a:latin typeface="Times New Roman" panose="02020603050405020304" pitchFamily="18" charset="0"/>
                <a:cs typeface="Times New Roman" panose="02020603050405020304" pitchFamily="18" charset="0"/>
              </a:rPr>
              <a:t> центрального </a:t>
            </a:r>
            <a:r>
              <a:rPr lang="ru-RU" dirty="0" err="1">
                <a:latin typeface="Times New Roman" panose="02020603050405020304" pitchFamily="18" charset="0"/>
                <a:cs typeface="Times New Roman" panose="02020603050405020304" pitchFamily="18" charset="0"/>
              </a:rPr>
              <a:t>соот</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ношения челюстей на металлической сетке базиса моделируют </a:t>
            </a:r>
            <a:r>
              <a:rPr lang="ru-RU" dirty="0" err="1">
                <a:latin typeface="Times New Roman" panose="02020603050405020304" pitchFamily="18" charset="0"/>
                <a:cs typeface="Times New Roman" panose="02020603050405020304" pitchFamily="18" charset="0"/>
              </a:rPr>
              <a:t>прикусные</a:t>
            </a:r>
            <a:r>
              <a:rPr lang="ru-RU" dirty="0">
                <a:latin typeface="Times New Roman" panose="02020603050405020304" pitchFamily="18" charset="0"/>
                <a:cs typeface="Times New Roman" panose="02020603050405020304" pitchFamily="18" charset="0"/>
              </a:rPr>
              <a:t> валики и повторно определяют центральную окклюзию.</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17246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26</a:t>
            </a:fld>
            <a:endParaRPr lang="ru-RU"/>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292080" y="147591"/>
            <a:ext cx="3661407" cy="1200329"/>
          </a:xfrm>
          <a:prstGeom prst="rect">
            <a:avLst/>
          </a:prstGeom>
          <a:noFill/>
        </p:spPr>
        <p:txBody>
          <a:bodyPr wrap="square" rtlCol="0">
            <a:spAutoFit/>
          </a:bodyPr>
          <a:lstStyle/>
          <a:p>
            <a:pPr algn="r"/>
            <a:r>
              <a:rPr lang="ru-RU" dirty="0" smtClean="0">
                <a:solidFill>
                  <a:srgbClr val="FF0000"/>
                </a:solidFill>
                <a:latin typeface="Times New Roman" panose="02020603050405020304" pitchFamily="18" charset="0"/>
                <a:cs typeface="Times New Roman" panose="02020603050405020304" pitchFamily="18" charset="0"/>
              </a:rPr>
              <a:t>МОДЕЛИРОВКА </a:t>
            </a:r>
            <a:r>
              <a:rPr lang="ru-RU" dirty="0">
                <a:solidFill>
                  <a:srgbClr val="FF0000"/>
                </a:solidFill>
                <a:latin typeface="Times New Roman" panose="02020603050405020304" pitchFamily="18" charset="0"/>
                <a:cs typeface="Times New Roman" panose="02020603050405020304" pitchFamily="18" charset="0"/>
              </a:rPr>
              <a:t>ВОСКОВОГО БАЗИСА, ПОДБОР И ПОСТАНОВКА ИСКУССТВЕННЫХ ЗУБОВ</a:t>
            </a:r>
          </a:p>
        </p:txBody>
      </p:sp>
      <p:sp>
        <p:nvSpPr>
          <p:cNvPr id="2" name="TextBox 1"/>
          <p:cNvSpPr txBox="1"/>
          <p:nvPr/>
        </p:nvSpPr>
        <p:spPr>
          <a:xfrm>
            <a:off x="1835696" y="1700808"/>
            <a:ext cx="6984776" cy="5170646"/>
          </a:xfrm>
          <a:prstGeom prst="rect">
            <a:avLst/>
          </a:prstGeom>
          <a:noFill/>
        </p:spPr>
        <p:txBody>
          <a:bodyPr wrap="square" rtlCol="0">
            <a:spAutoFit/>
          </a:bodyPr>
          <a:lstStyle/>
          <a:p>
            <a:r>
              <a:rPr lang="ru-RU" sz="2200" dirty="0">
                <a:latin typeface="Times New Roman" panose="02020603050405020304" pitchFamily="18" charset="0"/>
                <a:cs typeface="Times New Roman" panose="02020603050405020304" pitchFamily="18" charset="0"/>
              </a:rPr>
              <a:t>При частичном отсутствии зубов на верхней челюсти без дистальной опоры базис должен перекрывать бугры верхней челюсти, площадь базиса зависит от степени атрофии альвеолярного отростка. Границей базиса является нейтральная зона. На нижней челюсти базис должен перекрывать слизистый бугорок и не доходить до дна полости рта на 2 мм. Базис должен обходить уздечку верхней или нижней губы, а также боковые складки, располагающиеся на верхней и нижней челюстях в области премоляров. При наличии экзостозов, выраженных нижнечелюстных торусов, эти образования необходимо изолировать.</a:t>
            </a:r>
          </a:p>
          <a:p>
            <a:r>
              <a:rPr lang="ru-RU" sz="2200" dirty="0">
                <a:latin typeface="Times New Roman" panose="02020603050405020304" pitchFamily="18" charset="0"/>
                <a:cs typeface="Times New Roman" panose="02020603050405020304" pitchFamily="18" charset="0"/>
              </a:rPr>
              <a:t>Постановка зубов производится по общепринятой методике.</a:t>
            </a:r>
          </a:p>
          <a:p>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95479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27</a:t>
            </a:fld>
            <a:endParaRPr lang="ru-RU"/>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292080" y="332656"/>
            <a:ext cx="3600400" cy="923330"/>
          </a:xfrm>
          <a:prstGeom prst="rect">
            <a:avLst/>
          </a:prstGeom>
          <a:noFill/>
        </p:spPr>
        <p:txBody>
          <a:bodyPr wrap="square" rtlCol="0">
            <a:spAutoFit/>
          </a:bodyPr>
          <a:lstStyle/>
          <a:p>
            <a:pPr algn="r"/>
            <a:r>
              <a:rPr lang="ru-RU" dirty="0">
                <a:solidFill>
                  <a:srgbClr val="0000FF"/>
                </a:solidFill>
                <a:latin typeface="Times New Roman" panose="02020603050405020304" pitchFamily="18" charset="0"/>
                <a:cs typeface="Times New Roman" panose="02020603050405020304" pitchFamily="18" charset="0"/>
              </a:rPr>
              <a:t>Определение центральной окклюзии или центрального соотношения челюстей</a:t>
            </a:r>
          </a:p>
        </p:txBody>
      </p:sp>
      <p:sp>
        <p:nvSpPr>
          <p:cNvPr id="2" name="TextBox 1"/>
          <p:cNvSpPr txBox="1"/>
          <p:nvPr/>
        </p:nvSpPr>
        <p:spPr>
          <a:xfrm>
            <a:off x="1880561" y="1689486"/>
            <a:ext cx="6995120" cy="4832092"/>
          </a:xfrm>
          <a:prstGeom prst="rect">
            <a:avLst/>
          </a:prstGeom>
          <a:noFill/>
        </p:spPr>
        <p:txBody>
          <a:bodyPr wrap="square" rtlCol="0">
            <a:spAutoFit/>
          </a:bodyPr>
          <a:lstStyle/>
          <a:p>
            <a:r>
              <a:rPr lang="ru-RU" sz="2400" dirty="0">
                <a:latin typeface="Times New Roman" panose="02020603050405020304" pitchFamily="18" charset="0"/>
                <a:cs typeface="Times New Roman" panose="02020603050405020304" pitchFamily="18" charset="0"/>
              </a:rPr>
              <a:t>Смыкание зубных рядов или групп зубов верхней и нижней челюстей при различных движениях последней называется окклюзией. В зависимости от положения нижней челюсти по отношению к верхней и направлению ее смещения различают:</a:t>
            </a:r>
          </a:p>
          <a:p>
            <a:r>
              <a:rPr lang="ru-RU" sz="2400" dirty="0">
                <a:latin typeface="Times New Roman" panose="02020603050405020304" pitchFamily="18" charset="0"/>
                <a:cs typeface="Times New Roman" panose="02020603050405020304" pitchFamily="18" charset="0"/>
              </a:rPr>
              <a:t>–состояние относительного физиологического покоя;</a:t>
            </a:r>
          </a:p>
          <a:p>
            <a:r>
              <a:rPr lang="ru-RU" sz="2400" dirty="0">
                <a:latin typeface="Times New Roman" panose="02020603050405020304" pitchFamily="18" charset="0"/>
                <a:cs typeface="Times New Roman" panose="02020603050405020304" pitchFamily="18" charset="0"/>
              </a:rPr>
              <a:t>–центральную окклюзию, или центральное соотношение челюстей;</a:t>
            </a:r>
          </a:p>
          <a:p>
            <a:r>
              <a:rPr lang="ru-RU" sz="2400" dirty="0">
                <a:latin typeface="Times New Roman" panose="02020603050405020304" pitchFamily="18" charset="0"/>
                <a:cs typeface="Times New Roman" panose="02020603050405020304" pitchFamily="18" charset="0"/>
              </a:rPr>
              <a:t>–переднюю окклюзию;</a:t>
            </a:r>
          </a:p>
          <a:p>
            <a:r>
              <a:rPr lang="ru-RU" sz="2400" dirty="0">
                <a:latin typeface="Times New Roman" panose="02020603050405020304" pitchFamily="18" charset="0"/>
                <a:cs typeface="Times New Roman" panose="02020603050405020304" pitchFamily="18" charset="0"/>
              </a:rPr>
              <a:t>–заднюю окклюзию;</a:t>
            </a:r>
          </a:p>
          <a:p>
            <a:r>
              <a:rPr lang="ru-RU" sz="2400" dirty="0">
                <a:latin typeface="Times New Roman" panose="02020603050405020304" pitchFamily="18" charset="0"/>
                <a:cs typeface="Times New Roman" panose="02020603050405020304" pitchFamily="18" charset="0"/>
              </a:rPr>
              <a:t>–боковые — правую и левую окклюзии.</a:t>
            </a:r>
          </a:p>
          <a:p>
            <a:endParaRPr lang="ru-RU" sz="2000" dirty="0">
              <a:latin typeface="Bahnschrift Light Condensed" panose="020B0502040204020203" pitchFamily="34" charset="0"/>
            </a:endParaRPr>
          </a:p>
        </p:txBody>
      </p:sp>
    </p:spTree>
    <p:extLst>
      <p:ext uri="{BB962C8B-B14F-4D97-AF65-F5344CB8AC3E}">
        <p14:creationId xmlns:p14="http://schemas.microsoft.com/office/powerpoint/2010/main" val="37667655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28</a:t>
            </a:fld>
            <a:endParaRPr lang="ru-RU"/>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292080" y="332656"/>
            <a:ext cx="3600400" cy="923330"/>
          </a:xfrm>
          <a:prstGeom prst="rect">
            <a:avLst/>
          </a:prstGeom>
          <a:noFill/>
        </p:spPr>
        <p:txBody>
          <a:bodyPr wrap="square" rtlCol="0">
            <a:spAutoFit/>
          </a:bodyPr>
          <a:lstStyle/>
          <a:p>
            <a:pPr algn="r"/>
            <a:r>
              <a:rPr lang="ru-RU" dirty="0">
                <a:solidFill>
                  <a:srgbClr val="0000FF"/>
                </a:solidFill>
                <a:latin typeface="Times New Roman" panose="02020603050405020304" pitchFamily="18" charset="0"/>
                <a:cs typeface="Times New Roman" panose="02020603050405020304" pitchFamily="18" charset="0"/>
              </a:rPr>
              <a:t>Определение центральной окклюзии или центрального соотношения челюстей</a:t>
            </a:r>
          </a:p>
        </p:txBody>
      </p:sp>
      <p:sp>
        <p:nvSpPr>
          <p:cNvPr id="2" name="TextBox 1"/>
          <p:cNvSpPr txBox="1"/>
          <p:nvPr/>
        </p:nvSpPr>
        <p:spPr>
          <a:xfrm>
            <a:off x="1794520" y="1340768"/>
            <a:ext cx="6995120" cy="5632311"/>
          </a:xfrm>
          <a:prstGeom prst="rect">
            <a:avLst/>
          </a:prstGeom>
          <a:noFill/>
        </p:spPr>
        <p:txBody>
          <a:bodyPr wrap="square" rtlCol="0">
            <a:spAutoFit/>
          </a:bodyPr>
          <a:lstStyle/>
          <a:p>
            <a:r>
              <a:rPr lang="ru-RU" sz="2400" dirty="0">
                <a:latin typeface="Times New Roman" panose="02020603050405020304" pitchFamily="18" charset="0"/>
                <a:cs typeface="Times New Roman" panose="02020603050405020304" pitchFamily="18" charset="0"/>
              </a:rPr>
              <a:t>Для зубного техника представляет интерес так называемая центральная окклюзия. Общими характерными для </a:t>
            </a:r>
            <a:r>
              <a:rPr lang="ru-RU" sz="2400" dirty="0" err="1">
                <a:latin typeface="Times New Roman" panose="02020603050405020304" pitchFamily="18" charset="0"/>
                <a:cs typeface="Times New Roman" panose="02020603050405020304" pitchFamily="18" charset="0"/>
              </a:rPr>
              <a:t>нее</a:t>
            </a:r>
            <a:r>
              <a:rPr lang="ru-RU" sz="2400" dirty="0">
                <a:latin typeface="Times New Roman" panose="02020603050405020304" pitchFamily="18" charset="0"/>
                <a:cs typeface="Times New Roman" panose="02020603050405020304" pitchFamily="18" charset="0"/>
              </a:rPr>
              <a:t> признаками при всех видах прикусов (вид смыкания зубных рядов при центральном соотношении челюстей) являются:</a:t>
            </a:r>
          </a:p>
          <a:p>
            <a:r>
              <a:rPr lang="ru-RU" sz="2400" dirty="0">
                <a:latin typeface="Times New Roman" panose="02020603050405020304" pitchFamily="18" charset="0"/>
                <a:cs typeface="Times New Roman" panose="02020603050405020304" pitchFamily="18" charset="0"/>
              </a:rPr>
              <a:t>–смыкание верхних и нижних зубов при наиболее полном множественном контакте бугров и бороздок;</a:t>
            </a:r>
          </a:p>
          <a:p>
            <a:r>
              <a:rPr lang="ru-RU" sz="2400" dirty="0">
                <a:latin typeface="Times New Roman" panose="02020603050405020304" pitchFamily="18" charset="0"/>
                <a:cs typeface="Times New Roman" panose="02020603050405020304" pitchFamily="18" charset="0"/>
              </a:rPr>
              <a:t>–совпадения средней линии сомкнутых зубов и расположение между центральными резцами обеих челюстей;</a:t>
            </a:r>
          </a:p>
          <a:p>
            <a:r>
              <a:rPr lang="ru-RU" sz="2400" dirty="0">
                <a:latin typeface="Times New Roman" panose="02020603050405020304" pitchFamily="18" charset="0"/>
                <a:cs typeface="Times New Roman" panose="02020603050405020304" pitchFamily="18" charset="0"/>
              </a:rPr>
              <a:t>–прилегание суставных головок посредством дисков к скату суставных бугорков у их основания, к так называемой окклюзионной точке сустава.</a:t>
            </a:r>
          </a:p>
          <a:p>
            <a:endParaRPr lang="ru-RU" sz="2400" dirty="0">
              <a:latin typeface="Bahnschrift Light Condensed" panose="020B0502040204020203" pitchFamily="34" charset="0"/>
            </a:endParaRPr>
          </a:p>
        </p:txBody>
      </p:sp>
    </p:spTree>
    <p:extLst>
      <p:ext uri="{BB962C8B-B14F-4D97-AF65-F5344CB8AC3E}">
        <p14:creationId xmlns:p14="http://schemas.microsoft.com/office/powerpoint/2010/main" val="17670872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29</a:t>
            </a:fld>
            <a:endParaRPr lang="ru-RU"/>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292080" y="332656"/>
            <a:ext cx="3600400" cy="923330"/>
          </a:xfrm>
          <a:prstGeom prst="rect">
            <a:avLst/>
          </a:prstGeom>
          <a:noFill/>
        </p:spPr>
        <p:txBody>
          <a:bodyPr wrap="square" rtlCol="0">
            <a:spAutoFit/>
          </a:bodyPr>
          <a:lstStyle/>
          <a:p>
            <a:pPr algn="r"/>
            <a:r>
              <a:rPr lang="ru-RU" dirty="0">
                <a:solidFill>
                  <a:srgbClr val="0000FF"/>
                </a:solidFill>
                <a:latin typeface="Times New Roman" panose="02020603050405020304" pitchFamily="18" charset="0"/>
                <a:cs typeface="Times New Roman" panose="02020603050405020304" pitchFamily="18" charset="0"/>
              </a:rPr>
              <a:t>Определение центральной окклюзии или центрального соотношения челюстей</a:t>
            </a:r>
          </a:p>
        </p:txBody>
      </p:sp>
      <p:sp>
        <p:nvSpPr>
          <p:cNvPr id="2" name="TextBox 1"/>
          <p:cNvSpPr txBox="1"/>
          <p:nvPr/>
        </p:nvSpPr>
        <p:spPr>
          <a:xfrm>
            <a:off x="1897360" y="1364737"/>
            <a:ext cx="6995120" cy="4801314"/>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Для </a:t>
            </a:r>
            <a:r>
              <a:rPr lang="ru-RU" dirty="0" err="1">
                <a:latin typeface="Times New Roman" panose="02020603050405020304" pitchFamily="18" charset="0"/>
                <a:cs typeface="Times New Roman" panose="02020603050405020304" pitchFamily="18" charset="0"/>
              </a:rPr>
              <a:t>ортогнатического</a:t>
            </a:r>
            <a:r>
              <a:rPr lang="ru-RU" dirty="0">
                <a:latin typeface="Times New Roman" panose="02020603050405020304" pitchFamily="18" charset="0"/>
                <a:cs typeface="Times New Roman" panose="02020603050405020304" pitchFamily="18" charset="0"/>
              </a:rPr>
              <a:t> прикуса (при расстановке зубов техник чаще всего учитывает эту разновидность физиологического соотношения челюстей) свойствен ряд признаков:</a:t>
            </a:r>
          </a:p>
          <a:p>
            <a:r>
              <a:rPr lang="ru-RU" dirty="0">
                <a:latin typeface="Times New Roman" panose="02020603050405020304" pitchFamily="18" charset="0"/>
                <a:cs typeface="Times New Roman" panose="02020603050405020304" pitchFamily="18" charset="0"/>
              </a:rPr>
              <a:t>–верхние фронтальные зубы перекрывают нижние примерно на 1/3 высоты их коронок;</a:t>
            </a:r>
          </a:p>
          <a:p>
            <a:r>
              <a:rPr lang="ru-RU" dirty="0">
                <a:latin typeface="Times New Roman" panose="02020603050405020304" pitchFamily="18" charset="0"/>
                <a:cs typeface="Times New Roman" panose="02020603050405020304" pitchFamily="18" charset="0"/>
              </a:rPr>
              <a:t>–медиально-щёчный бугор верхних первых моляров попадает в поперечную борозду между щёчными бугорками нижних первых моляров (так называемый «ключ окклюзии»);</a:t>
            </a:r>
          </a:p>
          <a:p>
            <a:r>
              <a:rPr lang="ru-RU" dirty="0">
                <a:latin typeface="Times New Roman" panose="02020603050405020304" pitchFamily="18" charset="0"/>
                <a:cs typeface="Times New Roman" panose="02020603050405020304" pitchFamily="18" charset="0"/>
              </a:rPr>
              <a:t>–щёчные бугорки верхних премоляров и моляров располагаются кнаружи от одноимённых бугорков нижних премоляров и моляров;</a:t>
            </a:r>
          </a:p>
          <a:p>
            <a:r>
              <a:rPr lang="ru-RU" dirty="0">
                <a:latin typeface="Times New Roman" panose="02020603050405020304" pitchFamily="18" charset="0"/>
                <a:cs typeface="Times New Roman" panose="02020603050405020304" pitchFamily="18" charset="0"/>
              </a:rPr>
              <a:t>–вершина режущего бугорка клыка верхней челюсти совпадает с линией, проходящей между клыком и первым </a:t>
            </a:r>
            <a:r>
              <a:rPr lang="ru-RU" dirty="0" err="1">
                <a:latin typeface="Times New Roman" panose="02020603050405020304" pitchFamily="18" charset="0"/>
                <a:cs typeface="Times New Roman" panose="02020603050405020304" pitchFamily="18" charset="0"/>
              </a:rPr>
              <a:t>премоляром</a:t>
            </a:r>
            <a:r>
              <a:rPr lang="ru-RU" dirty="0">
                <a:latin typeface="Times New Roman" panose="02020603050405020304" pitchFamily="18" charset="0"/>
                <a:cs typeface="Times New Roman" panose="02020603050405020304" pitchFamily="18" charset="0"/>
              </a:rPr>
              <a:t> нижней челюсти</a:t>
            </a:r>
            <a:r>
              <a:rPr lang="ru-RU" dirty="0" smtClean="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 каждый зуб, кроме центральных резцов нижней челюсти и зубов мудрости, имеет два антагониста, т. е. верхний зуб смыкается с одноимённым нижним и </a:t>
            </a:r>
            <a:r>
              <a:rPr lang="ru-RU" dirty="0" err="1">
                <a:latin typeface="Times New Roman" panose="02020603050405020304" pitchFamily="18" charset="0"/>
                <a:cs typeface="Times New Roman" panose="02020603050405020304" pitchFamily="18" charset="0"/>
              </a:rPr>
              <a:t>позадистоящим</a:t>
            </a:r>
            <a:r>
              <a:rPr lang="ru-RU" dirty="0">
                <a:latin typeface="Times New Roman" panose="02020603050405020304" pitchFamily="18" charset="0"/>
                <a:cs typeface="Times New Roman" panose="02020603050405020304" pitchFamily="18" charset="0"/>
              </a:rPr>
              <a:t>, каждый нижний — с одноименным верхним и впередистоящим.</a:t>
            </a:r>
          </a:p>
        </p:txBody>
      </p:sp>
    </p:spTree>
    <p:extLst>
      <p:ext uri="{BB962C8B-B14F-4D97-AF65-F5344CB8AC3E}">
        <p14:creationId xmlns:p14="http://schemas.microsoft.com/office/powerpoint/2010/main" val="2248849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3</a:t>
            </a:fld>
            <a:endParaRPr lang="ru-RU"/>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292080" y="332656"/>
            <a:ext cx="3600400" cy="1200329"/>
          </a:xfrm>
          <a:prstGeom prst="rect">
            <a:avLst/>
          </a:prstGeom>
          <a:noFill/>
        </p:spPr>
        <p:txBody>
          <a:bodyPr wrap="square" rtlCol="0">
            <a:spAutoFit/>
          </a:bodyPr>
          <a:lstStyle/>
          <a:p>
            <a:pPr algn="r"/>
            <a:r>
              <a:rPr lang="ru-RU" sz="2400" dirty="0">
                <a:solidFill>
                  <a:srgbClr val="FF0000"/>
                </a:solidFill>
                <a:latin typeface="Times New Roman" panose="02020603050405020304" pitchFamily="18" charset="0"/>
                <a:cs typeface="Times New Roman" panose="02020603050405020304" pitchFamily="18" charset="0"/>
              </a:rPr>
              <a:t>Предварительное планирование бюгельного протеза</a:t>
            </a:r>
          </a:p>
        </p:txBody>
      </p:sp>
      <p:sp>
        <p:nvSpPr>
          <p:cNvPr id="4" name="TextBox 3"/>
          <p:cNvSpPr txBox="1"/>
          <p:nvPr/>
        </p:nvSpPr>
        <p:spPr>
          <a:xfrm>
            <a:off x="1794520" y="2101767"/>
            <a:ext cx="6995120" cy="4154984"/>
          </a:xfrm>
          <a:prstGeom prst="rect">
            <a:avLst/>
          </a:prstGeom>
          <a:noFill/>
        </p:spPr>
        <p:txBody>
          <a:bodyPr wrap="square" rtlCol="0">
            <a:spAutoFit/>
          </a:bodyPr>
          <a:lstStyle/>
          <a:p>
            <a:r>
              <a:rPr lang="ru-RU" sz="2400" dirty="0">
                <a:latin typeface="Times New Roman" panose="02020603050405020304" pitchFamily="18" charset="0"/>
                <a:cs typeface="Times New Roman" panose="02020603050405020304" pitchFamily="18" charset="0"/>
              </a:rPr>
              <a:t>При осмотре полости рта больного с частичной потерей зубов врач определяет, какую конструкцию необходимо изготовить данному пациенту.</a:t>
            </a:r>
          </a:p>
          <a:p>
            <a:r>
              <a:rPr lang="ru-RU" sz="2400" dirty="0">
                <a:latin typeface="Times New Roman" panose="02020603050405020304" pitchFamily="18" charset="0"/>
                <a:cs typeface="Times New Roman" panose="02020603050405020304" pitchFamily="18" charset="0"/>
              </a:rPr>
              <a:t>Если планируется изготовление бюгельного протеза, то оценивают зубы, идущие под опору, степень атрофии альвеолярного отростка, слизистую оболочку, глубину неба, выраженность торуса, </a:t>
            </a:r>
            <a:r>
              <a:rPr lang="ru-RU" sz="2400" dirty="0" err="1">
                <a:latin typeface="Times New Roman" panose="02020603050405020304" pitchFamily="18" charset="0"/>
                <a:cs typeface="Times New Roman" panose="02020603050405020304" pitchFamily="18" charset="0"/>
              </a:rPr>
              <a:t>межальвеолярное</a:t>
            </a:r>
            <a:r>
              <a:rPr lang="ru-RU" sz="2400" dirty="0">
                <a:latin typeface="Times New Roman" panose="02020603050405020304" pitchFamily="18" charset="0"/>
                <a:cs typeface="Times New Roman" panose="02020603050405020304" pitchFamily="18" charset="0"/>
              </a:rPr>
              <a:t> расстояние, наличие вторичных деформаций, экзостозов, повышенной </a:t>
            </a:r>
            <a:r>
              <a:rPr lang="ru-RU" sz="2400" dirty="0" err="1">
                <a:latin typeface="Times New Roman" panose="02020603050405020304" pitchFamily="18" charset="0"/>
                <a:cs typeface="Times New Roman" panose="02020603050405020304" pitchFamily="18" charset="0"/>
              </a:rPr>
              <a:t>стираемости</a:t>
            </a:r>
            <a:r>
              <a:rPr lang="ru-RU" sz="2400" dirty="0">
                <a:latin typeface="Times New Roman" panose="02020603050405020304" pitchFamily="18" charset="0"/>
                <a:cs typeface="Times New Roman" panose="02020603050405020304" pitchFamily="18" charset="0"/>
              </a:rPr>
              <a:t>.</a:t>
            </a: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13469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30</a:t>
            </a:fld>
            <a:endParaRPr lang="ru-RU" dirty="0"/>
          </a:p>
        </p:txBody>
      </p:sp>
      <p:sp>
        <p:nvSpPr>
          <p:cNvPr id="2" name="TextBox 1"/>
          <p:cNvSpPr txBox="1"/>
          <p:nvPr/>
        </p:nvSpPr>
        <p:spPr>
          <a:xfrm>
            <a:off x="3923928" y="144488"/>
            <a:ext cx="5112568" cy="646331"/>
          </a:xfrm>
          <a:prstGeom prst="rect">
            <a:avLst/>
          </a:prstGeom>
          <a:noFill/>
        </p:spPr>
        <p:txBody>
          <a:bodyPr wrap="square" rtlCol="0">
            <a:spAutoFit/>
          </a:bodyPr>
          <a:lstStyle/>
          <a:p>
            <a:r>
              <a:rPr lang="ru-RU" b="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Варианты определения центральной окклюзии при частичном отсутствии зубов</a:t>
            </a:r>
            <a:r>
              <a:rPr lang="ru-RU" b="1" dirty="0">
                <a:solidFill>
                  <a:srgbClr val="000099"/>
                </a:solidFill>
                <a:latin typeface="Cambria" panose="02040503050406030204" pitchFamily="18" charset="0"/>
                <a:ea typeface="Cambria" panose="02040503050406030204" pitchFamily="18" charset="0"/>
              </a:rPr>
              <a:t>:</a:t>
            </a:r>
          </a:p>
        </p:txBody>
      </p:sp>
      <p:pic>
        <p:nvPicPr>
          <p:cNvPr id="4" name="Рисунок 3"/>
          <p:cNvPicPr>
            <a:picLocks noChangeAspect="1"/>
          </p:cNvPicPr>
          <p:nvPr/>
        </p:nvPicPr>
        <p:blipFill>
          <a:blip r:embed="rId3"/>
          <a:stretch>
            <a:fillRect/>
          </a:stretch>
        </p:blipFill>
        <p:spPr>
          <a:xfrm>
            <a:off x="1833202" y="687655"/>
            <a:ext cx="2181225" cy="1704975"/>
          </a:xfrm>
          <a:prstGeom prst="rect">
            <a:avLst/>
          </a:prstGeom>
        </p:spPr>
      </p:pic>
      <p:pic>
        <p:nvPicPr>
          <p:cNvPr id="6" name="Рисунок 5"/>
          <p:cNvPicPr>
            <a:picLocks noChangeAspect="1"/>
          </p:cNvPicPr>
          <p:nvPr/>
        </p:nvPicPr>
        <p:blipFill>
          <a:blip r:embed="rId4"/>
          <a:stretch>
            <a:fillRect/>
          </a:stretch>
        </p:blipFill>
        <p:spPr>
          <a:xfrm>
            <a:off x="2051720" y="4725144"/>
            <a:ext cx="2028825" cy="1714500"/>
          </a:xfrm>
          <a:prstGeom prst="rect">
            <a:avLst/>
          </a:prstGeom>
        </p:spPr>
      </p:pic>
      <p:pic>
        <p:nvPicPr>
          <p:cNvPr id="8" name="Рисунок 7"/>
          <p:cNvPicPr>
            <a:picLocks noChangeAspect="1"/>
          </p:cNvPicPr>
          <p:nvPr/>
        </p:nvPicPr>
        <p:blipFill>
          <a:blip r:embed="rId5"/>
          <a:stretch>
            <a:fillRect/>
          </a:stretch>
        </p:blipFill>
        <p:spPr>
          <a:xfrm>
            <a:off x="1941750" y="2519362"/>
            <a:ext cx="2076450" cy="1819275"/>
          </a:xfrm>
          <a:prstGeom prst="rect">
            <a:avLst/>
          </a:prstGeom>
        </p:spPr>
      </p:pic>
      <p:sp>
        <p:nvSpPr>
          <p:cNvPr id="9" name="TextBox 8"/>
          <p:cNvSpPr txBox="1"/>
          <p:nvPr/>
        </p:nvSpPr>
        <p:spPr>
          <a:xfrm>
            <a:off x="1619672" y="1196752"/>
            <a:ext cx="288032" cy="369332"/>
          </a:xfrm>
          <a:prstGeom prst="rect">
            <a:avLst/>
          </a:prstGeom>
          <a:noFill/>
        </p:spPr>
        <p:txBody>
          <a:bodyPr wrap="square" rtlCol="0">
            <a:spAutoFit/>
          </a:bodyPr>
          <a:lstStyle/>
          <a:p>
            <a:r>
              <a:rPr lang="ru-RU" b="1" dirty="0" smtClean="0">
                <a:solidFill>
                  <a:srgbClr val="000099"/>
                </a:solidFill>
                <a:latin typeface="Cambria" panose="02040503050406030204" pitchFamily="18" charset="0"/>
                <a:ea typeface="Cambria" panose="02040503050406030204" pitchFamily="18" charset="0"/>
              </a:rPr>
              <a:t>а</a:t>
            </a:r>
            <a:endParaRPr lang="ru-RU" b="1" dirty="0">
              <a:solidFill>
                <a:srgbClr val="000099"/>
              </a:solidFill>
              <a:latin typeface="Cambria" panose="02040503050406030204" pitchFamily="18" charset="0"/>
              <a:ea typeface="Cambria" panose="02040503050406030204" pitchFamily="18" charset="0"/>
            </a:endParaRPr>
          </a:p>
        </p:txBody>
      </p:sp>
      <p:sp>
        <p:nvSpPr>
          <p:cNvPr id="10" name="TextBox 9"/>
          <p:cNvSpPr txBox="1"/>
          <p:nvPr/>
        </p:nvSpPr>
        <p:spPr>
          <a:xfrm>
            <a:off x="1619672" y="3059667"/>
            <a:ext cx="288032" cy="369332"/>
          </a:xfrm>
          <a:prstGeom prst="rect">
            <a:avLst/>
          </a:prstGeom>
          <a:noFill/>
        </p:spPr>
        <p:txBody>
          <a:bodyPr wrap="square" rtlCol="0">
            <a:spAutoFit/>
          </a:bodyPr>
          <a:lstStyle/>
          <a:p>
            <a:r>
              <a:rPr lang="ru-RU" b="1" dirty="0" smtClean="0">
                <a:solidFill>
                  <a:srgbClr val="000099"/>
                </a:solidFill>
                <a:latin typeface="Cambria" panose="02040503050406030204" pitchFamily="18" charset="0"/>
                <a:ea typeface="Cambria" panose="02040503050406030204" pitchFamily="18" charset="0"/>
              </a:rPr>
              <a:t>б</a:t>
            </a:r>
            <a:endParaRPr lang="ru-RU" b="1" dirty="0">
              <a:solidFill>
                <a:srgbClr val="000099"/>
              </a:solidFill>
              <a:latin typeface="Cambria" panose="02040503050406030204" pitchFamily="18" charset="0"/>
              <a:ea typeface="Cambria" panose="02040503050406030204" pitchFamily="18" charset="0"/>
            </a:endParaRPr>
          </a:p>
        </p:txBody>
      </p:sp>
      <p:sp>
        <p:nvSpPr>
          <p:cNvPr id="11" name="TextBox 10"/>
          <p:cNvSpPr txBox="1"/>
          <p:nvPr/>
        </p:nvSpPr>
        <p:spPr>
          <a:xfrm>
            <a:off x="1689186" y="5213062"/>
            <a:ext cx="288032" cy="369332"/>
          </a:xfrm>
          <a:prstGeom prst="rect">
            <a:avLst/>
          </a:prstGeom>
          <a:noFill/>
        </p:spPr>
        <p:txBody>
          <a:bodyPr wrap="square" rtlCol="0">
            <a:spAutoFit/>
          </a:bodyPr>
          <a:lstStyle/>
          <a:p>
            <a:r>
              <a:rPr lang="ru-RU" b="1" dirty="0" smtClean="0">
                <a:solidFill>
                  <a:srgbClr val="000099"/>
                </a:solidFill>
                <a:latin typeface="Cambria" panose="02040503050406030204" pitchFamily="18" charset="0"/>
                <a:ea typeface="Cambria" panose="02040503050406030204" pitchFamily="18" charset="0"/>
              </a:rPr>
              <a:t>в</a:t>
            </a:r>
            <a:endParaRPr lang="ru-RU" b="1" dirty="0">
              <a:solidFill>
                <a:srgbClr val="000099"/>
              </a:solidFill>
              <a:latin typeface="Cambria" panose="02040503050406030204" pitchFamily="18" charset="0"/>
              <a:ea typeface="Cambria" panose="02040503050406030204" pitchFamily="18" charset="0"/>
            </a:endParaRPr>
          </a:p>
        </p:txBody>
      </p:sp>
      <p:sp>
        <p:nvSpPr>
          <p:cNvPr id="12" name="TextBox 11"/>
          <p:cNvSpPr txBox="1"/>
          <p:nvPr/>
        </p:nvSpPr>
        <p:spPr>
          <a:xfrm>
            <a:off x="4283968" y="1213007"/>
            <a:ext cx="4445025" cy="5078313"/>
          </a:xfrm>
          <a:prstGeom prst="rect">
            <a:avLst/>
          </a:prstGeom>
          <a:noFill/>
        </p:spPr>
        <p:txBody>
          <a:bodyPr wrap="square" rtlCol="0">
            <a:spAutoFit/>
          </a:bodyPr>
          <a:lstStyle/>
          <a:p>
            <a:r>
              <a:rPr lang="ru-RU" dirty="0" smtClean="0">
                <a:latin typeface="Times New Roman" panose="02020603050405020304" pitchFamily="18" charset="0"/>
                <a:ea typeface="Cambria" panose="02040503050406030204" pitchFamily="18" charset="0"/>
                <a:cs typeface="Times New Roman" panose="02020603050405020304" pitchFamily="18" charset="0"/>
              </a:rPr>
              <a:t>а </a:t>
            </a:r>
            <a:r>
              <a:rPr lang="ru-RU" dirty="0">
                <a:latin typeface="Times New Roman" panose="02020603050405020304" pitchFamily="18" charset="0"/>
                <a:ea typeface="Cambria" panose="02040503050406030204" pitchFamily="18" charset="0"/>
                <a:cs typeface="Times New Roman" panose="02020603050405020304" pitchFamily="18" charset="0"/>
              </a:rPr>
              <a:t>— не определяют, модели составляют по </a:t>
            </a:r>
            <a:r>
              <a:rPr lang="ru-RU" dirty="0" err="1">
                <a:latin typeface="Times New Roman" panose="02020603050405020304" pitchFamily="18" charset="0"/>
                <a:ea typeface="Cambria" panose="02040503050406030204" pitchFamily="18" charset="0"/>
                <a:cs typeface="Times New Roman" panose="02020603050405020304" pitchFamily="18" charset="0"/>
              </a:rPr>
              <a:t>антагонирующим</a:t>
            </a:r>
            <a:r>
              <a:rPr lang="ru-RU" dirty="0">
                <a:latin typeface="Times New Roman" panose="02020603050405020304" pitchFamily="18" charset="0"/>
                <a:ea typeface="Cambria" panose="02040503050406030204" pitchFamily="18" charset="0"/>
                <a:cs typeface="Times New Roman" panose="02020603050405020304" pitchFamily="18" charset="0"/>
              </a:rPr>
              <a:t> зубам; </a:t>
            </a:r>
            <a:endParaRPr lang="ru-RU" dirty="0" smtClean="0">
              <a:latin typeface="Times New Roman" panose="02020603050405020304" pitchFamily="18" charset="0"/>
              <a:ea typeface="Cambria" panose="02040503050406030204" pitchFamily="18" charset="0"/>
              <a:cs typeface="Times New Roman" panose="02020603050405020304" pitchFamily="18" charset="0"/>
            </a:endParaRPr>
          </a:p>
          <a:p>
            <a:endParaRPr lang="ru-RU" dirty="0">
              <a:latin typeface="Times New Roman" panose="02020603050405020304" pitchFamily="18" charset="0"/>
              <a:ea typeface="Cambria" panose="02040503050406030204" pitchFamily="18" charset="0"/>
              <a:cs typeface="Times New Roman" panose="02020603050405020304" pitchFamily="18" charset="0"/>
            </a:endParaRPr>
          </a:p>
          <a:p>
            <a:endParaRPr lang="ru-RU" dirty="0" smtClean="0">
              <a:latin typeface="Times New Roman" panose="02020603050405020304" pitchFamily="18" charset="0"/>
              <a:ea typeface="Cambria" panose="02040503050406030204" pitchFamily="18" charset="0"/>
              <a:cs typeface="Times New Roman" panose="02020603050405020304" pitchFamily="18" charset="0"/>
            </a:endParaRPr>
          </a:p>
          <a:p>
            <a:endParaRPr lang="ru-RU" dirty="0">
              <a:latin typeface="Times New Roman" panose="02020603050405020304" pitchFamily="18" charset="0"/>
              <a:ea typeface="Cambria" panose="02040503050406030204" pitchFamily="18" charset="0"/>
              <a:cs typeface="Times New Roman" panose="02020603050405020304" pitchFamily="18" charset="0"/>
            </a:endParaRPr>
          </a:p>
          <a:p>
            <a:r>
              <a:rPr lang="ru-RU" dirty="0" smtClean="0">
                <a:latin typeface="Times New Roman" panose="02020603050405020304" pitchFamily="18" charset="0"/>
                <a:ea typeface="Cambria" panose="02040503050406030204" pitchFamily="18" charset="0"/>
                <a:cs typeface="Times New Roman" panose="02020603050405020304" pitchFamily="18" charset="0"/>
              </a:rPr>
              <a:t>б </a:t>
            </a:r>
            <a:r>
              <a:rPr lang="ru-RU" dirty="0">
                <a:latin typeface="Times New Roman" panose="02020603050405020304" pitchFamily="18" charset="0"/>
                <a:ea typeface="Cambria" panose="02040503050406030204" pitchFamily="18" charset="0"/>
                <a:cs typeface="Times New Roman" panose="02020603050405020304" pitchFamily="18" charset="0"/>
              </a:rPr>
              <a:t>— определяют при помощи восковых базисов с окклюзионными валиками, модели составляют по отпечаткам на восковых валиках; </a:t>
            </a:r>
            <a:endParaRPr lang="ru-RU" dirty="0" smtClean="0">
              <a:latin typeface="Times New Roman" panose="02020603050405020304" pitchFamily="18" charset="0"/>
              <a:ea typeface="Cambria" panose="02040503050406030204" pitchFamily="18" charset="0"/>
              <a:cs typeface="Times New Roman" panose="02020603050405020304" pitchFamily="18" charset="0"/>
            </a:endParaRPr>
          </a:p>
          <a:p>
            <a:endParaRPr lang="ru-RU" dirty="0">
              <a:latin typeface="Times New Roman" panose="02020603050405020304" pitchFamily="18" charset="0"/>
              <a:ea typeface="Cambria" panose="02040503050406030204" pitchFamily="18" charset="0"/>
              <a:cs typeface="Times New Roman" panose="02020603050405020304" pitchFamily="18" charset="0"/>
            </a:endParaRPr>
          </a:p>
          <a:p>
            <a:endParaRPr lang="ru-RU" dirty="0" smtClean="0">
              <a:latin typeface="Times New Roman" panose="02020603050405020304" pitchFamily="18" charset="0"/>
              <a:ea typeface="Cambria" panose="02040503050406030204" pitchFamily="18" charset="0"/>
              <a:cs typeface="Times New Roman" panose="02020603050405020304" pitchFamily="18" charset="0"/>
            </a:endParaRPr>
          </a:p>
          <a:p>
            <a:endParaRPr lang="ru-RU" dirty="0">
              <a:latin typeface="Times New Roman" panose="02020603050405020304" pitchFamily="18" charset="0"/>
              <a:ea typeface="Cambria" panose="02040503050406030204" pitchFamily="18" charset="0"/>
              <a:cs typeface="Times New Roman" panose="02020603050405020304" pitchFamily="18" charset="0"/>
            </a:endParaRPr>
          </a:p>
          <a:p>
            <a:endParaRPr lang="ru-RU" dirty="0" smtClean="0">
              <a:latin typeface="Times New Roman" panose="02020603050405020304" pitchFamily="18" charset="0"/>
              <a:ea typeface="Cambria" panose="02040503050406030204" pitchFamily="18" charset="0"/>
              <a:cs typeface="Times New Roman" panose="02020603050405020304" pitchFamily="18" charset="0"/>
            </a:endParaRPr>
          </a:p>
          <a:p>
            <a:r>
              <a:rPr lang="ru-RU" dirty="0" smtClean="0">
                <a:latin typeface="Times New Roman" panose="02020603050405020304" pitchFamily="18" charset="0"/>
                <a:ea typeface="Cambria" panose="02040503050406030204" pitchFamily="18" charset="0"/>
                <a:cs typeface="Times New Roman" panose="02020603050405020304" pitchFamily="18" charset="0"/>
              </a:rPr>
              <a:t>в </a:t>
            </a:r>
            <a:r>
              <a:rPr lang="ru-RU" dirty="0">
                <a:latin typeface="Times New Roman" panose="02020603050405020304" pitchFamily="18" charset="0"/>
                <a:ea typeface="Cambria" panose="02040503050406030204" pitchFamily="18" charset="0"/>
                <a:cs typeface="Times New Roman" panose="02020603050405020304" pitchFamily="18" charset="0"/>
              </a:rPr>
              <a:t>— определяют при помощи двух восковых базисов с окклюзионными валиками, модели составляют по отпечаткам на восковых валиках </a:t>
            </a:r>
          </a:p>
          <a:p>
            <a:endParaRPr lang="ru-RU"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3" name="Рисунок 12" descr="KSMA"/>
          <p:cNvPicPr/>
          <p:nvPr/>
        </p:nvPicPr>
        <p:blipFill rotWithShape="1">
          <a:blip r:embed="rId6">
            <a:extLst>
              <a:ext uri="{28A0092B-C50C-407E-A947-70E740481C1C}">
                <a14:useLocalDpi xmlns:a14="http://schemas.microsoft.com/office/drawing/2010/main" val="0"/>
              </a:ext>
            </a:extLst>
          </a:blip>
          <a:srcRect r="70438"/>
          <a:stretch/>
        </p:blipFill>
        <p:spPr bwMode="auto">
          <a:xfrm>
            <a:off x="195632" y="188640"/>
            <a:ext cx="1191895" cy="12947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351091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31</a:t>
            </a:fld>
            <a:endParaRPr lang="ru-RU"/>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292080" y="332656"/>
            <a:ext cx="3600400" cy="830997"/>
          </a:xfrm>
          <a:prstGeom prst="rect">
            <a:avLst/>
          </a:prstGeom>
          <a:noFill/>
        </p:spPr>
        <p:txBody>
          <a:bodyPr wrap="square" rtlCol="0">
            <a:spAutoFit/>
          </a:bodyPr>
          <a:lstStyle/>
          <a:p>
            <a:pPr algn="r"/>
            <a:r>
              <a:rPr lang="ru-RU" sz="1600" dirty="0">
                <a:solidFill>
                  <a:srgbClr val="0000FF"/>
                </a:solidFill>
                <a:latin typeface="Times New Roman" panose="02020603050405020304" pitchFamily="18" charset="0"/>
                <a:cs typeface="Times New Roman" panose="02020603050405020304" pitchFamily="18" charset="0"/>
              </a:rPr>
              <a:t>Определение центральной </a:t>
            </a:r>
            <a:r>
              <a:rPr lang="ru-RU" sz="1400" dirty="0">
                <a:solidFill>
                  <a:srgbClr val="0000FF"/>
                </a:solidFill>
                <a:latin typeface="Times New Roman" panose="02020603050405020304" pitchFamily="18" charset="0"/>
                <a:cs typeface="Times New Roman" panose="02020603050405020304" pitchFamily="18" charset="0"/>
              </a:rPr>
              <a:t>окклюзии</a:t>
            </a:r>
            <a:r>
              <a:rPr lang="ru-RU" sz="1600" dirty="0">
                <a:solidFill>
                  <a:srgbClr val="0000FF"/>
                </a:solidFill>
                <a:latin typeface="Times New Roman" panose="02020603050405020304" pitchFamily="18" charset="0"/>
                <a:cs typeface="Times New Roman" panose="02020603050405020304" pitchFamily="18" charset="0"/>
              </a:rPr>
              <a:t> или центрального соотношения челюстей</a:t>
            </a:r>
          </a:p>
        </p:txBody>
      </p:sp>
      <p:sp>
        <p:nvSpPr>
          <p:cNvPr id="10" name="Rectangle 2"/>
          <p:cNvSpPr>
            <a:spLocks noChangeArrowheads="1"/>
          </p:cNvSpPr>
          <p:nvPr/>
        </p:nvSpPr>
        <p:spPr bwMode="auto">
          <a:xfrm>
            <a:off x="1763688" y="1158062"/>
            <a:ext cx="69231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ru-RU" altLang="ru-RU" dirty="0">
                <a:solidFill>
                  <a:srgbClr val="008000"/>
                </a:solidFill>
                <a:latin typeface="Times New Roman" panose="02020603050405020304" pitchFamily="18" charset="0"/>
                <a:cs typeface="Times New Roman" panose="02020603050405020304" pitchFamily="18" charset="0"/>
              </a:rPr>
              <a:t>Методики определения центральной окклюзии или центральное соотношение челюстей и клинических ориентиров при частичном отсутствии зубов</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rgbClr val="008000"/>
              </a:solidFill>
              <a:effectLst/>
              <a:latin typeface="Times New Roman" panose="02020603050405020304" pitchFamily="18" charset="0"/>
              <a:cs typeface="Times New Roman" panose="02020603050405020304" pitchFamily="18" charset="0"/>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3361881642"/>
              </p:ext>
            </p:extLst>
          </p:nvPr>
        </p:nvGraphicFramePr>
        <p:xfrm>
          <a:off x="1619673" y="2127499"/>
          <a:ext cx="7067128" cy="4037804"/>
        </p:xfrm>
        <a:graphic>
          <a:graphicData uri="http://schemas.openxmlformats.org/drawingml/2006/table">
            <a:tbl>
              <a:tblPr firstRow="1" firstCol="1" bandRow="1">
                <a:tableStyleId>{5C22544A-7EE6-4342-B048-85BDC9FD1C3A}</a:tableStyleId>
              </a:tblPr>
              <a:tblGrid>
                <a:gridCol w="1991282">
                  <a:extLst>
                    <a:ext uri="{9D8B030D-6E8A-4147-A177-3AD203B41FA5}">
                      <a16:colId xmlns:a16="http://schemas.microsoft.com/office/drawing/2014/main" val="1722510716"/>
                    </a:ext>
                  </a:extLst>
                </a:gridCol>
                <a:gridCol w="1859885">
                  <a:extLst>
                    <a:ext uri="{9D8B030D-6E8A-4147-A177-3AD203B41FA5}">
                      <a16:colId xmlns:a16="http://schemas.microsoft.com/office/drawing/2014/main" val="3097335554"/>
                    </a:ext>
                  </a:extLst>
                </a:gridCol>
                <a:gridCol w="3215961">
                  <a:extLst>
                    <a:ext uri="{9D8B030D-6E8A-4147-A177-3AD203B41FA5}">
                      <a16:colId xmlns:a16="http://schemas.microsoft.com/office/drawing/2014/main" val="354669580"/>
                    </a:ext>
                  </a:extLst>
                </a:gridCol>
              </a:tblGrid>
              <a:tr h="653628">
                <a:tc>
                  <a:txBody>
                    <a:bodyPr/>
                    <a:lstStyle/>
                    <a:p>
                      <a:pPr algn="ctr">
                        <a:lnSpc>
                          <a:spcPts val="1200"/>
                        </a:lnSpc>
                        <a:spcAft>
                          <a:spcPts val="0"/>
                        </a:spcAft>
                      </a:pPr>
                      <a:r>
                        <a:rPr lang="ru-RU" sz="1150" b="0" dirty="0">
                          <a:effectLst/>
                          <a:latin typeface="Times New Roman" panose="02020603050405020304" pitchFamily="18" charset="0"/>
                          <a:cs typeface="Times New Roman" panose="02020603050405020304" pitchFamily="18" charset="0"/>
                        </a:rPr>
                        <a:t>Расположение зубов-</a:t>
                      </a:r>
                      <a:endParaRPr lang="ru-RU" sz="1100" b="0" dirty="0">
                        <a:effectLst/>
                        <a:latin typeface="Times New Roman" panose="02020603050405020304" pitchFamily="18" charset="0"/>
                        <a:cs typeface="Times New Roman" panose="02020603050405020304" pitchFamily="18" charset="0"/>
                      </a:endParaRPr>
                    </a:p>
                    <a:p>
                      <a:pPr algn="ctr">
                        <a:lnSpc>
                          <a:spcPts val="1125"/>
                        </a:lnSpc>
                        <a:spcAft>
                          <a:spcPts val="0"/>
                        </a:spcAft>
                      </a:pPr>
                      <a:r>
                        <a:rPr lang="ru-RU" sz="1050" b="0" dirty="0">
                          <a:effectLst/>
                          <a:latin typeface="Times New Roman" panose="02020603050405020304" pitchFamily="18" charset="0"/>
                          <a:cs typeface="Times New Roman" panose="02020603050405020304" pitchFamily="18" charset="0"/>
                        </a:rPr>
                        <a:t>антагонистов</a:t>
                      </a:r>
                      <a:endParaRPr lang="ru-RU" sz="1100" b="0" dirty="0">
                        <a:effectLst/>
                        <a:latin typeface="Times New Roman" panose="02020603050405020304" pitchFamily="18" charset="0"/>
                        <a:cs typeface="Times New Roman" panose="02020603050405020304" pitchFamily="18" charset="0"/>
                      </a:endParaRPr>
                    </a:p>
                    <a:p>
                      <a:pPr algn="ctr">
                        <a:lnSpc>
                          <a:spcPts val="1125"/>
                        </a:lnSpc>
                        <a:spcAft>
                          <a:spcPts val="0"/>
                        </a:spcAft>
                      </a:pPr>
                      <a:r>
                        <a:rPr lang="ru-RU" sz="1050" b="0" dirty="0">
                          <a:effectLst/>
                          <a:latin typeface="Times New Roman" panose="02020603050405020304" pitchFamily="18" charset="0"/>
                          <a:cs typeface="Times New Roman" panose="02020603050405020304" pitchFamily="18" charset="0"/>
                        </a:rPr>
                        <a:t>(соотношение зубных дуг)</a:t>
                      </a:r>
                      <a:endParaRPr lang="ru-RU"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pPr>
                      <a:r>
                        <a:rPr lang="ru-RU" sz="100" b="0" dirty="0">
                          <a:effectLst/>
                          <a:latin typeface="Times New Roman" panose="02020603050405020304" pitchFamily="18" charset="0"/>
                          <a:cs typeface="Times New Roman" panose="02020603050405020304" pitchFamily="18" charset="0"/>
                        </a:rPr>
                        <a:t> </a:t>
                      </a:r>
                      <a:endParaRPr lang="ru-RU" sz="1100" b="0" dirty="0">
                        <a:effectLst/>
                        <a:latin typeface="Times New Roman" panose="02020603050405020304" pitchFamily="18" charset="0"/>
                        <a:cs typeface="Times New Roman" panose="02020603050405020304" pitchFamily="18" charset="0"/>
                      </a:endParaRPr>
                    </a:p>
                    <a:p>
                      <a:pPr algn="ctr">
                        <a:lnSpc>
                          <a:spcPts val="1200"/>
                        </a:lnSpc>
                        <a:spcAft>
                          <a:spcPts val="0"/>
                        </a:spcAft>
                      </a:pPr>
                      <a:r>
                        <a:rPr lang="ru-RU" sz="1150" b="0" dirty="0">
                          <a:effectLst/>
                          <a:latin typeface="Times New Roman" panose="02020603050405020304" pitchFamily="18" charset="0"/>
                          <a:cs typeface="Times New Roman" panose="02020603050405020304" pitchFamily="18" charset="0"/>
                        </a:rPr>
                        <a:t>Средства действия</a:t>
                      </a:r>
                      <a:endParaRPr lang="ru-RU"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pPr>
                      <a:r>
                        <a:rPr lang="ru-RU" sz="100" b="0" dirty="0">
                          <a:effectLst/>
                          <a:latin typeface="Times New Roman" panose="02020603050405020304" pitchFamily="18" charset="0"/>
                          <a:cs typeface="Times New Roman" panose="02020603050405020304" pitchFamily="18" charset="0"/>
                        </a:rPr>
                        <a:t> </a:t>
                      </a:r>
                      <a:endParaRPr lang="ru-RU" sz="1100" b="0" dirty="0">
                        <a:effectLst/>
                        <a:latin typeface="Times New Roman" panose="02020603050405020304" pitchFamily="18" charset="0"/>
                        <a:cs typeface="Times New Roman" panose="02020603050405020304" pitchFamily="18" charset="0"/>
                      </a:endParaRPr>
                    </a:p>
                    <a:p>
                      <a:pPr algn="ctr">
                        <a:lnSpc>
                          <a:spcPts val="1200"/>
                        </a:lnSpc>
                        <a:spcAft>
                          <a:spcPts val="0"/>
                        </a:spcAft>
                      </a:pPr>
                      <a:r>
                        <a:rPr lang="ru-RU" sz="1150" b="0" dirty="0">
                          <a:effectLst/>
                          <a:latin typeface="Times New Roman" panose="02020603050405020304" pitchFamily="18" charset="0"/>
                          <a:cs typeface="Times New Roman" panose="02020603050405020304" pitchFamily="18" charset="0"/>
                        </a:rPr>
                        <a:t>Критерии самоконтроля</a:t>
                      </a:r>
                      <a:endParaRPr lang="ru-RU"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69974292"/>
                  </a:ext>
                </a:extLst>
              </a:tr>
              <a:tr h="1092807">
                <a:tc>
                  <a:txBody>
                    <a:bodyPr/>
                    <a:lstStyle/>
                    <a:p>
                      <a:pPr>
                        <a:lnSpc>
                          <a:spcPts val="1275"/>
                        </a:lnSpc>
                        <a:spcAft>
                          <a:spcPts val="0"/>
                        </a:spcAft>
                      </a:pPr>
                      <a:r>
                        <a:rPr lang="ru-RU" sz="1200" b="0">
                          <a:effectLst/>
                          <a:latin typeface="Times New Roman" panose="02020603050405020304" pitchFamily="18" charset="0"/>
                          <a:cs typeface="Times New Roman" panose="02020603050405020304" pitchFamily="18" charset="0"/>
                        </a:rPr>
                        <a:t>1. По треугольнику (см. рис. а)</a:t>
                      </a:r>
                      <a:endParaRPr lang="ru-RU" sz="1100" b="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100" b="0">
                          <a:effectLst/>
                          <a:latin typeface="Times New Roman" panose="02020603050405020304" pitchFamily="18" charset="0"/>
                          <a:cs typeface="Times New Roman" panose="02020603050405020304" pitchFamily="18" charset="0"/>
                        </a:rPr>
                        <a:t> </a:t>
                      </a:r>
                      <a:endParaRPr lang="ru-RU" sz="1100" b="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100" b="0">
                          <a:effectLst/>
                          <a:latin typeface="Times New Roman" panose="02020603050405020304" pitchFamily="18" charset="0"/>
                          <a:cs typeface="Times New Roman" panose="02020603050405020304" pitchFamily="18" charset="0"/>
                        </a:rPr>
                        <a:t> </a:t>
                      </a:r>
                      <a:endParaRPr lang="ru-RU" sz="1100" b="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100" b="0">
                          <a:effectLst/>
                          <a:latin typeface="Times New Roman" panose="02020603050405020304" pitchFamily="18" charset="0"/>
                          <a:cs typeface="Times New Roman" panose="02020603050405020304" pitchFamily="18" charset="0"/>
                        </a:rPr>
                        <a:t> </a:t>
                      </a:r>
                      <a:endParaRPr lang="ru-RU"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nSpc>
                          <a:spcPts val="1275"/>
                        </a:lnSpc>
                        <a:spcAft>
                          <a:spcPts val="0"/>
                        </a:spcAft>
                      </a:pPr>
                      <a:r>
                        <a:rPr lang="ru-RU" sz="1200" b="0" dirty="0">
                          <a:effectLst/>
                          <a:latin typeface="Times New Roman" panose="02020603050405020304" pitchFamily="18" charset="0"/>
                          <a:cs typeface="Times New Roman" panose="02020603050405020304" pitchFamily="18" charset="0"/>
                        </a:rPr>
                        <a:t>Базисы из воска не применяются</a:t>
                      </a:r>
                      <a:endParaRPr lang="ru-RU" sz="1100" b="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100" b="0" dirty="0">
                          <a:effectLst/>
                          <a:latin typeface="Times New Roman" panose="02020603050405020304" pitchFamily="18" charset="0"/>
                          <a:cs typeface="Times New Roman" panose="02020603050405020304" pitchFamily="18" charset="0"/>
                        </a:rPr>
                        <a:t> </a:t>
                      </a:r>
                      <a:endParaRPr lang="ru-RU" sz="1100" b="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100" b="0" dirty="0">
                          <a:effectLst/>
                          <a:latin typeface="Times New Roman" panose="02020603050405020304" pitchFamily="18" charset="0"/>
                          <a:cs typeface="Times New Roman" panose="02020603050405020304" pitchFamily="18" charset="0"/>
                        </a:rPr>
                        <a:t> </a:t>
                      </a:r>
                      <a:endParaRPr lang="ru-RU" sz="1100" b="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100" b="0" dirty="0">
                          <a:effectLst/>
                          <a:latin typeface="Times New Roman" panose="02020603050405020304" pitchFamily="18" charset="0"/>
                          <a:cs typeface="Times New Roman" panose="02020603050405020304" pitchFamily="18" charset="0"/>
                        </a:rPr>
                        <a:t> </a:t>
                      </a:r>
                      <a:endParaRPr lang="ru-RU"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nSpc>
                          <a:spcPts val="1275"/>
                        </a:lnSpc>
                        <a:spcAft>
                          <a:spcPts val="0"/>
                        </a:spcAft>
                      </a:pPr>
                      <a:r>
                        <a:rPr lang="ru-RU" sz="1200" b="0" dirty="0">
                          <a:effectLst/>
                          <a:latin typeface="Times New Roman" panose="02020603050405020304" pitchFamily="18" charset="0"/>
                          <a:cs typeface="Times New Roman" panose="02020603050405020304" pitchFamily="18" charset="0"/>
                        </a:rPr>
                        <a:t>Модели составляют по бугорково-</a:t>
                      </a:r>
                      <a:r>
                        <a:rPr lang="ru-RU" sz="1200" b="0" dirty="0" err="1">
                          <a:effectLst/>
                          <a:latin typeface="Times New Roman" panose="02020603050405020304" pitchFamily="18" charset="0"/>
                          <a:cs typeface="Times New Roman" panose="02020603050405020304" pitchFamily="18" charset="0"/>
                        </a:rPr>
                        <a:t>фиссурным</a:t>
                      </a:r>
                      <a:r>
                        <a:rPr lang="ru-RU" sz="1200" b="0" dirty="0">
                          <a:effectLst/>
                          <a:latin typeface="Times New Roman" panose="02020603050405020304" pitchFamily="18" charset="0"/>
                          <a:cs typeface="Times New Roman" panose="02020603050405020304" pitchFamily="18" charset="0"/>
                        </a:rPr>
                        <a:t> контактам антагонистов; </a:t>
                      </a:r>
                      <a:r>
                        <a:rPr lang="ru-RU" sz="1200" b="0" dirty="0" err="1">
                          <a:effectLst/>
                          <a:latin typeface="Times New Roman" panose="02020603050405020304" pitchFamily="18" charset="0"/>
                          <a:cs typeface="Times New Roman" panose="02020603050405020304" pitchFamily="18" charset="0"/>
                        </a:rPr>
                        <a:t>включенные</a:t>
                      </a:r>
                      <a:r>
                        <a:rPr lang="ru-RU" sz="1200" b="0" dirty="0">
                          <a:effectLst/>
                          <a:latin typeface="Times New Roman" panose="02020603050405020304" pitchFamily="18" charset="0"/>
                          <a:cs typeface="Times New Roman" panose="02020603050405020304" pitchFamily="18" charset="0"/>
                        </a:rPr>
                        <a:t> дефекты зубных рядов III, IV </a:t>
                      </a:r>
                      <a:r>
                        <a:rPr lang="ru-RU" sz="1200" b="0" dirty="0" err="1">
                          <a:effectLst/>
                          <a:latin typeface="Times New Roman" panose="02020603050405020304" pitchFamily="18" charset="0"/>
                          <a:cs typeface="Times New Roman" panose="02020603050405020304" pitchFamily="18" charset="0"/>
                        </a:rPr>
                        <a:t>кл</a:t>
                      </a:r>
                      <a:r>
                        <a:rPr lang="ru-RU" sz="1200" b="0" dirty="0">
                          <a:effectLst/>
                          <a:latin typeface="Times New Roman" panose="02020603050405020304" pitchFamily="18" charset="0"/>
                          <a:cs typeface="Times New Roman" panose="02020603050405020304" pitchFamily="18" charset="0"/>
                        </a:rPr>
                        <a:t>. по Кеннеди, при потере 2 боковых или 4 передних зубов</a:t>
                      </a:r>
                      <a:endParaRPr lang="ru-RU"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821742592"/>
                  </a:ext>
                </a:extLst>
              </a:tr>
              <a:tr h="1336632">
                <a:tc>
                  <a:txBody>
                    <a:bodyPr/>
                    <a:lstStyle/>
                    <a:p>
                      <a:pPr>
                        <a:lnSpc>
                          <a:spcPts val="1275"/>
                        </a:lnSpc>
                        <a:spcAft>
                          <a:spcPts val="0"/>
                        </a:spcAft>
                      </a:pPr>
                      <a:r>
                        <a:rPr lang="ru-RU" sz="1200" b="0">
                          <a:effectLst/>
                          <a:latin typeface="Times New Roman" panose="02020603050405020304" pitchFamily="18" charset="0"/>
                          <a:cs typeface="Times New Roman" panose="02020603050405020304" pitchFamily="18" charset="0"/>
                        </a:rPr>
                        <a:t>2. Одна или две пары антагонистов (см. рис. б). Фиксированная высота прикуса</a:t>
                      </a:r>
                      <a:endParaRPr lang="ru-RU" sz="1100" b="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100" b="0">
                          <a:effectLst/>
                          <a:latin typeface="Times New Roman" panose="02020603050405020304" pitchFamily="18" charset="0"/>
                          <a:cs typeface="Times New Roman" panose="02020603050405020304" pitchFamily="18" charset="0"/>
                        </a:rPr>
                        <a:t> </a:t>
                      </a:r>
                      <a:endParaRPr lang="ru-RU" sz="1100" b="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100" b="0">
                          <a:effectLst/>
                          <a:latin typeface="Times New Roman" panose="02020603050405020304" pitchFamily="18" charset="0"/>
                          <a:cs typeface="Times New Roman" panose="02020603050405020304" pitchFamily="18" charset="0"/>
                        </a:rPr>
                        <a:t> </a:t>
                      </a:r>
                      <a:endParaRPr lang="ru-RU"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nSpc>
                          <a:spcPts val="1275"/>
                        </a:lnSpc>
                        <a:spcAft>
                          <a:spcPts val="0"/>
                        </a:spcAft>
                      </a:pPr>
                      <a:r>
                        <a:rPr lang="ru-RU" sz="1200" b="0">
                          <a:effectLst/>
                          <a:latin typeface="Times New Roman" panose="02020603050405020304" pitchFamily="18" charset="0"/>
                          <a:cs typeface="Times New Roman" panose="02020603050405020304" pitchFamily="18" charset="0"/>
                        </a:rPr>
                        <a:t>Базис из воска изготавливают на челюсть с большим количеством отсутствующих зубов. Получение гипсовых блоков</a:t>
                      </a:r>
                      <a:endParaRPr lang="ru-RU"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nSpc>
                          <a:spcPts val="1275"/>
                        </a:lnSpc>
                        <a:spcAft>
                          <a:spcPts val="0"/>
                        </a:spcAft>
                      </a:pPr>
                      <a:r>
                        <a:rPr lang="ru-RU" sz="1200" b="0" dirty="0">
                          <a:effectLst/>
                          <a:latin typeface="Times New Roman" panose="02020603050405020304" pitchFamily="18" charset="0"/>
                          <a:cs typeface="Times New Roman" panose="02020603050405020304" pitchFamily="18" charset="0"/>
                        </a:rPr>
                        <a:t>Модели составляют по отпечаткам зубов на валиках или на гипсовых блоках и по соотношению бугорково-</a:t>
                      </a:r>
                      <a:r>
                        <a:rPr lang="ru-RU" sz="1200" b="0" dirty="0" err="1">
                          <a:effectLst/>
                          <a:latin typeface="Times New Roman" panose="02020603050405020304" pitchFamily="18" charset="0"/>
                          <a:cs typeface="Times New Roman" panose="02020603050405020304" pitchFamily="18" charset="0"/>
                        </a:rPr>
                        <a:t>фиссурных</a:t>
                      </a:r>
                      <a:r>
                        <a:rPr lang="ru-RU" sz="1200" b="0" dirty="0">
                          <a:effectLst/>
                          <a:latin typeface="Times New Roman" panose="02020603050405020304" pitchFamily="18" charset="0"/>
                          <a:cs typeface="Times New Roman" panose="02020603050405020304" pitchFamily="18" charset="0"/>
                        </a:rPr>
                        <a:t> контактов антагонистов</a:t>
                      </a:r>
                      <a:endParaRPr lang="ru-RU" sz="1100" b="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100" b="0" dirty="0">
                          <a:effectLst/>
                          <a:latin typeface="Times New Roman" panose="02020603050405020304" pitchFamily="18" charset="0"/>
                          <a:cs typeface="Times New Roman" panose="02020603050405020304" pitchFamily="18" charset="0"/>
                        </a:rPr>
                        <a:t> </a:t>
                      </a:r>
                      <a:endParaRPr lang="ru-RU" sz="1100" b="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100" b="0" dirty="0">
                          <a:effectLst/>
                          <a:latin typeface="Times New Roman" panose="02020603050405020304" pitchFamily="18" charset="0"/>
                          <a:cs typeface="Times New Roman" panose="02020603050405020304" pitchFamily="18" charset="0"/>
                        </a:rPr>
                        <a:t> </a:t>
                      </a:r>
                      <a:endParaRPr lang="ru-RU"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218337624"/>
                  </a:ext>
                </a:extLst>
              </a:tr>
              <a:tr h="954737">
                <a:tc>
                  <a:txBody>
                    <a:bodyPr/>
                    <a:lstStyle/>
                    <a:p>
                      <a:pPr>
                        <a:lnSpc>
                          <a:spcPts val="1275"/>
                        </a:lnSpc>
                        <a:spcAft>
                          <a:spcPts val="0"/>
                        </a:spcAft>
                      </a:pPr>
                      <a:r>
                        <a:rPr lang="ru-RU" sz="1200" b="0" dirty="0">
                          <a:effectLst/>
                          <a:latin typeface="Times New Roman" panose="02020603050405020304" pitchFamily="18" charset="0"/>
                          <a:cs typeface="Times New Roman" panose="02020603050405020304" pitchFamily="18" charset="0"/>
                        </a:rPr>
                        <a:t>3. Пары зубов-антагонистов отсутствуют</a:t>
                      </a:r>
                      <a:endParaRPr lang="ru-RU" sz="1100" b="0" dirty="0">
                        <a:effectLst/>
                        <a:latin typeface="Times New Roman" panose="02020603050405020304" pitchFamily="18" charset="0"/>
                        <a:cs typeface="Times New Roman" panose="02020603050405020304" pitchFamily="18" charset="0"/>
                      </a:endParaRPr>
                    </a:p>
                    <a:p>
                      <a:pPr>
                        <a:lnSpc>
                          <a:spcPts val="1275"/>
                        </a:lnSpc>
                        <a:spcAft>
                          <a:spcPts val="0"/>
                        </a:spcAft>
                      </a:pPr>
                      <a:r>
                        <a:rPr lang="ru-RU" sz="1200" b="0" dirty="0">
                          <a:effectLst/>
                          <a:latin typeface="Times New Roman" panose="02020603050405020304" pitchFamily="18" charset="0"/>
                          <a:cs typeface="Times New Roman" panose="02020603050405020304" pitchFamily="18" charset="0"/>
                        </a:rPr>
                        <a:t>(рис. в). Нефиксированная высота прикуса</a:t>
                      </a:r>
                      <a:endParaRPr lang="ru-RU"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nSpc>
                          <a:spcPts val="1275"/>
                        </a:lnSpc>
                        <a:spcAft>
                          <a:spcPts val="0"/>
                        </a:spcAft>
                      </a:pPr>
                      <a:r>
                        <a:rPr lang="ru-RU" sz="1200" b="0">
                          <a:effectLst/>
                          <a:latin typeface="Times New Roman" panose="02020603050405020304" pitchFamily="18" charset="0"/>
                          <a:cs typeface="Times New Roman" panose="02020603050405020304" pitchFamily="18" charset="0"/>
                        </a:rPr>
                        <a:t>Базисы изготавливают на обе челюсти</a:t>
                      </a:r>
                      <a:endParaRPr lang="ru-RU" sz="1100" b="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100" b="0">
                          <a:effectLst/>
                          <a:latin typeface="Times New Roman" panose="02020603050405020304" pitchFamily="18" charset="0"/>
                          <a:cs typeface="Times New Roman" panose="02020603050405020304" pitchFamily="18" charset="0"/>
                        </a:rPr>
                        <a:t> </a:t>
                      </a:r>
                      <a:endParaRPr lang="ru-RU" sz="1100" b="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100" b="0">
                          <a:effectLst/>
                          <a:latin typeface="Times New Roman" panose="02020603050405020304" pitchFamily="18" charset="0"/>
                          <a:cs typeface="Times New Roman" panose="02020603050405020304" pitchFamily="18" charset="0"/>
                        </a:rPr>
                        <a:t> </a:t>
                      </a:r>
                      <a:endParaRPr lang="ru-RU"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nSpc>
                          <a:spcPts val="1275"/>
                        </a:lnSpc>
                        <a:spcAft>
                          <a:spcPts val="0"/>
                        </a:spcAft>
                      </a:pPr>
                      <a:r>
                        <a:rPr lang="ru-RU" sz="1200" b="0" dirty="0">
                          <a:effectLst/>
                          <a:latin typeface="Times New Roman" panose="02020603050405020304" pitchFamily="18" charset="0"/>
                          <a:cs typeface="Times New Roman" panose="02020603050405020304" pitchFamily="18" charset="0"/>
                        </a:rPr>
                        <a:t>Определение высоты нижнего отдела лица и центрального соотношения челюстей. Фиксация центрального соотношения челюстей с помощью валиков</a:t>
                      </a:r>
                      <a:endParaRPr lang="ru-RU"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20207963"/>
                  </a:ext>
                </a:extLst>
              </a:tr>
            </a:tbl>
          </a:graphicData>
        </a:graphic>
      </p:graphicFrame>
    </p:spTree>
    <p:extLst>
      <p:ext uri="{BB962C8B-B14F-4D97-AF65-F5344CB8AC3E}">
        <p14:creationId xmlns:p14="http://schemas.microsoft.com/office/powerpoint/2010/main" val="16768039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32</a:t>
            </a:fld>
            <a:endParaRPr lang="ru-RU"/>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Таблица 4"/>
          <p:cNvGraphicFramePr>
            <a:graphicFrameLocks noGrp="1"/>
          </p:cNvGraphicFramePr>
          <p:nvPr>
            <p:extLst>
              <p:ext uri="{D42A27DB-BD31-4B8C-83A1-F6EECF244321}">
                <p14:modId xmlns:p14="http://schemas.microsoft.com/office/powerpoint/2010/main" val="2198414639"/>
              </p:ext>
            </p:extLst>
          </p:nvPr>
        </p:nvGraphicFramePr>
        <p:xfrm>
          <a:off x="1547663" y="1412776"/>
          <a:ext cx="6992905" cy="4772528"/>
        </p:xfrm>
        <a:graphic>
          <a:graphicData uri="http://schemas.openxmlformats.org/drawingml/2006/table">
            <a:tbl>
              <a:tblPr firstRow="1" firstCol="1" bandRow="1">
                <a:tableStyleId>{5C22544A-7EE6-4342-B048-85BDC9FD1C3A}</a:tableStyleId>
              </a:tblPr>
              <a:tblGrid>
                <a:gridCol w="2592289">
                  <a:extLst>
                    <a:ext uri="{9D8B030D-6E8A-4147-A177-3AD203B41FA5}">
                      <a16:colId xmlns:a16="http://schemas.microsoft.com/office/drawing/2014/main" val="2750140683"/>
                    </a:ext>
                  </a:extLst>
                </a:gridCol>
                <a:gridCol w="2376264">
                  <a:extLst>
                    <a:ext uri="{9D8B030D-6E8A-4147-A177-3AD203B41FA5}">
                      <a16:colId xmlns:a16="http://schemas.microsoft.com/office/drawing/2014/main" val="943040339"/>
                    </a:ext>
                  </a:extLst>
                </a:gridCol>
                <a:gridCol w="2024352">
                  <a:extLst>
                    <a:ext uri="{9D8B030D-6E8A-4147-A177-3AD203B41FA5}">
                      <a16:colId xmlns:a16="http://schemas.microsoft.com/office/drawing/2014/main" val="3502257640"/>
                    </a:ext>
                  </a:extLst>
                </a:gridCol>
              </a:tblGrid>
              <a:tr h="182519">
                <a:tc>
                  <a:txBody>
                    <a:bodyPr/>
                    <a:lstStyle/>
                    <a:p>
                      <a:pPr algn="ctr">
                        <a:lnSpc>
                          <a:spcPct val="115000"/>
                        </a:lnSpc>
                        <a:spcAft>
                          <a:spcPts val="0"/>
                        </a:spcAft>
                      </a:pPr>
                      <a:r>
                        <a:rPr lang="ru-RU" sz="4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cs typeface="Times New Roman" panose="02020603050405020304" pitchFamily="18" charset="0"/>
                      </a:endParaRPr>
                    </a:p>
                    <a:p>
                      <a:pPr algn="ctr">
                        <a:lnSpc>
                          <a:spcPts val="1275"/>
                        </a:lnSpc>
                        <a:spcAft>
                          <a:spcPts val="0"/>
                        </a:spcAft>
                      </a:pPr>
                      <a:r>
                        <a:rPr lang="ru-RU" sz="1200" dirty="0">
                          <a:effectLst/>
                          <a:latin typeface="Times New Roman" panose="02020603050405020304" pitchFamily="18" charset="0"/>
                          <a:cs typeface="Times New Roman" panose="02020603050405020304" pitchFamily="18" charset="0"/>
                        </a:rPr>
                        <a:t>Признаки</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275"/>
                        </a:lnSpc>
                        <a:spcAft>
                          <a:spcPts val="0"/>
                        </a:spcAft>
                      </a:pPr>
                      <a:r>
                        <a:rPr lang="ru-RU" sz="1200" dirty="0">
                          <a:effectLst/>
                          <a:latin typeface="Times New Roman" panose="02020603050405020304" pitchFamily="18" charset="0"/>
                          <a:cs typeface="Times New Roman" panose="02020603050405020304" pitchFamily="18" charset="0"/>
                        </a:rPr>
                        <a:t>Ориентиры</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275"/>
                        </a:lnSpc>
                        <a:spcAft>
                          <a:spcPts val="0"/>
                        </a:spcAft>
                      </a:pPr>
                      <a:r>
                        <a:rPr lang="ru-RU" sz="1200" dirty="0">
                          <a:effectLst/>
                          <a:latin typeface="Times New Roman" panose="02020603050405020304" pitchFamily="18" charset="0"/>
                          <a:cs typeface="Times New Roman" panose="02020603050405020304" pitchFamily="18" charset="0"/>
                        </a:rPr>
                        <a:t>Элементы</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3968030989"/>
                  </a:ext>
                </a:extLst>
              </a:tr>
              <a:tr h="449706">
                <a:tc>
                  <a:txBody>
                    <a:bodyPr/>
                    <a:lstStyle/>
                    <a:p>
                      <a:pPr>
                        <a:lnSpc>
                          <a:spcPts val="1275"/>
                        </a:lnSpc>
                        <a:spcAft>
                          <a:spcPts val="0"/>
                        </a:spcAft>
                      </a:pPr>
                      <a:r>
                        <a:rPr lang="ru-RU" sz="1050" dirty="0">
                          <a:effectLst/>
                          <a:latin typeface="Times New Roman" panose="02020603050405020304" pitchFamily="18" charset="0"/>
                          <a:cs typeface="Times New Roman" panose="02020603050405020304" pitchFamily="18" charset="0"/>
                        </a:rPr>
                        <a:t>1. Зрачковая линия, крылья носа, </a:t>
                      </a:r>
                      <a:r>
                        <a:rPr lang="ru-RU" sz="1050" dirty="0" err="1">
                          <a:effectLst/>
                          <a:latin typeface="Times New Roman" panose="02020603050405020304" pitchFamily="18" charset="0"/>
                          <a:cs typeface="Times New Roman" panose="02020603050405020304" pitchFamily="18" charset="0"/>
                        </a:rPr>
                        <a:t>камперовская</a:t>
                      </a:r>
                      <a:r>
                        <a:rPr lang="ru-RU" sz="1050" dirty="0">
                          <a:effectLst/>
                          <a:latin typeface="Times New Roman" panose="02020603050405020304" pitchFamily="18" charset="0"/>
                          <a:cs typeface="Times New Roman" panose="02020603050405020304" pitchFamily="18" charset="0"/>
                        </a:rPr>
                        <a:t> горизонталь</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ts val="1275"/>
                        </a:lnSpc>
                        <a:spcAft>
                          <a:spcPts val="0"/>
                        </a:spcAft>
                      </a:pPr>
                      <a:r>
                        <a:rPr lang="ru-RU" sz="1050" dirty="0" err="1">
                          <a:effectLst/>
                          <a:latin typeface="Times New Roman" panose="02020603050405020304" pitchFamily="18" charset="0"/>
                          <a:cs typeface="Times New Roman" panose="02020603050405020304" pitchFamily="18" charset="0"/>
                        </a:rPr>
                        <a:t>Окклюзионная</a:t>
                      </a:r>
                      <a:r>
                        <a:rPr lang="ru-RU" sz="1050" dirty="0">
                          <a:effectLst/>
                          <a:latin typeface="Times New Roman" panose="02020603050405020304" pitchFamily="18" charset="0"/>
                          <a:cs typeface="Times New Roman" panose="02020603050405020304" pitchFamily="18" charset="0"/>
                        </a:rPr>
                        <a:t> плоскость</a:t>
                      </a:r>
                      <a:endParaRPr lang="ru-RU" sz="10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2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2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ts val="1275"/>
                        </a:lnSpc>
                        <a:spcAft>
                          <a:spcPts val="0"/>
                        </a:spcAft>
                      </a:pPr>
                      <a:r>
                        <a:rPr lang="ru-RU" sz="1050">
                          <a:effectLst/>
                          <a:latin typeface="Times New Roman" panose="02020603050405020304" pitchFamily="18" charset="0"/>
                          <a:cs typeface="Times New Roman" panose="02020603050405020304" pitchFamily="18" charset="0"/>
                        </a:rPr>
                        <a:t>Симметричная окклюзионная поверхность зубных рядов</a:t>
                      </a:r>
                      <a:endParaRPr lang="ru-RU" sz="100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2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4103622740"/>
                  </a:ext>
                </a:extLst>
              </a:tr>
              <a:tr h="295072">
                <a:tc>
                  <a:txBody>
                    <a:bodyPr/>
                    <a:lstStyle/>
                    <a:p>
                      <a:pPr>
                        <a:lnSpc>
                          <a:spcPts val="1275"/>
                        </a:lnSpc>
                        <a:spcAft>
                          <a:spcPts val="0"/>
                        </a:spcAft>
                      </a:pPr>
                      <a:r>
                        <a:rPr lang="ru-RU" sz="1050" dirty="0">
                          <a:effectLst/>
                          <a:latin typeface="Times New Roman" panose="02020603050405020304" pitchFamily="18" charset="0"/>
                          <a:cs typeface="Times New Roman" panose="02020603050405020304" pitchFamily="18" charset="0"/>
                        </a:rPr>
                        <a:t>2. Состояние физиологического покоя</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ts val="1275"/>
                        </a:lnSpc>
                        <a:spcAft>
                          <a:spcPts val="0"/>
                        </a:spcAft>
                      </a:pPr>
                      <a:r>
                        <a:rPr lang="ru-RU" sz="1050" dirty="0">
                          <a:effectLst/>
                          <a:latin typeface="Times New Roman" panose="02020603050405020304" pitchFamily="18" charset="0"/>
                          <a:cs typeface="Times New Roman" panose="02020603050405020304" pitchFamily="18" charset="0"/>
                        </a:rPr>
                        <a:t>Высота прикуса на </a:t>
                      </a:r>
                      <a:r>
                        <a:rPr lang="ru-RU" sz="1050" dirty="0" err="1">
                          <a:effectLst/>
                          <a:latin typeface="Times New Roman" panose="02020603050405020304" pitchFamily="18" charset="0"/>
                          <a:cs typeface="Times New Roman" panose="02020603050405020304" pitchFamily="18" charset="0"/>
                        </a:rPr>
                        <a:t>окклюзи</a:t>
                      </a:r>
                      <a:r>
                        <a:rPr lang="ru-RU" sz="1050" dirty="0">
                          <a:effectLst/>
                          <a:latin typeface="Times New Roman" panose="02020603050405020304" pitchFamily="18" charset="0"/>
                          <a:cs typeface="Times New Roman" panose="02020603050405020304" pitchFamily="18" charset="0"/>
                        </a:rPr>
                        <a:t>-</a:t>
                      </a:r>
                      <a:endParaRPr lang="ru-RU" sz="1000" dirty="0">
                        <a:effectLst/>
                        <a:latin typeface="Times New Roman" panose="02020603050405020304" pitchFamily="18" charset="0"/>
                        <a:cs typeface="Times New Roman" panose="02020603050405020304" pitchFamily="18" charset="0"/>
                      </a:endParaRPr>
                    </a:p>
                    <a:p>
                      <a:pPr>
                        <a:lnSpc>
                          <a:spcPts val="1275"/>
                        </a:lnSpc>
                        <a:spcAft>
                          <a:spcPts val="0"/>
                        </a:spcAft>
                      </a:pPr>
                      <a:r>
                        <a:rPr lang="ru-RU" sz="1050" dirty="0" err="1">
                          <a:effectLst/>
                          <a:latin typeface="Times New Roman" panose="02020603050405020304" pitchFamily="18" charset="0"/>
                          <a:cs typeface="Times New Roman" panose="02020603050405020304" pitchFamily="18" charset="0"/>
                        </a:rPr>
                        <a:t>онных</a:t>
                      </a:r>
                      <a:r>
                        <a:rPr lang="ru-RU" sz="1050" dirty="0">
                          <a:effectLst/>
                          <a:latin typeface="Times New Roman" panose="02020603050405020304" pitchFamily="18" charset="0"/>
                          <a:cs typeface="Times New Roman" panose="02020603050405020304" pitchFamily="18" charset="0"/>
                        </a:rPr>
                        <a:t> валиках</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ts val="1275"/>
                        </a:lnSpc>
                        <a:spcAft>
                          <a:spcPts val="0"/>
                        </a:spcAft>
                      </a:pPr>
                      <a:r>
                        <a:rPr lang="ru-RU" sz="1050">
                          <a:effectLst/>
                          <a:latin typeface="Times New Roman" panose="02020603050405020304" pitchFamily="18" charset="0"/>
                          <a:cs typeface="Times New Roman" panose="02020603050405020304" pitchFamily="18" charset="0"/>
                        </a:rPr>
                        <a:t>Высота прикуса на искусственных зубах</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178018221"/>
                  </a:ext>
                </a:extLst>
              </a:tr>
              <a:tr h="403570">
                <a:tc>
                  <a:txBody>
                    <a:bodyPr/>
                    <a:lstStyle/>
                    <a:p>
                      <a:pPr>
                        <a:lnSpc>
                          <a:spcPts val="1275"/>
                        </a:lnSpc>
                        <a:spcAft>
                          <a:spcPts val="0"/>
                        </a:spcAft>
                      </a:pPr>
                      <a:r>
                        <a:rPr lang="ru-RU" sz="1050" dirty="0">
                          <a:effectLst/>
                          <a:latin typeface="Times New Roman" panose="02020603050405020304" pitchFamily="18" charset="0"/>
                          <a:cs typeface="Times New Roman" panose="02020603050405020304" pitchFamily="18" charset="0"/>
                        </a:rPr>
                        <a:t>3.Функциональная активность губ, анатомо-топографические особенности челюстей</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ts val="1275"/>
                        </a:lnSpc>
                        <a:spcAft>
                          <a:spcPts val="0"/>
                        </a:spcAft>
                      </a:pPr>
                      <a:r>
                        <a:rPr lang="ru-RU" sz="1050" dirty="0">
                          <a:effectLst/>
                          <a:latin typeface="Times New Roman" panose="02020603050405020304" pitchFamily="18" charset="0"/>
                          <a:cs typeface="Times New Roman" panose="02020603050405020304" pitchFamily="18" charset="0"/>
                        </a:rPr>
                        <a:t>Уровень верхнего и нижнего </a:t>
                      </a:r>
                      <a:r>
                        <a:rPr lang="ru-RU" sz="1050" dirty="0" err="1">
                          <a:effectLst/>
                          <a:latin typeface="Times New Roman" panose="02020603050405020304" pitchFamily="18" charset="0"/>
                          <a:cs typeface="Times New Roman" panose="02020603050405020304" pitchFamily="18" charset="0"/>
                        </a:rPr>
                        <a:t>прикусных</a:t>
                      </a:r>
                      <a:r>
                        <a:rPr lang="ru-RU" sz="1050" dirty="0">
                          <a:effectLst/>
                          <a:latin typeface="Times New Roman" panose="02020603050405020304" pitchFamily="18" charset="0"/>
                          <a:cs typeface="Times New Roman" panose="02020603050405020304" pitchFamily="18" charset="0"/>
                        </a:rPr>
                        <a:t> валиков</a:t>
                      </a:r>
                      <a:endParaRPr lang="ru-RU" sz="10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2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2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ts val="1275"/>
                        </a:lnSpc>
                        <a:spcAft>
                          <a:spcPts val="0"/>
                        </a:spcAft>
                      </a:pPr>
                      <a:r>
                        <a:rPr lang="ru-RU" sz="1050">
                          <a:effectLst/>
                          <a:latin typeface="Times New Roman" panose="02020603050405020304" pitchFamily="18" charset="0"/>
                          <a:cs typeface="Times New Roman" panose="02020603050405020304" pitchFamily="18" charset="0"/>
                        </a:rPr>
                        <a:t>Длина верхних и нижних зубов</a:t>
                      </a:r>
                      <a:endParaRPr lang="ru-RU" sz="100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2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2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963226327"/>
                  </a:ext>
                </a:extLst>
              </a:tr>
              <a:tr h="454269">
                <a:tc>
                  <a:txBody>
                    <a:bodyPr/>
                    <a:lstStyle/>
                    <a:p>
                      <a:pPr>
                        <a:lnSpc>
                          <a:spcPts val="1275"/>
                        </a:lnSpc>
                        <a:spcAft>
                          <a:spcPts val="0"/>
                        </a:spcAft>
                      </a:pPr>
                      <a:r>
                        <a:rPr lang="ru-RU" sz="1050">
                          <a:effectLst/>
                          <a:latin typeface="Times New Roman" panose="02020603050405020304" pitchFamily="18" charset="0"/>
                          <a:cs typeface="Times New Roman" panose="02020603050405020304" pitchFamily="18" charset="0"/>
                        </a:rPr>
                        <a:t>4. Конфигурация лица, межальвеолярный угол</a:t>
                      </a:r>
                      <a:endParaRPr lang="ru-RU" sz="100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2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2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ts val="1275"/>
                        </a:lnSpc>
                        <a:spcAft>
                          <a:spcPts val="0"/>
                        </a:spcAft>
                      </a:pPr>
                      <a:r>
                        <a:rPr lang="ru-RU" sz="1050" dirty="0">
                          <a:effectLst/>
                          <a:latin typeface="Times New Roman" panose="02020603050405020304" pitchFamily="18" charset="0"/>
                          <a:cs typeface="Times New Roman" panose="02020603050405020304" pitchFamily="18" charset="0"/>
                        </a:rPr>
                        <a:t>Рельеф вестибулярной поверхности </a:t>
                      </a:r>
                      <a:r>
                        <a:rPr lang="ru-RU" sz="1050" dirty="0" err="1">
                          <a:effectLst/>
                          <a:latin typeface="Times New Roman" panose="02020603050405020304" pitchFamily="18" charset="0"/>
                          <a:cs typeface="Times New Roman" panose="02020603050405020304" pitchFamily="18" charset="0"/>
                        </a:rPr>
                        <a:t>прикусных</a:t>
                      </a:r>
                      <a:r>
                        <a:rPr lang="ru-RU" sz="1050" dirty="0">
                          <a:effectLst/>
                          <a:latin typeface="Times New Roman" panose="02020603050405020304" pitchFamily="18" charset="0"/>
                          <a:cs typeface="Times New Roman" panose="02020603050405020304" pitchFamily="18" charset="0"/>
                        </a:rPr>
                        <a:t> валиков</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ts val="1275"/>
                        </a:lnSpc>
                        <a:spcAft>
                          <a:spcPts val="0"/>
                        </a:spcAft>
                      </a:pPr>
                      <a:r>
                        <a:rPr lang="ru-RU" sz="1050" dirty="0">
                          <a:effectLst/>
                          <a:latin typeface="Times New Roman" panose="02020603050405020304" pitchFamily="18" charset="0"/>
                          <a:cs typeface="Times New Roman" panose="02020603050405020304" pitchFamily="18" charset="0"/>
                        </a:rPr>
                        <a:t>Расположение зубов в вестибулярном направлении</a:t>
                      </a:r>
                      <a:endParaRPr lang="ru-RU" sz="10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2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3766773250"/>
                  </a:ext>
                </a:extLst>
              </a:tr>
              <a:tr h="790915">
                <a:tc>
                  <a:txBody>
                    <a:bodyPr/>
                    <a:lstStyle/>
                    <a:p>
                      <a:pPr>
                        <a:lnSpc>
                          <a:spcPts val="1275"/>
                        </a:lnSpc>
                        <a:spcAft>
                          <a:spcPts val="0"/>
                        </a:spcAft>
                      </a:pPr>
                      <a:r>
                        <a:rPr lang="ru-RU" sz="1050" dirty="0">
                          <a:effectLst/>
                          <a:latin typeface="Times New Roman" panose="02020603050405020304" pitchFamily="18" charset="0"/>
                          <a:cs typeface="Times New Roman" panose="02020603050405020304" pitchFamily="18" charset="0"/>
                        </a:rPr>
                        <a:t>5. Центрально-</a:t>
                      </a:r>
                      <a:r>
                        <a:rPr lang="ru-RU" sz="1050" dirty="0" err="1">
                          <a:effectLst/>
                          <a:latin typeface="Times New Roman" panose="02020603050405020304" pitchFamily="18" charset="0"/>
                          <a:cs typeface="Times New Roman" panose="02020603050405020304" pitchFamily="18" charset="0"/>
                        </a:rPr>
                        <a:t>окклюзионное</a:t>
                      </a:r>
                      <a:r>
                        <a:rPr lang="ru-RU" sz="1050" dirty="0">
                          <a:effectLst/>
                          <a:latin typeface="Times New Roman" panose="02020603050405020304" pitchFamily="18" charset="0"/>
                          <a:cs typeface="Times New Roman" panose="02020603050405020304" pitchFamily="18" charset="0"/>
                        </a:rPr>
                        <a:t> положение суставных головок, симметричное напряжение жевательной мускулатуры</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ts val="1275"/>
                        </a:lnSpc>
                        <a:spcAft>
                          <a:spcPts val="0"/>
                        </a:spcAft>
                      </a:pPr>
                      <a:r>
                        <a:rPr lang="ru-RU" sz="1050" dirty="0">
                          <a:effectLst/>
                          <a:latin typeface="Times New Roman" panose="02020603050405020304" pitchFamily="18" charset="0"/>
                          <a:cs typeface="Times New Roman" panose="02020603050405020304" pitchFamily="18" charset="0"/>
                        </a:rPr>
                        <a:t>Центральная окклюзия восковых валиков, равномерное соприкосновение </a:t>
                      </a:r>
                      <a:r>
                        <a:rPr lang="ru-RU" sz="1050" dirty="0" err="1">
                          <a:effectLst/>
                          <a:latin typeface="Times New Roman" panose="02020603050405020304" pitchFamily="18" charset="0"/>
                          <a:cs typeface="Times New Roman" panose="02020603050405020304" pitchFamily="18" charset="0"/>
                        </a:rPr>
                        <a:t>оклюзионных</a:t>
                      </a:r>
                      <a:r>
                        <a:rPr lang="ru-RU" sz="1050" dirty="0">
                          <a:effectLst/>
                          <a:latin typeface="Times New Roman" panose="02020603050405020304" pitchFamily="18" charset="0"/>
                          <a:cs typeface="Times New Roman" panose="02020603050405020304" pitchFamily="18" charset="0"/>
                        </a:rPr>
                        <a:t> валиков, отсутствие деформации воскового базиса</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ts val="1275"/>
                        </a:lnSpc>
                        <a:spcAft>
                          <a:spcPts val="0"/>
                        </a:spcAft>
                      </a:pPr>
                      <a:r>
                        <a:rPr lang="ru-RU" sz="1050" dirty="0">
                          <a:effectLst/>
                          <a:latin typeface="Times New Roman" panose="02020603050405020304" pitchFamily="18" charset="0"/>
                          <a:cs typeface="Times New Roman" panose="02020603050405020304" pitchFamily="18" charset="0"/>
                        </a:rPr>
                        <a:t>Центральная окклюзия искусственных зубных рядов</a:t>
                      </a:r>
                      <a:endParaRPr lang="ru-RU" sz="10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2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2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2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741697168"/>
                  </a:ext>
                </a:extLst>
              </a:tr>
              <a:tr h="299635">
                <a:tc>
                  <a:txBody>
                    <a:bodyPr/>
                    <a:lstStyle/>
                    <a:p>
                      <a:pPr>
                        <a:lnSpc>
                          <a:spcPts val="1275"/>
                        </a:lnSpc>
                        <a:spcAft>
                          <a:spcPts val="0"/>
                        </a:spcAft>
                      </a:pPr>
                      <a:r>
                        <a:rPr lang="ru-RU" sz="1050">
                          <a:effectLst/>
                          <a:latin typeface="Times New Roman" panose="02020603050405020304" pitchFamily="18" charset="0"/>
                          <a:cs typeface="Times New Roman" panose="02020603050405020304" pitchFamily="18" charset="0"/>
                        </a:rPr>
                        <a:t>6. Средняя линия лица</a:t>
                      </a:r>
                      <a:endParaRPr lang="ru-RU" sz="100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2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2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ts val="1275"/>
                        </a:lnSpc>
                        <a:spcAft>
                          <a:spcPts val="0"/>
                        </a:spcAft>
                      </a:pPr>
                      <a:r>
                        <a:rPr lang="ru-RU" sz="1050" dirty="0">
                          <a:effectLst/>
                          <a:latin typeface="Times New Roman" panose="02020603050405020304" pitchFamily="18" charset="0"/>
                          <a:cs typeface="Times New Roman" panose="02020603050405020304" pitchFamily="18" charset="0"/>
                        </a:rPr>
                        <a:t>Эстетический центр на окклюзионных валиках</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ts val="1275"/>
                        </a:lnSpc>
                        <a:spcAft>
                          <a:spcPts val="0"/>
                        </a:spcAft>
                      </a:pPr>
                      <a:r>
                        <a:rPr lang="ru-RU" sz="1050" dirty="0">
                          <a:effectLst/>
                          <a:latin typeface="Times New Roman" panose="02020603050405020304" pitchFamily="18" charset="0"/>
                          <a:cs typeface="Times New Roman" panose="02020603050405020304" pitchFamily="18" charset="0"/>
                        </a:rPr>
                        <a:t>Эстетический центр искусственных зубных рядов</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120681420"/>
                  </a:ext>
                </a:extLst>
              </a:tr>
              <a:tr h="454269">
                <a:tc>
                  <a:txBody>
                    <a:bodyPr/>
                    <a:lstStyle/>
                    <a:p>
                      <a:pPr>
                        <a:lnSpc>
                          <a:spcPts val="1275"/>
                        </a:lnSpc>
                        <a:spcAft>
                          <a:spcPts val="0"/>
                        </a:spcAft>
                      </a:pPr>
                      <a:r>
                        <a:rPr lang="ru-RU" sz="1050">
                          <a:effectLst/>
                          <a:latin typeface="Times New Roman" panose="02020603050405020304" pitchFamily="18" charset="0"/>
                          <a:cs typeface="Times New Roman" panose="02020603050405020304" pitchFamily="18" charset="0"/>
                        </a:rPr>
                        <a:t>7. Линии углов рта, ширина и длина лица</a:t>
                      </a:r>
                      <a:endParaRPr lang="ru-RU" sz="100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2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2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ts val="1275"/>
                        </a:lnSpc>
                        <a:spcAft>
                          <a:spcPts val="0"/>
                        </a:spcAft>
                      </a:pPr>
                      <a:r>
                        <a:rPr lang="ru-RU" sz="1050" dirty="0">
                          <a:effectLst/>
                          <a:latin typeface="Times New Roman" panose="02020603050405020304" pitchFamily="18" charset="0"/>
                          <a:cs typeface="Times New Roman" panose="02020603050405020304" pitchFamily="18" charset="0"/>
                        </a:rPr>
                        <a:t>Линия клыков определяется по наружному крылу носа</a:t>
                      </a:r>
                      <a:endParaRPr lang="ru-RU" sz="10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2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ts val="1275"/>
                        </a:lnSpc>
                        <a:spcAft>
                          <a:spcPts val="0"/>
                        </a:spcAft>
                      </a:pPr>
                      <a:r>
                        <a:rPr lang="ru-RU" sz="1050" dirty="0">
                          <a:effectLst/>
                          <a:latin typeface="Times New Roman" panose="02020603050405020304" pitchFamily="18" charset="0"/>
                          <a:cs typeface="Times New Roman" panose="02020603050405020304" pitchFamily="18" charset="0"/>
                        </a:rPr>
                        <a:t>Расположение режущих бугров клыков, ширина фронтальных зубов</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341045274"/>
                  </a:ext>
                </a:extLst>
              </a:tr>
              <a:tr h="446664">
                <a:tc>
                  <a:txBody>
                    <a:bodyPr/>
                    <a:lstStyle/>
                    <a:p>
                      <a:pPr>
                        <a:lnSpc>
                          <a:spcPts val="1275"/>
                        </a:lnSpc>
                        <a:spcAft>
                          <a:spcPts val="0"/>
                        </a:spcAft>
                      </a:pPr>
                      <a:r>
                        <a:rPr lang="ru-RU" sz="1050">
                          <a:effectLst/>
                          <a:latin typeface="Times New Roman" panose="02020603050405020304" pitchFamily="18" charset="0"/>
                          <a:cs typeface="Times New Roman" panose="02020603050405020304" pitchFamily="18" charset="0"/>
                        </a:rPr>
                        <a:t>8. Активное перемещение губ при разговоре и улыбке</a:t>
                      </a:r>
                      <a:endParaRPr lang="ru-RU" sz="100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2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2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ts val="1275"/>
                        </a:lnSpc>
                        <a:spcAft>
                          <a:spcPts val="0"/>
                        </a:spcAft>
                      </a:pPr>
                      <a:r>
                        <a:rPr lang="ru-RU" sz="1050">
                          <a:effectLst/>
                          <a:latin typeface="Times New Roman" panose="02020603050405020304" pitchFamily="18" charset="0"/>
                          <a:cs typeface="Times New Roman" panose="02020603050405020304" pitchFamily="18" charset="0"/>
                        </a:rPr>
                        <a:t>Линия улыбки определяется по уровню красной каймы губ при улыбке</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ts val="1275"/>
                        </a:lnSpc>
                        <a:spcAft>
                          <a:spcPts val="0"/>
                        </a:spcAft>
                      </a:pPr>
                      <a:r>
                        <a:rPr lang="ru-RU" sz="1050" dirty="0">
                          <a:effectLst/>
                          <a:latin typeface="Times New Roman" panose="02020603050405020304" pitchFamily="18" charset="0"/>
                          <a:cs typeface="Times New Roman" panose="02020603050405020304" pitchFamily="18" charset="0"/>
                        </a:rPr>
                        <a:t>Расположение шеек искусственных зубов</a:t>
                      </a:r>
                      <a:endParaRPr lang="ru-RU" sz="10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2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4293256495"/>
                  </a:ext>
                </a:extLst>
              </a:tr>
              <a:tr h="299635">
                <a:tc>
                  <a:txBody>
                    <a:bodyPr/>
                    <a:lstStyle/>
                    <a:p>
                      <a:pPr>
                        <a:lnSpc>
                          <a:spcPts val="1275"/>
                        </a:lnSpc>
                        <a:spcAft>
                          <a:spcPts val="0"/>
                        </a:spcAft>
                      </a:pPr>
                      <a:r>
                        <a:rPr lang="ru-RU" sz="1050">
                          <a:effectLst/>
                          <a:latin typeface="Times New Roman" panose="02020603050405020304" pitchFamily="18" charset="0"/>
                          <a:cs typeface="Times New Roman" panose="02020603050405020304" pitchFamily="18" charset="0"/>
                        </a:rPr>
                        <a:t>9. Возраст больного, цвет лица и волос</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ts val="1275"/>
                        </a:lnSpc>
                        <a:spcAft>
                          <a:spcPts val="0"/>
                        </a:spcAft>
                      </a:pPr>
                      <a:r>
                        <a:rPr lang="ru-RU" sz="1050">
                          <a:effectLst/>
                          <a:latin typeface="Times New Roman" panose="02020603050405020304" pitchFamily="18" charset="0"/>
                          <a:cs typeface="Times New Roman" panose="02020603050405020304" pitchFamily="18" charset="0"/>
                        </a:rPr>
                        <a:t>Цвет естественных зубов</a:t>
                      </a:r>
                      <a:endParaRPr lang="ru-RU" sz="100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2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ts val="1275"/>
                        </a:lnSpc>
                        <a:spcAft>
                          <a:spcPts val="0"/>
                        </a:spcAft>
                      </a:pPr>
                      <a:r>
                        <a:rPr lang="ru-RU" sz="1050" dirty="0">
                          <a:effectLst/>
                          <a:latin typeface="Times New Roman" panose="02020603050405020304" pitchFamily="18" charset="0"/>
                          <a:cs typeface="Times New Roman" panose="02020603050405020304" pitchFamily="18" charset="0"/>
                        </a:rPr>
                        <a:t>Цвет искусственных зубов</a:t>
                      </a:r>
                      <a:endParaRPr lang="ru-RU" sz="10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2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987209387"/>
                  </a:ext>
                </a:extLst>
              </a:tr>
              <a:tr h="449706">
                <a:tc>
                  <a:txBody>
                    <a:bodyPr/>
                    <a:lstStyle/>
                    <a:p>
                      <a:pPr>
                        <a:lnSpc>
                          <a:spcPts val="1275"/>
                        </a:lnSpc>
                        <a:spcAft>
                          <a:spcPts val="0"/>
                        </a:spcAft>
                      </a:pPr>
                      <a:r>
                        <a:rPr lang="ru-RU" sz="1050">
                          <a:effectLst/>
                          <a:latin typeface="Times New Roman" panose="02020603050405020304" pitchFamily="18" charset="0"/>
                          <a:cs typeface="Times New Roman" panose="02020603050405020304" pitchFamily="18" charset="0"/>
                        </a:rPr>
                        <a:t>10. Тип, ширина и длина лица больного, его положения</a:t>
                      </a:r>
                      <a:endParaRPr lang="ru-RU" sz="100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2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2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ts val="1275"/>
                        </a:lnSpc>
                        <a:spcAft>
                          <a:spcPts val="0"/>
                        </a:spcAft>
                      </a:pPr>
                      <a:r>
                        <a:rPr lang="ru-RU" sz="1050">
                          <a:effectLst/>
                          <a:latin typeface="Times New Roman" panose="02020603050405020304" pitchFamily="18" charset="0"/>
                          <a:cs typeface="Times New Roman" panose="02020603050405020304" pitchFamily="18" charset="0"/>
                        </a:rPr>
                        <a:t>Форма и расположение естественных зубов</a:t>
                      </a:r>
                      <a:endParaRPr lang="ru-RU" sz="100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2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ts val="1275"/>
                        </a:lnSpc>
                        <a:spcAft>
                          <a:spcPts val="0"/>
                        </a:spcAft>
                      </a:pPr>
                      <a:r>
                        <a:rPr lang="ru-RU" sz="1050" dirty="0">
                          <a:effectLst/>
                          <a:latin typeface="Times New Roman" panose="02020603050405020304" pitchFamily="18" charset="0"/>
                          <a:cs typeface="Times New Roman" panose="02020603050405020304" pitchFamily="18" charset="0"/>
                        </a:rPr>
                        <a:t>Форма зубных рядов, расположение искусственных зубов (ровное, неровное и т. п.)</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4015056581"/>
                  </a:ext>
                </a:extLst>
              </a:tr>
            </a:tbl>
          </a:graphicData>
        </a:graphic>
      </p:graphicFrame>
      <p:sp>
        <p:nvSpPr>
          <p:cNvPr id="6" name="TextBox 5"/>
          <p:cNvSpPr txBox="1"/>
          <p:nvPr/>
        </p:nvSpPr>
        <p:spPr>
          <a:xfrm>
            <a:off x="5146725" y="260648"/>
            <a:ext cx="3745755" cy="1200329"/>
          </a:xfrm>
          <a:prstGeom prst="rect">
            <a:avLst/>
          </a:prstGeom>
          <a:noFill/>
        </p:spPr>
        <p:txBody>
          <a:bodyPr wrap="square" rtlCol="0">
            <a:spAutoFit/>
          </a:bodyPr>
          <a:lstStyle/>
          <a:p>
            <a:pPr algn="r"/>
            <a:r>
              <a:rPr lang="ru-RU" b="1" dirty="0">
                <a:solidFill>
                  <a:srgbClr val="C00000"/>
                </a:solidFill>
                <a:latin typeface="Times New Roman" panose="02020603050405020304" pitchFamily="18" charset="0"/>
                <a:cs typeface="Times New Roman" panose="02020603050405020304" pitchFamily="18" charset="0"/>
              </a:rPr>
              <a:t>Морфологические и физиологические признаки, ориентиры и элементы прикуса</a:t>
            </a:r>
            <a:endParaRPr lang="ru-RU" dirty="0">
              <a:solidFill>
                <a:srgbClr val="C00000"/>
              </a:solidFill>
              <a:latin typeface="Times New Roman" panose="02020603050405020304" pitchFamily="18" charset="0"/>
              <a:cs typeface="Times New Roman" panose="02020603050405020304" pitchFamily="18" charset="0"/>
            </a:endParaRPr>
          </a:p>
          <a:p>
            <a:pPr algn="r"/>
            <a:endParaRPr lang="ru-RU" dirty="0">
              <a:solidFill>
                <a:srgbClr val="C00000"/>
              </a:solidFill>
              <a:latin typeface="Bahnschrift SemiBold" panose="020B0502040204020203" pitchFamily="34" charset="0"/>
            </a:endParaRPr>
          </a:p>
        </p:txBody>
      </p:sp>
    </p:spTree>
    <p:extLst>
      <p:ext uri="{BB962C8B-B14F-4D97-AF65-F5344CB8AC3E}">
        <p14:creationId xmlns:p14="http://schemas.microsoft.com/office/powerpoint/2010/main" val="14464744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33</a:t>
            </a:fld>
            <a:endParaRPr lang="ru-RU"/>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456084" y="1123359"/>
            <a:ext cx="3312368" cy="1015663"/>
          </a:xfrm>
          <a:prstGeom prst="rect">
            <a:avLst/>
          </a:prstGeom>
          <a:noFill/>
          <a:ln>
            <a:solidFill>
              <a:srgbClr val="0000FF"/>
            </a:solidFill>
          </a:ln>
        </p:spPr>
        <p:txBody>
          <a:bodyPr wrap="square" rtlCol="0">
            <a:sp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Материалы</a:t>
            </a:r>
            <a:r>
              <a:rPr lang="ru-RU" sz="2000" b="1" dirty="0">
                <a:solidFill>
                  <a:srgbClr val="FF0000"/>
                </a:solidFill>
                <a:latin typeface="Times New Roman" panose="02020603050405020304" pitchFamily="18" charset="0"/>
                <a:cs typeface="Times New Roman" panose="02020603050405020304" pitchFamily="18" charset="0"/>
              </a:rPr>
              <a:t>, используемые для изготовления бюгельного протеза</a:t>
            </a:r>
          </a:p>
        </p:txBody>
      </p:sp>
      <p:sp>
        <p:nvSpPr>
          <p:cNvPr id="10" name="TextBox 9"/>
          <p:cNvSpPr txBox="1"/>
          <p:nvPr/>
        </p:nvSpPr>
        <p:spPr>
          <a:xfrm>
            <a:off x="3456084" y="3941477"/>
            <a:ext cx="2891395" cy="1846659"/>
          </a:xfrm>
          <a:prstGeom prst="rect">
            <a:avLst/>
          </a:prstGeom>
          <a:noFill/>
          <a:ln>
            <a:solidFill>
              <a:srgbClr val="0000FF"/>
            </a:solidFill>
          </a:ln>
        </p:spPr>
        <p:txBody>
          <a:bodyPr wrap="square" rtlCol="0">
            <a:spAutoFit/>
          </a:bodyPr>
          <a:lstStyle/>
          <a:p>
            <a:pPr algn="ctr"/>
            <a:r>
              <a:rPr lang="ru-RU" sz="1600" dirty="0">
                <a:solidFill>
                  <a:srgbClr val="0000FF"/>
                </a:solidFill>
                <a:latin typeface="Times New Roman" panose="02020603050405020304" pitchFamily="18" charset="0"/>
                <a:cs typeface="Times New Roman" panose="02020603050405020304" pitchFamily="18" charset="0"/>
              </a:rPr>
              <a:t>материалы для изготовления каркаса </a:t>
            </a:r>
            <a:r>
              <a:rPr lang="ru-RU" sz="1600" dirty="0" smtClean="0">
                <a:solidFill>
                  <a:srgbClr val="0000FF"/>
                </a:solidFill>
                <a:latin typeface="Times New Roman" panose="02020603050405020304" pitchFamily="18" charset="0"/>
                <a:cs typeface="Times New Roman" panose="02020603050405020304" pitchFamily="18" charset="0"/>
              </a:rPr>
              <a:t>протеза:</a:t>
            </a:r>
          </a:p>
          <a:p>
            <a:pPr marL="285750" indent="-285750">
              <a:buFont typeface="Wingdings" panose="05000000000000000000" pitchFamily="2" charset="2"/>
              <a:buChar char="ü"/>
            </a:pPr>
            <a:r>
              <a:rPr lang="ru-RU" sz="1600" dirty="0">
                <a:latin typeface="Times New Roman" panose="02020603050405020304" pitchFamily="18" charset="0"/>
                <a:cs typeface="Times New Roman" panose="02020603050405020304" pitchFamily="18" charset="0"/>
              </a:rPr>
              <a:t>металлы (сплавы благородных металлов, кобальтохромовые сплавы, </a:t>
            </a:r>
            <a:r>
              <a:rPr lang="ru-RU" sz="1600" dirty="0" smtClean="0">
                <a:latin typeface="Times New Roman" panose="02020603050405020304" pitchFamily="18" charset="0"/>
                <a:cs typeface="Times New Roman" panose="02020603050405020304" pitchFamily="18" charset="0"/>
              </a:rPr>
              <a:t>титан)</a:t>
            </a:r>
          </a:p>
          <a:p>
            <a:pPr marL="285750" indent="-285750">
              <a:buFont typeface="Wingdings" panose="05000000000000000000" pitchFamily="2" charset="2"/>
              <a:buChar char="ü"/>
            </a:pPr>
            <a:r>
              <a:rPr lang="ru-RU" sz="1600" dirty="0" smtClean="0">
                <a:latin typeface="Times New Roman" panose="02020603050405020304" pitchFamily="18" charset="0"/>
                <a:cs typeface="Times New Roman" panose="02020603050405020304" pitchFamily="18" charset="0"/>
              </a:rPr>
              <a:t>пластмассы</a:t>
            </a:r>
            <a:endParaRPr lang="ru-RU" sz="16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538628" y="2432011"/>
            <a:ext cx="2540990" cy="1569660"/>
          </a:xfrm>
          <a:prstGeom prst="rect">
            <a:avLst/>
          </a:prstGeom>
          <a:noFill/>
          <a:ln>
            <a:solidFill>
              <a:srgbClr val="0000FF"/>
            </a:solidFill>
          </a:ln>
        </p:spPr>
        <p:txBody>
          <a:bodyPr wrap="square" rtlCol="0">
            <a:spAutoFit/>
          </a:bodyPr>
          <a:lstStyle/>
          <a:p>
            <a:pPr algn="ctr"/>
            <a:r>
              <a:rPr lang="ru-RU" sz="1600" dirty="0">
                <a:solidFill>
                  <a:srgbClr val="0000FF"/>
                </a:solidFill>
                <a:latin typeface="Times New Roman" panose="02020603050405020304" pitchFamily="18" charset="0"/>
                <a:cs typeface="Times New Roman" panose="02020603050405020304" pitchFamily="18" charset="0"/>
              </a:rPr>
              <a:t>материалы для </a:t>
            </a:r>
            <a:r>
              <a:rPr lang="ru-RU" sz="1600" dirty="0" smtClean="0">
                <a:solidFill>
                  <a:srgbClr val="0000FF"/>
                </a:solidFill>
                <a:latin typeface="Times New Roman" panose="02020603050405020304" pitchFamily="18" charset="0"/>
                <a:cs typeface="Times New Roman" panose="02020603050405020304" pitchFamily="18" charset="0"/>
              </a:rPr>
              <a:t>базиса</a:t>
            </a:r>
          </a:p>
          <a:p>
            <a:pPr marL="285750" indent="-285750">
              <a:buFont typeface="Wingdings" panose="05000000000000000000" pitchFamily="2" charset="2"/>
              <a:buChar char="ü"/>
            </a:pPr>
            <a:r>
              <a:rPr lang="ru-RU" sz="1600" dirty="0">
                <a:latin typeface="Times New Roman" panose="02020603050405020304" pitchFamily="18" charset="0"/>
                <a:cs typeface="Times New Roman" panose="02020603050405020304" pitchFamily="18" charset="0"/>
              </a:rPr>
              <a:t>акриловые пластмассы горячей полимеризации</a:t>
            </a:r>
          </a:p>
          <a:p>
            <a:pPr marL="285750" indent="-285750">
              <a:buFont typeface="Wingdings" panose="05000000000000000000" pitchFamily="2" charset="2"/>
              <a:buChar char="ü"/>
            </a:pPr>
            <a:r>
              <a:rPr lang="ru-RU" sz="1600" dirty="0">
                <a:latin typeface="Times New Roman" panose="02020603050405020304" pitchFamily="18" charset="0"/>
                <a:cs typeface="Times New Roman" panose="02020603050405020304" pitchFamily="18" charset="0"/>
              </a:rPr>
              <a:t>холодной полимеризации</a:t>
            </a:r>
          </a:p>
        </p:txBody>
      </p:sp>
      <p:sp>
        <p:nvSpPr>
          <p:cNvPr id="13" name="TextBox 12"/>
          <p:cNvSpPr txBox="1"/>
          <p:nvPr/>
        </p:nvSpPr>
        <p:spPr>
          <a:xfrm>
            <a:off x="1537737" y="2311712"/>
            <a:ext cx="2232248" cy="1354217"/>
          </a:xfrm>
          <a:prstGeom prst="rect">
            <a:avLst/>
          </a:prstGeom>
          <a:noFill/>
          <a:ln>
            <a:solidFill>
              <a:srgbClr val="0000FF"/>
            </a:solidFill>
          </a:ln>
        </p:spPr>
        <p:txBody>
          <a:bodyPr wrap="square" rtlCol="0">
            <a:spAutoFit/>
          </a:bodyPr>
          <a:lstStyle/>
          <a:p>
            <a:pPr algn="ctr"/>
            <a:r>
              <a:rPr lang="ru-RU" sz="1600" dirty="0">
                <a:solidFill>
                  <a:srgbClr val="0000FF"/>
                </a:solidFill>
                <a:latin typeface="Times New Roman" panose="02020603050405020304" pitchFamily="18" charset="0"/>
                <a:cs typeface="Times New Roman" panose="02020603050405020304" pitchFamily="18" charset="0"/>
              </a:rPr>
              <a:t>материалы для искусственных </a:t>
            </a:r>
            <a:r>
              <a:rPr lang="ru-RU" sz="1600" dirty="0" smtClean="0">
                <a:solidFill>
                  <a:srgbClr val="0000FF"/>
                </a:solidFill>
                <a:latin typeface="Times New Roman" panose="02020603050405020304" pitchFamily="18" charset="0"/>
                <a:cs typeface="Times New Roman" panose="02020603050405020304" pitchFamily="18" charset="0"/>
              </a:rPr>
              <a:t>зубов</a:t>
            </a:r>
          </a:p>
          <a:p>
            <a:pPr marL="285750" indent="-285750" algn="ctr">
              <a:buFont typeface="Wingdings" panose="05000000000000000000" pitchFamily="2" charset="2"/>
              <a:buChar char="ü"/>
            </a:pPr>
            <a:r>
              <a:rPr lang="ru-RU" sz="1600" dirty="0">
                <a:latin typeface="Times New Roman" panose="02020603050405020304" pitchFamily="18" charset="0"/>
                <a:cs typeface="Times New Roman" panose="02020603050405020304" pitchFamily="18" charset="0"/>
              </a:rPr>
              <a:t>пластмассовые</a:t>
            </a:r>
            <a:r>
              <a:rPr lang="ru-RU" sz="1600" dirty="0" smtClean="0">
                <a:latin typeface="Times New Roman" panose="02020603050405020304" pitchFamily="18" charset="0"/>
                <a:cs typeface="Times New Roman" panose="02020603050405020304" pitchFamily="18" charset="0"/>
              </a:rPr>
              <a:t>,</a:t>
            </a:r>
          </a:p>
          <a:p>
            <a:pPr marL="285750" indent="-285750" algn="ctr">
              <a:buFont typeface="Wingdings" panose="05000000000000000000" pitchFamily="2" charset="2"/>
              <a:buChar char="ü"/>
            </a:pP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керамические,</a:t>
            </a:r>
          </a:p>
          <a:p>
            <a:pPr marL="285750" indent="-285750" algn="ctr">
              <a:buFont typeface="Wingdings" panose="05000000000000000000" pitchFamily="2" charset="2"/>
              <a:buChar char="ü"/>
            </a:pPr>
            <a:r>
              <a:rPr lang="ru-RU" sz="1600" dirty="0">
                <a:latin typeface="Times New Roman" panose="02020603050405020304" pitchFamily="18" charset="0"/>
                <a:cs typeface="Times New Roman" panose="02020603050405020304" pitchFamily="18" charset="0"/>
              </a:rPr>
              <a:t> металлические</a:t>
            </a:r>
          </a:p>
        </p:txBody>
      </p:sp>
      <p:cxnSp>
        <p:nvCxnSpPr>
          <p:cNvPr id="15" name="Прямая со стрелкой 14"/>
          <p:cNvCxnSpPr>
            <a:stCxn id="9" idx="2"/>
          </p:cNvCxnSpPr>
          <p:nvPr/>
        </p:nvCxnSpPr>
        <p:spPr>
          <a:xfrm>
            <a:off x="5112268" y="2139022"/>
            <a:ext cx="0" cy="1802455"/>
          </a:xfrm>
          <a:prstGeom prst="straightConnector1">
            <a:avLst/>
          </a:prstGeom>
          <a:ln>
            <a:tailEnd type="stealth"/>
          </a:ln>
        </p:spPr>
        <p:style>
          <a:lnRef idx="1">
            <a:schemeClr val="accent2"/>
          </a:lnRef>
          <a:fillRef idx="0">
            <a:schemeClr val="accent2"/>
          </a:fillRef>
          <a:effectRef idx="0">
            <a:schemeClr val="accent2"/>
          </a:effectRef>
          <a:fontRef idx="minor">
            <a:schemeClr val="tx1"/>
          </a:fontRef>
        </p:style>
      </p:cxnSp>
      <p:cxnSp>
        <p:nvCxnSpPr>
          <p:cNvPr id="17" name="Прямая соединительная линия 16"/>
          <p:cNvCxnSpPr/>
          <p:nvPr/>
        </p:nvCxnSpPr>
        <p:spPr>
          <a:xfrm>
            <a:off x="6792565" y="1694711"/>
            <a:ext cx="814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2483870" y="1683395"/>
            <a:ext cx="814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2483769" y="1683395"/>
            <a:ext cx="101" cy="628317"/>
          </a:xfrm>
          <a:prstGeom prst="straightConnector1">
            <a:avLst/>
          </a:prstGeom>
          <a:ln>
            <a:tailEnd type="stealth"/>
          </a:ln>
        </p:spPr>
        <p:style>
          <a:lnRef idx="1">
            <a:schemeClr val="accent2"/>
          </a:lnRef>
          <a:fillRef idx="0">
            <a:schemeClr val="accent2"/>
          </a:fillRef>
          <a:effectRef idx="0">
            <a:schemeClr val="accent2"/>
          </a:effectRef>
          <a:fontRef idx="minor">
            <a:schemeClr val="tx1"/>
          </a:fontRef>
        </p:style>
      </p:cxnSp>
      <p:cxnSp>
        <p:nvCxnSpPr>
          <p:cNvPr id="8" name="Прямая со стрелкой 7"/>
          <p:cNvCxnSpPr/>
          <p:nvPr/>
        </p:nvCxnSpPr>
        <p:spPr>
          <a:xfrm>
            <a:off x="7604865" y="1694711"/>
            <a:ext cx="1724" cy="738951"/>
          </a:xfrm>
          <a:prstGeom prst="straightConnector1">
            <a:avLst/>
          </a:prstGeom>
          <a:ln>
            <a:tailEnd type="stealt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422393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34</a:t>
            </a:fld>
            <a:endParaRPr lang="ru-RU"/>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220072" y="620688"/>
            <a:ext cx="3744416" cy="707886"/>
          </a:xfrm>
          <a:prstGeom prst="rect">
            <a:avLst/>
          </a:prstGeom>
          <a:noFill/>
        </p:spPr>
        <p:txBody>
          <a:bodyPr wrap="square" rtlCol="0">
            <a:spAutoFit/>
          </a:bodyPr>
          <a:lstStyle/>
          <a:p>
            <a:pPr algn="ctr"/>
            <a:r>
              <a:rPr lang="ru-RU" sz="2000" b="1" dirty="0">
                <a:solidFill>
                  <a:srgbClr val="FF0000"/>
                </a:solidFill>
                <a:latin typeface="Times New Roman" panose="02020603050405020304" pitchFamily="18" charset="0"/>
                <a:cs typeface="Times New Roman" panose="02020603050405020304" pitchFamily="18" charset="0"/>
              </a:rPr>
              <a:t>МАТЕРИАЛЫ ДЛЯ ИЗГОТОВЛЕНИЯ КАРКАСА</a:t>
            </a:r>
          </a:p>
        </p:txBody>
      </p:sp>
      <p:sp>
        <p:nvSpPr>
          <p:cNvPr id="4" name="TextBox 3"/>
          <p:cNvSpPr txBox="1"/>
          <p:nvPr/>
        </p:nvSpPr>
        <p:spPr>
          <a:xfrm>
            <a:off x="1547664" y="1903469"/>
            <a:ext cx="7596336" cy="3877985"/>
          </a:xfrm>
          <a:prstGeom prst="rect">
            <a:avLst/>
          </a:prstGeom>
          <a:noFill/>
        </p:spPr>
        <p:txBody>
          <a:bodyPr wrap="square" rtlCol="0">
            <a:spAutoFit/>
          </a:bodyPr>
          <a:lstStyle/>
          <a:p>
            <a:r>
              <a:rPr lang="ru-RU" sz="2400" dirty="0">
                <a:solidFill>
                  <a:srgbClr val="0000FF"/>
                </a:solidFill>
                <a:latin typeface="Times New Roman" panose="02020603050405020304" pitchFamily="18" charset="0"/>
                <a:cs typeface="Times New Roman" panose="02020603050405020304" pitchFamily="18" charset="0"/>
              </a:rPr>
              <a:t>1. Сплавы благородных металлов. Сплав золота 750 пробы.</a:t>
            </a:r>
          </a:p>
          <a:p>
            <a:r>
              <a:rPr lang="ru-RU" sz="2400" dirty="0">
                <a:solidFill>
                  <a:srgbClr val="008000"/>
                </a:solidFill>
                <a:latin typeface="Times New Roman" panose="02020603050405020304" pitchFamily="18" charset="0"/>
                <a:cs typeface="Times New Roman" panose="02020603050405020304" pitchFamily="18" charset="0"/>
              </a:rPr>
              <a:t>Применение: </a:t>
            </a:r>
            <a:endParaRPr lang="ru-RU" sz="2400" dirty="0" smtClean="0">
              <a:solidFill>
                <a:srgbClr val="008000"/>
              </a:solidFill>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для изготовления каркасов бюгельных протезов, </a:t>
            </a:r>
            <a:r>
              <a:rPr lang="ru-RU" dirty="0" err="1">
                <a:latin typeface="Times New Roman" panose="02020603050405020304" pitchFamily="18" charset="0"/>
                <a:cs typeface="Times New Roman" panose="02020603050405020304" pitchFamily="18" charset="0"/>
              </a:rPr>
              <a:t>кламмеров</a:t>
            </a:r>
            <a:r>
              <a:rPr lang="ru-RU" dirty="0">
                <a:latin typeface="Times New Roman" panose="02020603050405020304" pitchFamily="18" charset="0"/>
                <a:cs typeface="Times New Roman" panose="02020603050405020304" pitchFamily="18" charset="0"/>
              </a:rPr>
              <a:t>, вкладок.</a:t>
            </a:r>
          </a:p>
          <a:p>
            <a:pPr algn="just"/>
            <a:r>
              <a:rPr lang="ru-RU" sz="2400" dirty="0">
                <a:solidFill>
                  <a:srgbClr val="008000"/>
                </a:solidFill>
                <a:latin typeface="Times New Roman" panose="02020603050405020304" pitchFamily="18" charset="0"/>
                <a:cs typeface="Times New Roman" panose="02020603050405020304" pitchFamily="18" charset="0"/>
              </a:rPr>
              <a:t>Состав</a:t>
            </a:r>
            <a:r>
              <a:rPr lang="ru-RU" sz="2400" dirty="0" smtClean="0">
                <a:solidFill>
                  <a:srgbClr val="008000"/>
                </a:solidFill>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75 </a:t>
            </a:r>
            <a:r>
              <a:rPr lang="ru-RU" dirty="0">
                <a:latin typeface="Times New Roman" panose="02020603050405020304" pitchFamily="18" charset="0"/>
                <a:cs typeface="Times New Roman" panose="02020603050405020304" pitchFamily="18" charset="0"/>
              </a:rPr>
              <a:t>% золота, 7,8 % меди, 8 % серебра, 9 % платины, не более 0,3 % примесей.</a:t>
            </a:r>
          </a:p>
          <a:p>
            <a:r>
              <a:rPr lang="ru-RU" sz="2400" dirty="0" smtClean="0">
                <a:solidFill>
                  <a:srgbClr val="008000"/>
                </a:solidFill>
                <a:latin typeface="Times New Roman" panose="02020603050405020304" pitchFamily="18" charset="0"/>
                <a:cs typeface="Times New Roman" panose="02020603050405020304" pitchFamily="18" charset="0"/>
              </a:rPr>
              <a:t>Свойства:</a:t>
            </a:r>
            <a:r>
              <a:rPr lang="ru-RU" sz="2400" dirty="0">
                <a:solidFill>
                  <a:srgbClr val="008000"/>
                </a:solidFill>
                <a:latin typeface="Times New Roman" panose="02020603050405020304" pitchFamily="18" charset="0"/>
                <a:cs typeface="Times New Roman" panose="02020603050405020304" pitchFamily="18" charset="0"/>
              </a:rPr>
              <a:t> </a:t>
            </a:r>
            <a:endParaRPr lang="ru-RU" sz="2400" dirty="0" smtClean="0">
              <a:solidFill>
                <a:srgbClr val="008000"/>
              </a:solidFill>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Сплав имеет </a:t>
            </a:r>
            <a:r>
              <a:rPr lang="ru-RU" dirty="0" err="1">
                <a:latin typeface="Times New Roman" panose="02020603050405020304" pitchFamily="18" charset="0"/>
                <a:cs typeface="Times New Roman" panose="02020603050405020304" pitchFamily="18" charset="0"/>
              </a:rPr>
              <a:t>желтый</a:t>
            </a:r>
            <a:r>
              <a:rPr lang="ru-RU" dirty="0">
                <a:latin typeface="Times New Roman" panose="02020603050405020304" pitchFamily="18" charset="0"/>
                <a:cs typeface="Times New Roman" panose="02020603050405020304" pitchFamily="18" charset="0"/>
              </a:rPr>
              <a:t> цвет. Обладает высокой упругостью и малой усадкой при литье (за </a:t>
            </a:r>
            <a:r>
              <a:rPr lang="ru-RU" dirty="0" err="1">
                <a:latin typeface="Times New Roman" panose="02020603050405020304" pitchFamily="18" charset="0"/>
                <a:cs typeface="Times New Roman" panose="02020603050405020304" pitchFamily="18" charset="0"/>
              </a:rPr>
              <a:t>счет</a:t>
            </a:r>
            <a:r>
              <a:rPr lang="ru-RU" dirty="0">
                <a:latin typeface="Times New Roman" panose="02020603050405020304" pitchFamily="18" charset="0"/>
                <a:cs typeface="Times New Roman" panose="02020603050405020304" pitchFamily="18" charset="0"/>
              </a:rPr>
              <a:t> наличия в сплаве платины и меди). Сплав не подлежит обработке под давлением. Температура плавления около 1000°С.</a:t>
            </a:r>
          </a:p>
          <a:p>
            <a:endParaRPr lang="ru-RU" dirty="0"/>
          </a:p>
        </p:txBody>
      </p:sp>
    </p:spTree>
    <p:extLst>
      <p:ext uri="{BB962C8B-B14F-4D97-AF65-F5344CB8AC3E}">
        <p14:creationId xmlns:p14="http://schemas.microsoft.com/office/powerpoint/2010/main" val="31741371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35</a:t>
            </a:fld>
            <a:endParaRPr lang="ru-RU"/>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20861" y="303831"/>
            <a:ext cx="3744416" cy="707886"/>
          </a:xfrm>
          <a:prstGeom prst="rect">
            <a:avLst/>
          </a:prstGeom>
          <a:noFill/>
        </p:spPr>
        <p:txBody>
          <a:bodyPr wrap="square" rtlCol="0">
            <a:spAutoFit/>
          </a:bodyPr>
          <a:lstStyle/>
          <a:p>
            <a:pPr algn="ctr"/>
            <a:r>
              <a:rPr lang="ru-RU" sz="2000" b="1" dirty="0">
                <a:solidFill>
                  <a:srgbClr val="FF0000"/>
                </a:solidFill>
                <a:latin typeface="Times New Roman" panose="02020603050405020304" pitchFamily="18" charset="0"/>
                <a:cs typeface="Times New Roman" panose="02020603050405020304" pitchFamily="18" charset="0"/>
              </a:rPr>
              <a:t>МАТЕРИАЛЫ ДЛЯ ИЗГОТОВЛЕНИЯ КАРКАСА</a:t>
            </a:r>
          </a:p>
        </p:txBody>
      </p:sp>
      <p:sp>
        <p:nvSpPr>
          <p:cNvPr id="4" name="TextBox 3"/>
          <p:cNvSpPr txBox="1"/>
          <p:nvPr/>
        </p:nvSpPr>
        <p:spPr>
          <a:xfrm>
            <a:off x="1547664" y="1239079"/>
            <a:ext cx="7596336" cy="5447645"/>
          </a:xfrm>
          <a:prstGeom prst="rect">
            <a:avLst/>
          </a:prstGeom>
          <a:noFill/>
        </p:spPr>
        <p:txBody>
          <a:bodyPr wrap="square" rtlCol="0">
            <a:spAutoFit/>
          </a:bodyPr>
          <a:lstStyle/>
          <a:p>
            <a:r>
              <a:rPr lang="ru-RU" sz="2400" dirty="0" smtClean="0">
                <a:solidFill>
                  <a:srgbClr val="0000FF"/>
                </a:solidFill>
                <a:latin typeface="Times New Roman" panose="02020603050405020304" pitchFamily="18" charset="0"/>
                <a:cs typeface="Times New Roman" panose="02020603050405020304" pitchFamily="18" charset="0"/>
              </a:rPr>
              <a:t>2</a:t>
            </a:r>
            <a:r>
              <a:rPr lang="ru-RU" sz="2400" dirty="0">
                <a:solidFill>
                  <a:srgbClr val="0000FF"/>
                </a:solidFill>
                <a:latin typeface="Times New Roman" panose="02020603050405020304" pitchFamily="18" charset="0"/>
                <a:cs typeface="Times New Roman" panose="02020603050405020304" pitchFamily="18" charset="0"/>
              </a:rPr>
              <a:t>. Кобальтохромовые сплавы.</a:t>
            </a:r>
          </a:p>
          <a:p>
            <a:pPr algn="just"/>
            <a:r>
              <a:rPr lang="ru-RU" sz="2400" dirty="0">
                <a:solidFill>
                  <a:srgbClr val="008000"/>
                </a:solidFill>
                <a:latin typeface="Times New Roman" panose="02020603050405020304" pitchFamily="18" charset="0"/>
                <a:cs typeface="Times New Roman" panose="02020603050405020304" pitchFamily="18" charset="0"/>
              </a:rPr>
              <a:t>Состав:</a:t>
            </a:r>
          </a:p>
          <a:p>
            <a:pPr marL="285750" indent="-285750">
              <a:buClr>
                <a:srgbClr val="C00000"/>
              </a:buClr>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кобальт</a:t>
            </a:r>
            <a:r>
              <a:rPr lang="ru-RU" sz="2000" dirty="0">
                <a:latin typeface="Times New Roman" panose="02020603050405020304" pitchFamily="18" charset="0"/>
                <a:cs typeface="Times New Roman" panose="02020603050405020304" pitchFamily="18" charset="0"/>
              </a:rPr>
              <a:t> 66–67 %-</a:t>
            </a:r>
            <a:r>
              <a:rPr lang="ru-RU" sz="2000" dirty="0" err="1">
                <a:latin typeface="Times New Roman" panose="02020603050405020304" pitchFamily="18" charset="0"/>
                <a:cs typeface="Times New Roman" panose="02020603050405020304" pitchFamily="18" charset="0"/>
              </a:rPr>
              <a:t>ный</a:t>
            </a:r>
            <a:r>
              <a:rPr lang="ru-RU" sz="2000" dirty="0">
                <a:latin typeface="Times New Roman" panose="02020603050405020304" pitchFamily="18" charset="0"/>
                <a:cs typeface="Times New Roman" panose="02020603050405020304" pitchFamily="18" charset="0"/>
              </a:rPr>
              <a:t>, не окисляется на воздухе и в воде; устойчив к действию органических кислот; обладает достаточно хорошей пластичностью; </a:t>
            </a:r>
            <a:r>
              <a:rPr lang="ru-RU" sz="2000" dirty="0" err="1">
                <a:latin typeface="Times New Roman" panose="02020603050405020304" pitchFamily="18" charset="0"/>
                <a:cs typeface="Times New Roman" panose="02020603050405020304" pitchFamily="18" charset="0"/>
              </a:rPr>
              <a:t>придает</a:t>
            </a:r>
            <a:r>
              <a:rPr lang="ru-RU" sz="2000" dirty="0">
                <a:latin typeface="Times New Roman" panose="02020603050405020304" pitchFamily="18" charset="0"/>
                <a:cs typeface="Times New Roman" panose="02020603050405020304" pitchFamily="18" charset="0"/>
              </a:rPr>
              <a:t> сплаву </a:t>
            </a:r>
            <a:r>
              <a:rPr lang="ru-RU" sz="2000" dirty="0" err="1">
                <a:latin typeface="Times New Roman" panose="02020603050405020304" pitchFamily="18" charset="0"/>
                <a:cs typeface="Times New Roman" panose="02020603050405020304" pitchFamily="18" charset="0"/>
              </a:rPr>
              <a:t>твердость</a:t>
            </a:r>
            <a:r>
              <a:rPr lang="ru-RU" sz="2000" dirty="0">
                <a:latin typeface="Times New Roman" panose="02020603050405020304" pitchFamily="18" charset="0"/>
                <a:cs typeface="Times New Roman" panose="02020603050405020304" pitchFamily="18" charset="0"/>
              </a:rPr>
              <a:t>, улучшая, таким образом, механические качества сплава;</a:t>
            </a:r>
          </a:p>
          <a:p>
            <a:pPr marL="285750" indent="-285750">
              <a:buClr>
                <a:srgbClr val="C00000"/>
              </a:buClr>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хром</a:t>
            </a:r>
            <a:r>
              <a:rPr lang="ru-RU" sz="2000" dirty="0">
                <a:latin typeface="Times New Roman" panose="02020603050405020304" pitchFamily="18" charset="0"/>
                <a:cs typeface="Times New Roman" panose="02020603050405020304" pitchFamily="18" charset="0"/>
              </a:rPr>
              <a:t> 26–30 %-</a:t>
            </a:r>
            <a:r>
              <a:rPr lang="ru-RU" sz="2000" dirty="0" err="1">
                <a:latin typeface="Times New Roman" panose="02020603050405020304" pitchFamily="18" charset="0"/>
                <a:cs typeface="Times New Roman" panose="02020603050405020304" pitchFamily="18" charset="0"/>
              </a:rPr>
              <a:t>ный</a:t>
            </a:r>
            <a:r>
              <a:rPr lang="ru-RU" sz="2000" dirty="0">
                <a:latin typeface="Times New Roman" panose="02020603050405020304" pitchFamily="18" charset="0"/>
                <a:cs typeface="Times New Roman" panose="02020603050405020304" pitchFamily="18" charset="0"/>
              </a:rPr>
              <a:t>, вводится в сплав для придания ему </a:t>
            </a:r>
            <a:r>
              <a:rPr lang="ru-RU" sz="2000" dirty="0" err="1">
                <a:latin typeface="Times New Roman" panose="02020603050405020304" pitchFamily="18" charset="0"/>
                <a:cs typeface="Times New Roman" panose="02020603050405020304" pitchFamily="18" charset="0"/>
              </a:rPr>
              <a:t>твердости</a:t>
            </a:r>
            <a:r>
              <a:rPr lang="ru-RU" sz="2000" dirty="0">
                <a:latin typeface="Times New Roman" panose="02020603050405020304" pitchFamily="18" charset="0"/>
                <a:cs typeface="Times New Roman" panose="02020603050405020304" pitchFamily="18" charset="0"/>
              </a:rPr>
              <a:t> и повышения антикоррозийной стойкости за </a:t>
            </a:r>
            <a:r>
              <a:rPr lang="ru-RU" sz="2000" dirty="0" err="1">
                <a:latin typeface="Times New Roman" panose="02020603050405020304" pitchFamily="18" charset="0"/>
                <a:cs typeface="Times New Roman" panose="02020603050405020304" pitchFamily="18" charset="0"/>
              </a:rPr>
              <a:t>счет</a:t>
            </a:r>
            <a:r>
              <a:rPr lang="ru-RU" sz="2000" dirty="0">
                <a:latin typeface="Times New Roman" panose="02020603050405020304" pitchFamily="18" charset="0"/>
                <a:cs typeface="Times New Roman" panose="02020603050405020304" pitchFamily="18" charset="0"/>
              </a:rPr>
              <a:t> образования </a:t>
            </a:r>
            <a:r>
              <a:rPr lang="ru-RU" sz="2000" dirty="0" err="1">
                <a:latin typeface="Times New Roman" panose="02020603050405020304" pitchFamily="18" charset="0"/>
                <a:cs typeface="Times New Roman" panose="02020603050405020304" pitchFamily="18" charset="0"/>
              </a:rPr>
              <a:t>пассивирующей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пленки</a:t>
            </a:r>
            <a:r>
              <a:rPr lang="ru-RU" sz="2000" dirty="0">
                <a:latin typeface="Times New Roman" panose="02020603050405020304" pitchFamily="18" charset="0"/>
                <a:cs typeface="Times New Roman" panose="02020603050405020304" pitchFamily="18" charset="0"/>
              </a:rPr>
              <a:t> на поверхности сплава;</a:t>
            </a:r>
          </a:p>
          <a:p>
            <a:pPr marL="285750" indent="-285750">
              <a:buClr>
                <a:srgbClr val="C00000"/>
              </a:buClr>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никель</a:t>
            </a:r>
            <a:r>
              <a:rPr lang="ru-RU" sz="2000" dirty="0">
                <a:latin typeface="Times New Roman" panose="02020603050405020304" pitchFamily="18" charset="0"/>
                <a:cs typeface="Times New Roman" panose="02020603050405020304" pitchFamily="18" charset="0"/>
              </a:rPr>
              <a:t> 3–5 %-</a:t>
            </a:r>
            <a:r>
              <a:rPr lang="ru-RU" sz="2000" dirty="0" err="1">
                <a:latin typeface="Times New Roman" panose="02020603050405020304" pitchFamily="18" charset="0"/>
                <a:cs typeface="Times New Roman" panose="02020603050405020304" pitchFamily="18" charset="0"/>
              </a:rPr>
              <a:t>ный</a:t>
            </a:r>
            <a:r>
              <a:rPr lang="ru-RU" sz="2000" dirty="0">
                <a:latin typeface="Times New Roman" panose="02020603050405020304" pitchFamily="18" charset="0"/>
                <a:cs typeface="Times New Roman" panose="02020603050405020304" pitchFamily="18" charset="0"/>
              </a:rPr>
              <a:t>, повышает пластичность, вязкость, ковкость, улучшая тем самым технологические свойства сплава; уменьшает усадку;</a:t>
            </a:r>
          </a:p>
          <a:p>
            <a:pPr marL="285750" indent="-285750">
              <a:buClr>
                <a:srgbClr val="C00000"/>
              </a:buClr>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молибден</a:t>
            </a:r>
            <a:r>
              <a:rPr lang="ru-RU" sz="2000" dirty="0">
                <a:latin typeface="Times New Roman" panose="02020603050405020304" pitchFamily="18" charset="0"/>
                <a:cs typeface="Times New Roman" panose="02020603050405020304" pitchFamily="18" charset="0"/>
              </a:rPr>
              <a:t> 4–5,5 %-</a:t>
            </a:r>
            <a:r>
              <a:rPr lang="ru-RU" sz="2000" dirty="0" err="1">
                <a:latin typeface="Times New Roman" panose="02020603050405020304" pitchFamily="18" charset="0"/>
                <a:cs typeface="Times New Roman" panose="02020603050405020304" pitchFamily="18" charset="0"/>
              </a:rPr>
              <a:t>ный</a:t>
            </a:r>
            <a:r>
              <a:rPr lang="ru-RU" sz="2000" dirty="0">
                <a:latin typeface="Times New Roman" panose="02020603050405020304" pitchFamily="18" charset="0"/>
                <a:cs typeface="Times New Roman" panose="02020603050405020304" pitchFamily="18" charset="0"/>
              </a:rPr>
              <a:t>, имеет большое значение для повышения прочности сплава за </a:t>
            </a:r>
            <a:r>
              <a:rPr lang="ru-RU" sz="2000" dirty="0" err="1">
                <a:latin typeface="Times New Roman" panose="02020603050405020304" pitchFamily="18" charset="0"/>
                <a:cs typeface="Times New Roman" panose="02020603050405020304" pitchFamily="18" charset="0"/>
              </a:rPr>
              <a:t>счет</a:t>
            </a:r>
            <a:r>
              <a:rPr lang="ru-RU" sz="2000" dirty="0">
                <a:latin typeface="Times New Roman" panose="02020603050405020304" pitchFamily="18" charset="0"/>
                <a:cs typeface="Times New Roman" panose="02020603050405020304" pitchFamily="18" charset="0"/>
              </a:rPr>
              <a:t> придания ему </a:t>
            </a:r>
            <a:r>
              <a:rPr lang="ru-RU" sz="2000" dirty="0" err="1">
                <a:latin typeface="Times New Roman" panose="02020603050405020304" pitchFamily="18" charset="0"/>
                <a:cs typeface="Times New Roman" panose="02020603050405020304" pitchFamily="18" charset="0"/>
              </a:rPr>
              <a:t>мелкозернистости</a:t>
            </a:r>
            <a:r>
              <a:rPr lang="ru-RU" sz="2000" dirty="0">
                <a:latin typeface="Times New Roman" panose="02020603050405020304" pitchFamily="18" charset="0"/>
                <a:cs typeface="Times New Roman" panose="02020603050405020304" pitchFamily="18" charset="0"/>
              </a:rPr>
              <a:t>;</a:t>
            </a:r>
          </a:p>
          <a:p>
            <a:pPr marL="285750" indent="-285750">
              <a:buClr>
                <a:srgbClr val="C00000"/>
              </a:buClr>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марганец</a:t>
            </a:r>
            <a:r>
              <a:rPr lang="ru-RU" sz="2000" dirty="0">
                <a:latin typeface="Times New Roman" panose="02020603050405020304" pitchFamily="18" charset="0"/>
                <a:cs typeface="Times New Roman" panose="02020603050405020304" pitchFamily="18" charset="0"/>
              </a:rPr>
              <a:t> 0,5 %-</a:t>
            </a:r>
            <a:r>
              <a:rPr lang="ru-RU" sz="2000" dirty="0" err="1">
                <a:latin typeface="Times New Roman" panose="02020603050405020304" pitchFamily="18" charset="0"/>
                <a:cs typeface="Times New Roman" panose="02020603050405020304" pitchFamily="18" charset="0"/>
              </a:rPr>
              <a:t>ный</a:t>
            </a:r>
            <a:r>
              <a:rPr lang="ru-RU" sz="2000" dirty="0">
                <a:latin typeface="Times New Roman" panose="02020603050405020304" pitchFamily="18" charset="0"/>
                <a:cs typeface="Times New Roman" panose="02020603050405020304" pitchFamily="18" charset="0"/>
              </a:rPr>
              <a:t>, увеличивает прочность, качество литья, понижает температуру плавления, способствует удалению токсических зернистых соединений из сплава</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60533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36</a:t>
            </a:fld>
            <a:endParaRPr lang="ru-RU"/>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20861" y="303831"/>
            <a:ext cx="3744416" cy="707886"/>
          </a:xfrm>
          <a:prstGeom prst="rect">
            <a:avLst/>
          </a:prstGeom>
          <a:noFill/>
        </p:spPr>
        <p:txBody>
          <a:bodyPr wrap="square" rtlCol="0">
            <a:spAutoFit/>
          </a:bodyPr>
          <a:lstStyle/>
          <a:p>
            <a:pPr algn="ctr"/>
            <a:r>
              <a:rPr lang="ru-RU" sz="2000" b="1" dirty="0">
                <a:solidFill>
                  <a:srgbClr val="FF0000"/>
                </a:solidFill>
                <a:latin typeface="Times New Roman" panose="02020603050405020304" pitchFamily="18" charset="0"/>
                <a:cs typeface="Times New Roman" panose="02020603050405020304" pitchFamily="18" charset="0"/>
              </a:rPr>
              <a:t>МАТЕРИАЛЫ ДЛЯ ИЗГОТОВЛЕНИЯ КАРКАСА</a:t>
            </a:r>
          </a:p>
        </p:txBody>
      </p:sp>
      <p:sp>
        <p:nvSpPr>
          <p:cNvPr id="4" name="TextBox 3"/>
          <p:cNvSpPr txBox="1"/>
          <p:nvPr/>
        </p:nvSpPr>
        <p:spPr>
          <a:xfrm>
            <a:off x="1534407" y="1184435"/>
            <a:ext cx="7596336" cy="5293757"/>
          </a:xfrm>
          <a:prstGeom prst="rect">
            <a:avLst/>
          </a:prstGeom>
          <a:noFill/>
        </p:spPr>
        <p:txBody>
          <a:bodyPr wrap="square" rtlCol="0">
            <a:spAutoFit/>
          </a:bodyPr>
          <a:lstStyle/>
          <a:p>
            <a:r>
              <a:rPr lang="ru-RU" sz="2000" dirty="0" smtClean="0">
                <a:solidFill>
                  <a:srgbClr val="0000FF"/>
                </a:solidFill>
                <a:latin typeface="Times New Roman" panose="02020603050405020304" pitchFamily="18" charset="0"/>
                <a:cs typeface="Times New Roman" panose="02020603050405020304" pitchFamily="18" charset="0"/>
              </a:rPr>
              <a:t>2</a:t>
            </a:r>
            <a:r>
              <a:rPr lang="ru-RU" sz="2000" dirty="0">
                <a:solidFill>
                  <a:srgbClr val="0000FF"/>
                </a:solidFill>
                <a:latin typeface="Times New Roman" panose="02020603050405020304" pitchFamily="18" charset="0"/>
                <a:cs typeface="Times New Roman" panose="02020603050405020304" pitchFamily="18" charset="0"/>
              </a:rPr>
              <a:t>. Кобальтохромовые сплавы.</a:t>
            </a:r>
          </a:p>
          <a:p>
            <a:pPr algn="just"/>
            <a:r>
              <a:rPr lang="ru-RU" sz="2000" dirty="0">
                <a:solidFill>
                  <a:srgbClr val="008000"/>
                </a:solidFill>
                <a:latin typeface="Times New Roman" panose="02020603050405020304" pitchFamily="18" charset="0"/>
                <a:cs typeface="Times New Roman" panose="02020603050405020304" pitchFamily="18" charset="0"/>
              </a:rPr>
              <a:t>Состав:</a:t>
            </a:r>
          </a:p>
          <a:p>
            <a:pPr marL="285750" indent="-285750">
              <a:buClr>
                <a:srgbClr val="C00000"/>
              </a:buClr>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углерод</a:t>
            </a:r>
            <a:r>
              <a:rPr lang="ru-RU" dirty="0">
                <a:latin typeface="Times New Roman" panose="02020603050405020304" pitchFamily="18" charset="0"/>
                <a:cs typeface="Times New Roman" panose="02020603050405020304" pitchFamily="18" charset="0"/>
              </a:rPr>
              <a:t> 0,2 %-</a:t>
            </a:r>
            <a:r>
              <a:rPr lang="ru-RU" dirty="0" err="1">
                <a:latin typeface="Times New Roman" panose="02020603050405020304" pitchFamily="18" charset="0"/>
                <a:cs typeface="Times New Roman" panose="02020603050405020304" pitchFamily="18" charset="0"/>
              </a:rPr>
              <a:t>ный</a:t>
            </a:r>
            <a:r>
              <a:rPr lang="ru-RU" dirty="0">
                <a:latin typeface="Times New Roman" panose="02020603050405020304" pitchFamily="18" charset="0"/>
                <a:cs typeface="Times New Roman" panose="02020603050405020304" pitchFamily="18" charset="0"/>
              </a:rPr>
              <a:t>, снижает температуру плавления и улучшает </a:t>
            </a:r>
            <a:r>
              <a:rPr lang="ru-RU" dirty="0" err="1">
                <a:latin typeface="Times New Roman" panose="02020603050405020304" pitchFamily="18" charset="0"/>
                <a:cs typeface="Times New Roman" panose="02020603050405020304" pitchFamily="18" charset="0"/>
              </a:rPr>
              <a:t>жидкотекучесть</a:t>
            </a:r>
            <a:r>
              <a:rPr lang="ru-RU" dirty="0">
                <a:latin typeface="Times New Roman" panose="02020603050405020304" pitchFamily="18" charset="0"/>
                <a:cs typeface="Times New Roman" panose="02020603050405020304" pitchFamily="18" charset="0"/>
              </a:rPr>
              <a:t> сплава;</a:t>
            </a:r>
          </a:p>
          <a:p>
            <a:pPr marL="285750" indent="-285750">
              <a:buClr>
                <a:srgbClr val="C00000"/>
              </a:buClr>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кремний</a:t>
            </a:r>
            <a:r>
              <a:rPr lang="ru-RU" dirty="0">
                <a:latin typeface="Times New Roman" panose="02020603050405020304" pitchFamily="18" charset="0"/>
                <a:cs typeface="Times New Roman" panose="02020603050405020304" pitchFamily="18" charset="0"/>
              </a:rPr>
              <a:t> 0,5 %-</a:t>
            </a:r>
            <a:r>
              <a:rPr lang="ru-RU" dirty="0" err="1">
                <a:latin typeface="Times New Roman" panose="02020603050405020304" pitchFamily="18" charset="0"/>
                <a:cs typeface="Times New Roman" panose="02020603050405020304" pitchFamily="18" charset="0"/>
              </a:rPr>
              <a:t>ный</a:t>
            </a:r>
            <a:r>
              <a:rPr lang="ru-RU" dirty="0">
                <a:latin typeface="Times New Roman" panose="02020603050405020304" pitchFamily="18" charset="0"/>
                <a:cs typeface="Times New Roman" panose="02020603050405020304" pitchFamily="18" charset="0"/>
              </a:rPr>
              <a:t>, улучшает качество отливок, повышает </a:t>
            </a:r>
            <a:r>
              <a:rPr lang="ru-RU" dirty="0" err="1">
                <a:latin typeface="Times New Roman" panose="02020603050405020304" pitchFamily="18" charset="0"/>
                <a:cs typeface="Times New Roman" panose="02020603050405020304" pitchFamily="18" charset="0"/>
              </a:rPr>
              <a:t>жидкотекучесть</a:t>
            </a:r>
            <a:r>
              <a:rPr lang="ru-RU" dirty="0">
                <a:latin typeface="Times New Roman" panose="02020603050405020304" pitchFamily="18" charset="0"/>
                <a:cs typeface="Times New Roman" panose="02020603050405020304" pitchFamily="18" charset="0"/>
              </a:rPr>
              <a:t> сплава;</a:t>
            </a:r>
          </a:p>
          <a:p>
            <a:pPr marL="285750" indent="-285750">
              <a:buClr>
                <a:srgbClr val="C00000"/>
              </a:buClr>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железо</a:t>
            </a:r>
            <a:r>
              <a:rPr lang="ru-RU" dirty="0">
                <a:latin typeface="Times New Roman" panose="02020603050405020304" pitchFamily="18" charset="0"/>
                <a:cs typeface="Times New Roman" panose="02020603050405020304" pitchFamily="18" charset="0"/>
              </a:rPr>
              <a:t> 0,5 %-</a:t>
            </a:r>
            <a:r>
              <a:rPr lang="ru-RU" dirty="0" err="1">
                <a:latin typeface="Times New Roman" panose="02020603050405020304" pitchFamily="18" charset="0"/>
                <a:cs typeface="Times New Roman" panose="02020603050405020304" pitchFamily="18" charset="0"/>
              </a:rPr>
              <a:t>ное</a:t>
            </a:r>
            <a:r>
              <a:rPr lang="ru-RU" dirty="0">
                <a:latin typeface="Times New Roman" panose="02020603050405020304" pitchFamily="18" charset="0"/>
                <a:cs typeface="Times New Roman" panose="02020603050405020304" pitchFamily="18" charset="0"/>
              </a:rPr>
              <a:t>, повышает </a:t>
            </a:r>
            <a:r>
              <a:rPr lang="ru-RU" dirty="0" err="1">
                <a:latin typeface="Times New Roman" panose="02020603050405020304" pitchFamily="18" charset="0"/>
                <a:cs typeface="Times New Roman" panose="02020603050405020304" pitchFamily="18" charset="0"/>
              </a:rPr>
              <a:t>жидкотекучесть</a:t>
            </a:r>
            <a:r>
              <a:rPr lang="ru-RU" dirty="0">
                <a:latin typeface="Times New Roman" panose="02020603050405020304" pitchFamily="18" charset="0"/>
                <a:cs typeface="Times New Roman" panose="02020603050405020304" pitchFamily="18" charset="0"/>
              </a:rPr>
              <a:t>, улучшает качество литья, увеличивает усадку;</a:t>
            </a:r>
          </a:p>
          <a:p>
            <a:pPr marL="285750" indent="-285750">
              <a:buClr>
                <a:srgbClr val="C00000"/>
              </a:buClr>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азот</a:t>
            </a:r>
            <a:r>
              <a:rPr lang="ru-RU" dirty="0">
                <a:latin typeface="Times New Roman" panose="02020603050405020304" pitchFamily="18" charset="0"/>
                <a:cs typeface="Times New Roman" panose="02020603050405020304" pitchFamily="18" charset="0"/>
              </a:rPr>
              <a:t> 0,1 %-</a:t>
            </a:r>
            <a:r>
              <a:rPr lang="ru-RU" dirty="0" err="1">
                <a:latin typeface="Times New Roman" panose="02020603050405020304" pitchFamily="18" charset="0"/>
                <a:cs typeface="Times New Roman" panose="02020603050405020304" pitchFamily="18" charset="0"/>
              </a:rPr>
              <a:t>ный</a:t>
            </a:r>
            <a:r>
              <a:rPr lang="ru-RU" dirty="0">
                <a:latin typeface="Times New Roman" panose="02020603050405020304" pitchFamily="18" charset="0"/>
                <a:cs typeface="Times New Roman" panose="02020603050405020304" pitchFamily="18" charset="0"/>
              </a:rPr>
              <a:t>, снижает температуру плавления, улучшает </a:t>
            </a:r>
            <a:r>
              <a:rPr lang="ru-RU" dirty="0" err="1">
                <a:latin typeface="Times New Roman" panose="02020603050405020304" pitchFamily="18" charset="0"/>
                <a:cs typeface="Times New Roman" panose="02020603050405020304" pitchFamily="18" charset="0"/>
              </a:rPr>
              <a:t>жидкотекучесть</a:t>
            </a:r>
            <a:r>
              <a:rPr lang="ru-RU" dirty="0">
                <a:latin typeface="Times New Roman" panose="02020603050405020304" pitchFamily="18" charset="0"/>
                <a:cs typeface="Times New Roman" panose="02020603050405020304" pitchFamily="18" charset="0"/>
              </a:rPr>
              <a:t> сплава. В то же время увеличение азота более 1 % ухудшает пластичность сплава;</a:t>
            </a:r>
          </a:p>
          <a:p>
            <a:pPr marL="285750" indent="-285750">
              <a:buClr>
                <a:srgbClr val="C00000"/>
              </a:buClr>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бериллий</a:t>
            </a:r>
            <a:r>
              <a:rPr lang="ru-RU" dirty="0">
                <a:latin typeface="Times New Roman" panose="02020603050405020304" pitchFamily="18" charset="0"/>
                <a:cs typeface="Times New Roman" panose="02020603050405020304" pitchFamily="18" charset="0"/>
              </a:rPr>
              <a:t> 0–1,2 %-</a:t>
            </a:r>
            <a:r>
              <a:rPr lang="ru-RU" dirty="0" err="1">
                <a:latin typeface="Times New Roman" panose="02020603050405020304" pitchFamily="18" charset="0"/>
                <a:cs typeface="Times New Roman" panose="02020603050405020304" pitchFamily="18" charset="0"/>
              </a:rPr>
              <a:t>ный</a:t>
            </a:r>
            <a:r>
              <a:rPr lang="ru-RU" dirty="0">
                <a:latin typeface="Times New Roman" panose="02020603050405020304" pitchFamily="18" charset="0"/>
                <a:cs typeface="Times New Roman" panose="02020603050405020304" pitchFamily="18" charset="0"/>
              </a:rPr>
              <a:t>;</a:t>
            </a:r>
          </a:p>
          <a:p>
            <a:pPr marL="285750" indent="-285750">
              <a:buClr>
                <a:srgbClr val="C00000"/>
              </a:buClr>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алюминий</a:t>
            </a:r>
            <a:r>
              <a:rPr lang="ru-RU" dirty="0">
                <a:latin typeface="Times New Roman" panose="02020603050405020304" pitchFamily="18" charset="0"/>
                <a:cs typeface="Times New Roman" panose="02020603050405020304" pitchFamily="18" charset="0"/>
              </a:rPr>
              <a:t> 0,2 %-</a:t>
            </a:r>
            <a:r>
              <a:rPr lang="ru-RU" dirty="0" err="1">
                <a:latin typeface="Times New Roman" panose="02020603050405020304" pitchFamily="18" charset="0"/>
                <a:cs typeface="Times New Roman" panose="02020603050405020304" pitchFamily="18" charset="0"/>
              </a:rPr>
              <a:t>ный</a:t>
            </a:r>
            <a:r>
              <a:rPr lang="ru-RU" dirty="0">
                <a:latin typeface="Times New Roman" panose="02020603050405020304" pitchFamily="18" charset="0"/>
                <a:cs typeface="Times New Roman" panose="02020603050405020304" pitchFamily="18" charset="0"/>
              </a:rPr>
              <a:t>.</a:t>
            </a:r>
          </a:p>
          <a:p>
            <a:r>
              <a:rPr lang="ru-RU" sz="2000" dirty="0">
                <a:solidFill>
                  <a:srgbClr val="008000"/>
                </a:solidFill>
                <a:latin typeface="Times New Roman" panose="02020603050405020304" pitchFamily="18" charset="0"/>
                <a:cs typeface="Times New Roman" panose="02020603050405020304" pitchFamily="18" charset="0"/>
              </a:rPr>
              <a:t>Свойства: </a:t>
            </a:r>
            <a:endParaRPr lang="ru-RU" sz="2000" dirty="0" smtClean="0">
              <a:solidFill>
                <a:srgbClr val="008000"/>
              </a:solidFill>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КХС </a:t>
            </a:r>
            <a:r>
              <a:rPr lang="ru-RU" sz="1600" dirty="0">
                <a:latin typeface="Times New Roman" panose="02020603050405020304" pitchFamily="18" charset="0"/>
                <a:cs typeface="Times New Roman" panose="02020603050405020304" pitchFamily="18" charset="0"/>
              </a:rPr>
              <a:t>обладает высокими физико-механическими свойствами, относительно малой плотностью и отличной </a:t>
            </a:r>
            <a:r>
              <a:rPr lang="ru-RU" sz="1600" dirty="0" err="1">
                <a:latin typeface="Times New Roman" panose="02020603050405020304" pitchFamily="18" charset="0"/>
                <a:cs typeface="Times New Roman" panose="02020603050405020304" pitchFamily="18" charset="0"/>
              </a:rPr>
              <a:t>жидкотекучестью</a:t>
            </a:r>
            <a:r>
              <a:rPr lang="ru-RU" sz="1600" dirty="0">
                <a:latin typeface="Times New Roman" panose="02020603050405020304" pitchFamily="18" charset="0"/>
                <a:cs typeface="Times New Roman" panose="02020603050405020304" pitchFamily="18" charset="0"/>
              </a:rPr>
              <a:t>, позволяющей отливать ажурные зуботехнические изделия высокой прочности. Температура плавления составляет 1458 °С, механическая вязкость в 2 раза выше таковой </a:t>
            </a:r>
            <a:r>
              <a:rPr lang="ru-RU" sz="1600" dirty="0" smtClean="0">
                <a:latin typeface="Times New Roman" panose="02020603050405020304" pitchFamily="18" charset="0"/>
                <a:cs typeface="Times New Roman" panose="02020603050405020304" pitchFamily="18" charset="0"/>
              </a:rPr>
              <a:t>у золота</a:t>
            </a:r>
            <a:r>
              <a:rPr lang="ru-RU" sz="1600" dirty="0">
                <a:latin typeface="Times New Roman" panose="02020603050405020304" pitchFamily="18" charset="0"/>
                <a:cs typeface="Times New Roman" panose="02020603050405020304" pitchFamily="18" charset="0"/>
              </a:rPr>
              <a:t>, минимальная величина предела прочности при растяжении составляет 6300 кгс/см2.</a:t>
            </a:r>
          </a:p>
        </p:txBody>
      </p:sp>
    </p:spTree>
    <p:extLst>
      <p:ext uri="{BB962C8B-B14F-4D97-AF65-F5344CB8AC3E}">
        <p14:creationId xmlns:p14="http://schemas.microsoft.com/office/powerpoint/2010/main" val="3229768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37</a:t>
            </a:fld>
            <a:endParaRPr lang="ru-RU"/>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20861" y="303831"/>
            <a:ext cx="3744416" cy="707886"/>
          </a:xfrm>
          <a:prstGeom prst="rect">
            <a:avLst/>
          </a:prstGeom>
          <a:noFill/>
        </p:spPr>
        <p:txBody>
          <a:bodyPr wrap="square" rtlCol="0">
            <a:spAutoFit/>
          </a:bodyPr>
          <a:lstStyle/>
          <a:p>
            <a:pPr algn="ctr"/>
            <a:r>
              <a:rPr lang="ru-RU" sz="2000" b="1" dirty="0">
                <a:solidFill>
                  <a:srgbClr val="FF0000"/>
                </a:solidFill>
                <a:latin typeface="Times New Roman" panose="02020603050405020304" pitchFamily="18" charset="0"/>
                <a:cs typeface="Times New Roman" panose="02020603050405020304" pitchFamily="18" charset="0"/>
              </a:rPr>
              <a:t>МАТЕРИАЛЫ ДЛЯ ИЗГОТОВЛЕНИЯ КАРКАСА</a:t>
            </a:r>
          </a:p>
        </p:txBody>
      </p:sp>
      <p:sp>
        <p:nvSpPr>
          <p:cNvPr id="4" name="TextBox 3"/>
          <p:cNvSpPr txBox="1"/>
          <p:nvPr/>
        </p:nvSpPr>
        <p:spPr>
          <a:xfrm>
            <a:off x="1547664" y="1184435"/>
            <a:ext cx="7596336" cy="5139869"/>
          </a:xfrm>
          <a:prstGeom prst="rect">
            <a:avLst/>
          </a:prstGeom>
          <a:noFill/>
        </p:spPr>
        <p:txBody>
          <a:bodyPr wrap="square" rtlCol="0">
            <a:spAutoFit/>
          </a:bodyPr>
          <a:lstStyle/>
          <a:p>
            <a:r>
              <a:rPr lang="ru-RU" sz="2400" dirty="0" smtClean="0">
                <a:solidFill>
                  <a:srgbClr val="0000FF"/>
                </a:solidFill>
                <a:latin typeface="Times New Roman" panose="02020603050405020304" pitchFamily="18" charset="0"/>
                <a:cs typeface="Times New Roman" panose="02020603050405020304" pitchFamily="18" charset="0"/>
              </a:rPr>
              <a:t>3</a:t>
            </a:r>
            <a:r>
              <a:rPr lang="ru-RU" sz="2400" dirty="0">
                <a:solidFill>
                  <a:srgbClr val="0000FF"/>
                </a:solidFill>
                <a:latin typeface="Times New Roman" panose="02020603050405020304" pitchFamily="18" charset="0"/>
                <a:cs typeface="Times New Roman" panose="02020603050405020304" pitchFamily="18" charset="0"/>
              </a:rPr>
              <a:t>. Титан.</a:t>
            </a:r>
          </a:p>
          <a:p>
            <a:pPr algn="just"/>
            <a:r>
              <a:rPr lang="ru-RU" sz="2400" dirty="0" smtClean="0">
                <a:solidFill>
                  <a:srgbClr val="008000"/>
                </a:solidFill>
                <a:latin typeface="Times New Roman" panose="02020603050405020304" pitchFamily="18" charset="0"/>
                <a:cs typeface="Times New Roman" panose="02020603050405020304" pitchFamily="18" charset="0"/>
              </a:rPr>
              <a:t>Свойства </a:t>
            </a:r>
            <a:r>
              <a:rPr lang="ru-RU" sz="2400" dirty="0">
                <a:solidFill>
                  <a:srgbClr val="008000"/>
                </a:solidFill>
                <a:latin typeface="Times New Roman" panose="02020603050405020304" pitchFamily="18" charset="0"/>
                <a:cs typeface="Times New Roman" panose="02020603050405020304" pitchFamily="18" charset="0"/>
              </a:rPr>
              <a:t>и качества титана:</a:t>
            </a:r>
          </a:p>
          <a:p>
            <a:pPr marL="285750" indent="-285750">
              <a:buClr>
                <a:srgbClr val="C00000"/>
              </a:buClr>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Титан — это не сплав, это чистый химический элемент, металл.</a:t>
            </a:r>
          </a:p>
          <a:p>
            <a:pPr marL="285750" indent="-285750">
              <a:buClr>
                <a:srgbClr val="C00000"/>
              </a:buClr>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Порядковый </a:t>
            </a:r>
            <a:r>
              <a:rPr lang="ru-RU" sz="2000" dirty="0">
                <a:latin typeface="Times New Roman" panose="02020603050405020304" pitchFamily="18" charset="0"/>
                <a:cs typeface="Times New Roman" panose="02020603050405020304" pitchFamily="18" charset="0"/>
              </a:rPr>
              <a:t>номер в периодической системе 22.</a:t>
            </a:r>
          </a:p>
          <a:p>
            <a:pPr marL="285750" indent="-285750">
              <a:buClr>
                <a:srgbClr val="C00000"/>
              </a:buClr>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Титан </a:t>
            </a:r>
            <a:r>
              <a:rPr lang="ru-RU" sz="2000" dirty="0">
                <a:latin typeface="Times New Roman" panose="02020603050405020304" pitchFamily="18" charset="0"/>
                <a:cs typeface="Times New Roman" panose="02020603050405020304" pitchFamily="18" charset="0"/>
              </a:rPr>
              <a:t>обладает способностью, находясь в организме, долгое время оставаться инертным.</a:t>
            </a:r>
          </a:p>
          <a:p>
            <a:pPr marL="285750" indent="-285750">
              <a:buClr>
                <a:srgbClr val="C00000"/>
              </a:buClr>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В </a:t>
            </a:r>
            <a:r>
              <a:rPr lang="ru-RU" sz="2000" dirty="0">
                <a:latin typeface="Times New Roman" panose="02020603050405020304" pitchFamily="18" charset="0"/>
                <a:cs typeface="Times New Roman" panose="02020603050405020304" pitchFamily="18" charset="0"/>
              </a:rPr>
              <a:t>зубопротезной технике используется чистый титан в четырёх градациях (от Т1 до Т4).</a:t>
            </a:r>
          </a:p>
          <a:p>
            <a:pPr marL="285750" indent="-285750">
              <a:buClr>
                <a:srgbClr val="C00000"/>
              </a:buClr>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Твёрдость</a:t>
            </a:r>
            <a:r>
              <a:rPr lang="ru-RU" sz="2000" dirty="0">
                <a:latin typeface="Times New Roman" panose="02020603050405020304" pitchFamily="18" charset="0"/>
                <a:cs typeface="Times New Roman" panose="02020603050405020304" pitchFamily="18" charset="0"/>
              </a:rPr>
              <a:t>, в зависимости от градации, от 140 до 250 ед.</a:t>
            </a:r>
          </a:p>
          <a:p>
            <a:pPr marL="285750" indent="-285750">
              <a:buClr>
                <a:srgbClr val="C00000"/>
              </a:buClr>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Точка </a:t>
            </a:r>
            <a:r>
              <a:rPr lang="ru-RU" sz="2000" dirty="0">
                <a:latin typeface="Times New Roman" panose="02020603050405020304" pitchFamily="18" charset="0"/>
                <a:cs typeface="Times New Roman" panose="02020603050405020304" pitchFamily="18" charset="0"/>
              </a:rPr>
              <a:t>плавления 1 668 °С, высокая реакционная способность.</a:t>
            </a:r>
          </a:p>
          <a:p>
            <a:pPr marL="285750" indent="-285750">
              <a:buClr>
                <a:srgbClr val="C00000"/>
              </a:buClr>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Использование </a:t>
            </a:r>
            <a:r>
              <a:rPr lang="ru-RU" sz="2000" dirty="0">
                <a:latin typeface="Times New Roman" panose="02020603050405020304" pitchFamily="18" charset="0"/>
                <a:cs typeface="Times New Roman" panose="02020603050405020304" pitchFamily="18" charset="0"/>
              </a:rPr>
              <a:t>специальных литейных установок и паковочных масс.</a:t>
            </a:r>
          </a:p>
          <a:p>
            <a:pPr marL="285750" indent="-285750">
              <a:buClr>
                <a:srgbClr val="C00000"/>
              </a:buClr>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Плотность </a:t>
            </a:r>
            <a:r>
              <a:rPr lang="ru-RU" sz="2000" dirty="0">
                <a:latin typeface="Times New Roman" panose="02020603050405020304" pitchFamily="18" charset="0"/>
                <a:cs typeface="Times New Roman" panose="02020603050405020304" pitchFamily="18" charset="0"/>
              </a:rPr>
              <a:t>4,51 г/см3.</a:t>
            </a:r>
          </a:p>
          <a:p>
            <a:pPr marL="285750" indent="-285750">
              <a:buClr>
                <a:srgbClr val="C00000"/>
              </a:buClr>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Примерно </a:t>
            </a:r>
            <a:r>
              <a:rPr lang="ru-RU" sz="2000" dirty="0">
                <a:latin typeface="Times New Roman" panose="02020603050405020304" pitchFamily="18" charset="0"/>
                <a:cs typeface="Times New Roman" panose="02020603050405020304" pitchFamily="18" charset="0"/>
              </a:rPr>
              <a:t>в четыре раза меньшая плотность, а значит и вес, по отношению к золоту, </a:t>
            </a:r>
            <a:r>
              <a:rPr lang="ru-RU" sz="2000" dirty="0" err="1">
                <a:latin typeface="Times New Roman" panose="02020603050405020304" pitchFamily="18" charset="0"/>
                <a:cs typeface="Times New Roman" panose="02020603050405020304" pitchFamily="18" charset="0"/>
              </a:rPr>
              <a:t>дает</a:t>
            </a:r>
            <a:r>
              <a:rPr lang="ru-RU" sz="2000" dirty="0">
                <a:latin typeface="Times New Roman" panose="02020603050405020304" pitchFamily="18" charset="0"/>
                <a:cs typeface="Times New Roman" panose="02020603050405020304" pitchFamily="18" charset="0"/>
              </a:rPr>
              <a:t> пациентам повышенный комфорт во время пользования зубными протезами.</a:t>
            </a:r>
          </a:p>
        </p:txBody>
      </p:sp>
    </p:spTree>
    <p:extLst>
      <p:ext uri="{BB962C8B-B14F-4D97-AF65-F5344CB8AC3E}">
        <p14:creationId xmlns:p14="http://schemas.microsoft.com/office/powerpoint/2010/main" val="1399173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38</a:t>
            </a:fld>
            <a:endParaRPr lang="ru-RU"/>
          </a:p>
        </p:txBody>
      </p:sp>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20861" y="303831"/>
            <a:ext cx="3744416" cy="707886"/>
          </a:xfrm>
          <a:prstGeom prst="rect">
            <a:avLst/>
          </a:prstGeom>
          <a:noFill/>
        </p:spPr>
        <p:txBody>
          <a:bodyPr wrap="square" rtlCol="0">
            <a:spAutoFit/>
          </a:bodyPr>
          <a:lstStyle/>
          <a:p>
            <a:pPr algn="ctr"/>
            <a:r>
              <a:rPr lang="ru-RU" sz="2000" b="1" dirty="0">
                <a:solidFill>
                  <a:srgbClr val="FF0000"/>
                </a:solidFill>
                <a:latin typeface="Times New Roman" panose="02020603050405020304" pitchFamily="18" charset="0"/>
                <a:cs typeface="Times New Roman" panose="02020603050405020304" pitchFamily="18" charset="0"/>
              </a:rPr>
              <a:t>МАТЕРИАЛЫ ДЛЯ ИЗГОТОВЛЕНИЯ КАРКАСА</a:t>
            </a:r>
          </a:p>
        </p:txBody>
      </p:sp>
      <p:sp>
        <p:nvSpPr>
          <p:cNvPr id="4" name="TextBox 3"/>
          <p:cNvSpPr txBox="1"/>
          <p:nvPr/>
        </p:nvSpPr>
        <p:spPr>
          <a:xfrm>
            <a:off x="1524744" y="1260051"/>
            <a:ext cx="7596336" cy="4832092"/>
          </a:xfrm>
          <a:prstGeom prst="rect">
            <a:avLst/>
          </a:prstGeom>
          <a:noFill/>
        </p:spPr>
        <p:txBody>
          <a:bodyPr wrap="square" rtlCol="0">
            <a:spAutoFit/>
          </a:bodyPr>
          <a:lstStyle/>
          <a:p>
            <a:r>
              <a:rPr lang="ru-RU" sz="2400" dirty="0" smtClean="0">
                <a:solidFill>
                  <a:srgbClr val="0000FF"/>
                </a:solidFill>
                <a:latin typeface="Times New Roman" panose="02020603050405020304" pitchFamily="18" charset="0"/>
                <a:cs typeface="Times New Roman" panose="02020603050405020304" pitchFamily="18" charset="0"/>
              </a:rPr>
              <a:t>3</a:t>
            </a:r>
            <a:r>
              <a:rPr lang="ru-RU" sz="2400" dirty="0">
                <a:solidFill>
                  <a:srgbClr val="0000FF"/>
                </a:solidFill>
                <a:latin typeface="Times New Roman" panose="02020603050405020304" pitchFamily="18" charset="0"/>
                <a:cs typeface="Times New Roman" panose="02020603050405020304" pitchFamily="18" charset="0"/>
              </a:rPr>
              <a:t>. Титан.</a:t>
            </a:r>
          </a:p>
          <a:p>
            <a:pPr algn="just"/>
            <a:r>
              <a:rPr lang="ru-RU" sz="2400" dirty="0" smtClean="0">
                <a:solidFill>
                  <a:srgbClr val="008000"/>
                </a:solidFill>
                <a:latin typeface="Times New Roman" panose="02020603050405020304" pitchFamily="18" charset="0"/>
                <a:cs typeface="Times New Roman" panose="02020603050405020304" pitchFamily="18" charset="0"/>
              </a:rPr>
              <a:t>Свойства </a:t>
            </a:r>
            <a:r>
              <a:rPr lang="ru-RU" sz="2400" dirty="0">
                <a:solidFill>
                  <a:srgbClr val="008000"/>
                </a:solidFill>
                <a:latin typeface="Times New Roman" panose="02020603050405020304" pitchFamily="18" charset="0"/>
                <a:cs typeface="Times New Roman" panose="02020603050405020304" pitchFamily="18" charset="0"/>
              </a:rPr>
              <a:t>и качества титана:</a:t>
            </a:r>
          </a:p>
          <a:p>
            <a:pPr marL="285750" indent="-285750">
              <a:buClr>
                <a:srgbClr val="C00000"/>
              </a:buClr>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Незначительная теплопроводность.</a:t>
            </a:r>
          </a:p>
          <a:p>
            <a:pPr marL="285750" indent="-285750">
              <a:buClr>
                <a:srgbClr val="C00000"/>
              </a:buClr>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Биологическая </a:t>
            </a:r>
            <a:r>
              <a:rPr lang="ru-RU" sz="2000" dirty="0">
                <a:latin typeface="Times New Roman" panose="02020603050405020304" pitchFamily="18" charset="0"/>
                <a:cs typeface="Times New Roman" panose="02020603050405020304" pitchFamily="18" charset="0"/>
              </a:rPr>
              <a:t>совместимость, устойчивость к коррозии.</a:t>
            </a:r>
          </a:p>
          <a:p>
            <a:pPr marL="285750" indent="-285750">
              <a:buClr>
                <a:srgbClr val="C00000"/>
              </a:buClr>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Титан </a:t>
            </a:r>
            <a:r>
              <a:rPr lang="ru-RU" sz="2000" dirty="0">
                <a:latin typeface="Times New Roman" panose="02020603050405020304" pitchFamily="18" charset="0"/>
                <a:cs typeface="Times New Roman" panose="02020603050405020304" pitchFamily="18" charset="0"/>
              </a:rPr>
              <a:t>образует на поверхности необратимый пассивный слой с керамическим характером, который обеспечивает высокую </a:t>
            </a:r>
            <a:r>
              <a:rPr lang="ru-RU" sz="2000" dirty="0" err="1">
                <a:latin typeface="Times New Roman" panose="02020603050405020304" pitchFamily="18" charset="0"/>
                <a:cs typeface="Times New Roman" panose="02020603050405020304" pitchFamily="18" charset="0"/>
              </a:rPr>
              <a:t>биосовместимость</a:t>
            </a:r>
            <a:r>
              <a:rPr lang="ru-RU" sz="2000" dirty="0">
                <a:latin typeface="Times New Roman" panose="02020603050405020304" pitchFamily="18" charset="0"/>
                <a:cs typeface="Times New Roman" panose="02020603050405020304" pitchFamily="18" charset="0"/>
              </a:rPr>
              <a:t>.</a:t>
            </a:r>
          </a:p>
          <a:p>
            <a:pPr marL="285750" indent="-285750">
              <a:buClr>
                <a:srgbClr val="C00000"/>
              </a:buClr>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Нейтральный </a:t>
            </a:r>
            <a:r>
              <a:rPr lang="ru-RU" sz="2000" dirty="0">
                <a:latin typeface="Times New Roman" panose="02020603050405020304" pitchFamily="18" charset="0"/>
                <a:cs typeface="Times New Roman" panose="02020603050405020304" pitchFamily="18" charset="0"/>
              </a:rPr>
              <a:t>вкус, не вызывает неприятных вкусовых ощущений, отсутствие привкуса металла во рту, как при использовании некоторых сплавов.</a:t>
            </a:r>
          </a:p>
          <a:p>
            <a:pPr marL="285750" indent="-285750">
              <a:buClr>
                <a:srgbClr val="C00000"/>
              </a:buClr>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Титан </a:t>
            </a:r>
            <a:r>
              <a:rPr lang="ru-RU" sz="2000" dirty="0">
                <a:latin typeface="Times New Roman" panose="02020603050405020304" pitchFamily="18" charset="0"/>
                <a:cs typeface="Times New Roman" panose="02020603050405020304" pitchFamily="18" charset="0"/>
              </a:rPr>
              <a:t>прозрачен для рентгеновских лучей, что делает возможным, например, легко обнаружить вторичный кариес зуба, покрытого коронкой, или в зуботехнических целях — рентген-контроль отлитых изделий на предмет литьевых раковин.</a:t>
            </a:r>
          </a:p>
        </p:txBody>
      </p:sp>
    </p:spTree>
    <p:extLst>
      <p:ext uri="{BB962C8B-B14F-4D97-AF65-F5344CB8AC3E}">
        <p14:creationId xmlns:p14="http://schemas.microsoft.com/office/powerpoint/2010/main" val="16874502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39</a:t>
            </a:fld>
            <a:endParaRPr lang="ru-RU"/>
          </a:p>
        </p:txBody>
      </p:sp>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20861" y="303831"/>
            <a:ext cx="3744416" cy="707886"/>
          </a:xfrm>
          <a:prstGeom prst="rect">
            <a:avLst/>
          </a:prstGeom>
          <a:noFill/>
        </p:spPr>
        <p:txBody>
          <a:bodyPr wrap="square" rtlCol="0">
            <a:spAutoFit/>
          </a:bodyPr>
          <a:lstStyle/>
          <a:p>
            <a:pPr algn="ctr"/>
            <a:r>
              <a:rPr lang="ru-RU" sz="2000" b="1" dirty="0">
                <a:solidFill>
                  <a:srgbClr val="FF0000"/>
                </a:solidFill>
                <a:latin typeface="Times New Roman" panose="02020603050405020304" pitchFamily="18" charset="0"/>
                <a:cs typeface="Times New Roman" panose="02020603050405020304" pitchFamily="18" charset="0"/>
              </a:rPr>
              <a:t>МАТЕРИАЛЫ ДЛЯ ИЗГОТОВЛЕНИЯ КАРКАСА</a:t>
            </a:r>
          </a:p>
        </p:txBody>
      </p:sp>
      <p:sp>
        <p:nvSpPr>
          <p:cNvPr id="4" name="TextBox 3"/>
          <p:cNvSpPr txBox="1"/>
          <p:nvPr/>
        </p:nvSpPr>
        <p:spPr>
          <a:xfrm>
            <a:off x="1547664" y="1279290"/>
            <a:ext cx="7596336" cy="5139869"/>
          </a:xfrm>
          <a:prstGeom prst="rect">
            <a:avLst/>
          </a:prstGeom>
          <a:noFill/>
        </p:spPr>
        <p:txBody>
          <a:bodyPr wrap="square" rtlCol="0">
            <a:spAutoFit/>
          </a:bodyPr>
          <a:lstStyle/>
          <a:p>
            <a:r>
              <a:rPr lang="ru-RU" sz="2000" dirty="0" smtClean="0">
                <a:solidFill>
                  <a:srgbClr val="0000FF"/>
                </a:solidFill>
                <a:latin typeface="Times New Roman" panose="02020603050405020304" pitchFamily="18" charset="0"/>
                <a:cs typeface="Times New Roman" panose="02020603050405020304" pitchFamily="18" charset="0"/>
              </a:rPr>
              <a:t>4</a:t>
            </a:r>
            <a:r>
              <a:rPr lang="ru-RU" sz="2000" dirty="0">
                <a:solidFill>
                  <a:srgbClr val="0000FF"/>
                </a:solidFill>
                <a:latin typeface="Times New Roman" panose="02020603050405020304" pitchFamily="18" charset="0"/>
                <a:cs typeface="Times New Roman" panose="02020603050405020304" pitchFamily="18" charset="0"/>
              </a:rPr>
              <a:t>. Технические полимеры.</a:t>
            </a:r>
          </a:p>
          <a:p>
            <a:pPr algn="just"/>
            <a:r>
              <a:rPr lang="ru-RU" sz="2000" dirty="0" smtClean="0">
                <a:solidFill>
                  <a:srgbClr val="008000"/>
                </a:solidFill>
                <a:latin typeface="Times New Roman" panose="02020603050405020304" pitchFamily="18" charset="0"/>
                <a:cs typeface="Times New Roman" panose="02020603050405020304" pitchFamily="18" charset="0"/>
              </a:rPr>
              <a:t>Свойства материала:</a:t>
            </a:r>
          </a:p>
          <a:p>
            <a:pPr marL="342900" indent="-342900">
              <a:buClr>
                <a:srgbClr val="C00000"/>
              </a:buClr>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Высокая прочность — в 15 раз выше, чем у акриловой </a:t>
            </a:r>
            <a:r>
              <a:rPr lang="ru-RU" dirty="0" smtClean="0">
                <a:latin typeface="Times New Roman" panose="02020603050405020304" pitchFamily="18" charset="0"/>
                <a:cs typeface="Times New Roman" panose="02020603050405020304" pitchFamily="18" charset="0"/>
              </a:rPr>
              <a:t>пластмассы (3200 </a:t>
            </a:r>
            <a:r>
              <a:rPr lang="ru-RU" dirty="0">
                <a:latin typeface="Times New Roman" panose="02020603050405020304" pitchFamily="18" charset="0"/>
                <a:cs typeface="Times New Roman" panose="02020603050405020304" pitchFamily="18" charset="0"/>
              </a:rPr>
              <a:t>ед. против 200 ед.).</a:t>
            </a:r>
          </a:p>
          <a:p>
            <a:pPr marL="342900" indent="-342900">
              <a:buClr>
                <a:srgbClr val="C00000"/>
              </a:buClr>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Исключительная </a:t>
            </a:r>
            <a:r>
              <a:rPr lang="ru-RU" dirty="0" err="1">
                <a:latin typeface="Times New Roman" panose="02020603050405020304" pitchFamily="18" charset="0"/>
                <a:cs typeface="Times New Roman" panose="02020603050405020304" pitchFamily="18" charset="0"/>
              </a:rPr>
              <a:t>тракция</a:t>
            </a:r>
            <a:r>
              <a:rPr lang="ru-RU" dirty="0">
                <a:latin typeface="Times New Roman" panose="02020603050405020304" pitchFamily="18" charset="0"/>
                <a:cs typeface="Times New Roman" panose="02020603050405020304" pitchFamily="18" charset="0"/>
              </a:rPr>
              <a:t> и ударная вязкость.</a:t>
            </a:r>
          </a:p>
          <a:p>
            <a:pPr marL="342900" indent="-342900">
              <a:buClr>
                <a:srgbClr val="C00000"/>
              </a:buClr>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Оптимальное </a:t>
            </a:r>
            <a:r>
              <a:rPr lang="ru-RU" dirty="0">
                <a:latin typeface="Times New Roman" panose="02020603050405020304" pitchFamily="18" charset="0"/>
                <a:cs typeface="Times New Roman" panose="02020603050405020304" pitchFamily="18" charset="0"/>
              </a:rPr>
              <a:t>сочетание </a:t>
            </a:r>
            <a:r>
              <a:rPr lang="ru-RU" dirty="0" err="1">
                <a:latin typeface="Times New Roman" panose="02020603050405020304" pitchFamily="18" charset="0"/>
                <a:cs typeface="Times New Roman" panose="02020603050405020304" pitchFamily="18" charset="0"/>
              </a:rPr>
              <a:t>жесткости</a:t>
            </a:r>
            <a:r>
              <a:rPr lang="ru-RU" dirty="0">
                <a:latin typeface="Times New Roman" panose="02020603050405020304" pitchFamily="18" charset="0"/>
                <a:cs typeface="Times New Roman" panose="02020603050405020304" pitchFamily="18" charset="0"/>
              </a:rPr>
              <a:t> и клейкости.</a:t>
            </a:r>
          </a:p>
          <a:p>
            <a:pPr marL="342900" indent="-342900">
              <a:buClr>
                <a:srgbClr val="C00000"/>
              </a:buClr>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Оптимальная </a:t>
            </a:r>
            <a:r>
              <a:rPr lang="ru-RU" dirty="0">
                <a:latin typeface="Times New Roman" panose="02020603050405020304" pitchFamily="18" charset="0"/>
                <a:cs typeface="Times New Roman" panose="02020603050405020304" pitchFamily="18" charset="0"/>
              </a:rPr>
              <a:t>гибкость и сопротивление ползучести.</a:t>
            </a:r>
          </a:p>
          <a:p>
            <a:pPr marL="342900" indent="-342900">
              <a:buClr>
                <a:srgbClr val="C00000"/>
              </a:buClr>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Низкий </a:t>
            </a:r>
            <a:r>
              <a:rPr lang="ru-RU" dirty="0">
                <a:latin typeface="Times New Roman" panose="02020603050405020304" pitchFamily="18" charset="0"/>
                <a:cs typeface="Times New Roman" panose="02020603050405020304" pitchFamily="18" charset="0"/>
              </a:rPr>
              <a:t>коэффициент статического и динамического трения.</a:t>
            </a:r>
          </a:p>
          <a:p>
            <a:pPr marL="342900" indent="-342900">
              <a:buClr>
                <a:srgbClr val="C00000"/>
              </a:buClr>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Оптимальная </a:t>
            </a:r>
            <a:r>
              <a:rPr lang="ru-RU" dirty="0">
                <a:latin typeface="Times New Roman" panose="02020603050405020304" pitchFamily="18" charset="0"/>
                <a:cs typeface="Times New Roman" panose="02020603050405020304" pitchFamily="18" charset="0"/>
              </a:rPr>
              <a:t>стабильность сохранения размеров.</a:t>
            </a:r>
          </a:p>
          <a:p>
            <a:pPr marL="342900" indent="-342900">
              <a:buClr>
                <a:srgbClr val="C00000"/>
              </a:buClr>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Эластичность </a:t>
            </a:r>
            <a:r>
              <a:rPr lang="ru-RU" dirty="0">
                <a:latin typeface="Times New Roman" panose="02020603050405020304" pitchFamily="18" charset="0"/>
                <a:cs typeface="Times New Roman" panose="02020603050405020304" pitchFamily="18" charset="0"/>
              </a:rPr>
              <a:t>и амортизирующая способность.</a:t>
            </a:r>
          </a:p>
          <a:p>
            <a:pPr marL="342900" indent="-342900">
              <a:buClr>
                <a:srgbClr val="C00000"/>
              </a:buClr>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Высокая </a:t>
            </a:r>
            <a:r>
              <a:rPr lang="ru-RU" dirty="0">
                <a:latin typeface="Times New Roman" panose="02020603050405020304" pitchFamily="18" charset="0"/>
                <a:cs typeface="Times New Roman" panose="02020603050405020304" pitchFamily="18" charset="0"/>
              </a:rPr>
              <a:t>износоустойчивость.</a:t>
            </a:r>
          </a:p>
          <a:p>
            <a:pPr marL="342900" indent="-342900">
              <a:buClr>
                <a:srgbClr val="C00000"/>
              </a:buClr>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Высокая </a:t>
            </a:r>
            <a:r>
              <a:rPr lang="ru-RU" dirty="0">
                <a:latin typeface="Times New Roman" panose="02020603050405020304" pitchFamily="18" charset="0"/>
                <a:cs typeface="Times New Roman" panose="02020603050405020304" pitchFamily="18" charset="0"/>
              </a:rPr>
              <a:t>эластичная способность запоминания (память формы до 90 °С).</a:t>
            </a:r>
          </a:p>
          <a:p>
            <a:pPr marL="342900" indent="-342900">
              <a:buClr>
                <a:srgbClr val="C00000"/>
              </a:buClr>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Не </a:t>
            </a:r>
            <a:r>
              <a:rPr lang="ru-RU" dirty="0">
                <a:latin typeface="Times New Roman" panose="02020603050405020304" pitchFamily="18" charset="0"/>
                <a:cs typeface="Times New Roman" panose="02020603050405020304" pitchFamily="18" charset="0"/>
              </a:rPr>
              <a:t>оказывает аллергического и токсического воздействия.</a:t>
            </a:r>
          </a:p>
          <a:p>
            <a:pPr marL="342900" indent="-342900">
              <a:buClr>
                <a:srgbClr val="C00000"/>
              </a:buClr>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Эстетичность.</a:t>
            </a:r>
          </a:p>
          <a:p>
            <a:pPr marL="342900" indent="-342900">
              <a:buClr>
                <a:srgbClr val="C00000"/>
              </a:buClr>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•Отсутствие коррозии и гальванизации.</a:t>
            </a:r>
          </a:p>
          <a:p>
            <a:pPr marL="342900" indent="-342900">
              <a:buClr>
                <a:srgbClr val="C00000"/>
              </a:buClr>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•Отсутствие мономера и как следствие </a:t>
            </a:r>
            <a:r>
              <a:rPr lang="ru-RU" dirty="0" err="1">
                <a:latin typeface="Times New Roman" panose="02020603050405020304" pitchFamily="18" charset="0"/>
                <a:cs typeface="Times New Roman" panose="02020603050405020304" pitchFamily="18" charset="0"/>
              </a:rPr>
              <a:t>неаллергичность</a:t>
            </a:r>
            <a:r>
              <a:rPr lang="ru-RU" dirty="0">
                <a:latin typeface="Times New Roman" panose="02020603050405020304" pitchFamily="18" charset="0"/>
                <a:cs typeface="Times New Roman" panose="02020603050405020304" pitchFamily="18" charset="0"/>
              </a:rPr>
              <a:t>.</a:t>
            </a:r>
          </a:p>
          <a:p>
            <a:pPr marL="342900" indent="-342900">
              <a:buClr>
                <a:srgbClr val="C00000"/>
              </a:buClr>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•Упрощение процесса изготовления и починки протеза</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5230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4</a:t>
            </a:fld>
            <a:endParaRPr lang="ru-RU"/>
          </a:p>
        </p:txBody>
      </p:sp>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292080" y="332656"/>
            <a:ext cx="3600400" cy="1200329"/>
          </a:xfrm>
          <a:prstGeom prst="rect">
            <a:avLst/>
          </a:prstGeom>
          <a:noFill/>
        </p:spPr>
        <p:txBody>
          <a:bodyPr wrap="square" rtlCol="0">
            <a:spAutoFit/>
          </a:bodyPr>
          <a:lstStyle/>
          <a:p>
            <a:pPr algn="r"/>
            <a:r>
              <a:rPr lang="ru-RU" sz="2400" dirty="0">
                <a:solidFill>
                  <a:srgbClr val="FF0000"/>
                </a:solidFill>
                <a:latin typeface="Times New Roman" panose="02020603050405020304" pitchFamily="18" charset="0"/>
                <a:cs typeface="Times New Roman" panose="02020603050405020304" pitchFamily="18" charset="0"/>
              </a:rPr>
              <a:t>Предварительное планирование бюгельного протеза</a:t>
            </a:r>
          </a:p>
        </p:txBody>
      </p:sp>
      <p:sp>
        <p:nvSpPr>
          <p:cNvPr id="4" name="TextBox 3"/>
          <p:cNvSpPr txBox="1"/>
          <p:nvPr/>
        </p:nvSpPr>
        <p:spPr>
          <a:xfrm>
            <a:off x="1691680" y="1516078"/>
            <a:ext cx="6995120" cy="5324535"/>
          </a:xfrm>
          <a:prstGeom prst="rect">
            <a:avLst/>
          </a:prstGeom>
          <a:noFill/>
        </p:spPr>
        <p:txBody>
          <a:bodyPr wrap="square" rtlCol="0">
            <a:spAutoFit/>
          </a:bodyPr>
          <a:lstStyle/>
          <a:p>
            <a:r>
              <a:rPr lang="ru-RU" sz="2000" dirty="0">
                <a:solidFill>
                  <a:srgbClr val="0000FF"/>
                </a:solidFill>
                <a:latin typeface="Times New Roman" panose="02020603050405020304" pitchFamily="18" charset="0"/>
                <a:cs typeface="Times New Roman" panose="02020603050405020304" pitchFamily="18" charset="0"/>
              </a:rPr>
              <a:t>Во время осмотра полости рта врач обращает особое внимание на зубы, планируемые под опору:</a:t>
            </a:r>
          </a:p>
          <a:p>
            <a:pPr marL="285750" lvl="0" indent="-285750">
              <a:buFont typeface="Wingdings" panose="05000000000000000000" pitchFamily="2" charset="2"/>
              <a:buChar char="ü"/>
            </a:pPr>
            <a:r>
              <a:rPr lang="ru-RU" sz="2000" dirty="0">
                <a:latin typeface="Times New Roman" panose="02020603050405020304" pitchFamily="18" charset="0"/>
                <a:cs typeface="Times New Roman" panose="02020603050405020304" pitchFamily="18" charset="0"/>
              </a:rPr>
              <a:t>зуб должен быть устойчивым.</a:t>
            </a:r>
          </a:p>
          <a:p>
            <a:pPr marL="285750" lvl="0" indent="-285750">
              <a:buFont typeface="Wingdings" panose="05000000000000000000" pitchFamily="2" charset="2"/>
              <a:buChar char="ü"/>
            </a:pPr>
            <a:r>
              <a:rPr lang="ru-RU" sz="2000" dirty="0">
                <a:latin typeface="Times New Roman" panose="02020603050405020304" pitchFamily="18" charset="0"/>
                <a:cs typeface="Times New Roman" panose="02020603050405020304" pitchFamily="18" charset="0"/>
              </a:rPr>
              <a:t>зубы должны иметь выраженную анатомическую форму. Для </a:t>
            </a:r>
            <a:r>
              <a:rPr lang="ru-RU" sz="2000" dirty="0" err="1">
                <a:latin typeface="Times New Roman" panose="02020603050405020304" pitchFamily="18" charset="0"/>
                <a:cs typeface="Times New Roman" panose="02020603050405020304" pitchFamily="18" charset="0"/>
              </a:rPr>
              <a:t>кламмерной</a:t>
            </a:r>
            <a:r>
              <a:rPr lang="ru-RU" sz="2000" dirty="0">
                <a:latin typeface="Times New Roman" panose="02020603050405020304" pitchFamily="18" charset="0"/>
                <a:cs typeface="Times New Roman" panose="02020603050405020304" pitchFamily="18" charset="0"/>
              </a:rPr>
              <a:t> фиксации непригодны зубы с низкой конусовидной коронкой, </a:t>
            </a:r>
            <a:r>
              <a:rPr lang="ru-RU" sz="2000" dirty="0" err="1">
                <a:latin typeface="Times New Roman" panose="02020603050405020304" pitchFamily="18" charset="0"/>
                <a:cs typeface="Times New Roman" panose="02020603050405020304" pitchFamily="18" charset="0"/>
              </a:rPr>
              <a:t>обнаженной</a:t>
            </a:r>
            <a:r>
              <a:rPr lang="ru-RU" sz="2000" dirty="0">
                <a:latin typeface="Times New Roman" panose="02020603050405020304" pitchFamily="18" charset="0"/>
                <a:cs typeface="Times New Roman" panose="02020603050405020304" pitchFamily="18" charset="0"/>
              </a:rPr>
              <a:t> шейкой и резким нарушением соотношений длины клинической коронки и корня.</a:t>
            </a:r>
          </a:p>
          <a:p>
            <a:pPr marL="285750" lvl="0" indent="-285750">
              <a:buFont typeface="Wingdings" panose="05000000000000000000" pitchFamily="2" charset="2"/>
              <a:buChar char="ü"/>
            </a:pPr>
            <a:r>
              <a:rPr lang="ru-RU" sz="2000" dirty="0">
                <a:latin typeface="Times New Roman" panose="02020603050405020304" pitchFamily="18" charset="0"/>
                <a:cs typeface="Times New Roman" panose="02020603050405020304" pitchFamily="18" charset="0"/>
              </a:rPr>
              <a:t>необходимо учитывать взаимоотношения опорного зуба с антагонистом. Эти взаимоотношения должны быть такими, чтобы в </a:t>
            </a:r>
            <a:r>
              <a:rPr lang="ru-RU" sz="2000" dirty="0" err="1">
                <a:latin typeface="Times New Roman" panose="02020603050405020304" pitchFamily="18" charset="0"/>
                <a:cs typeface="Times New Roman" panose="02020603050405020304" pitchFamily="18" charset="0"/>
              </a:rPr>
              <a:t>фиссуру</a:t>
            </a:r>
            <a:r>
              <a:rPr lang="ru-RU" sz="2000" dirty="0">
                <a:latin typeface="Times New Roman" panose="02020603050405020304" pitchFamily="18" charset="0"/>
                <a:cs typeface="Times New Roman" panose="02020603050405020304" pitchFamily="18" charset="0"/>
              </a:rPr>
              <a:t> поместилась </a:t>
            </a:r>
            <a:r>
              <a:rPr lang="ru-RU" sz="2000" dirty="0" err="1">
                <a:latin typeface="Times New Roman" panose="02020603050405020304" pitchFamily="18" charset="0"/>
                <a:cs typeface="Times New Roman" panose="02020603050405020304" pitchFamily="18" charset="0"/>
              </a:rPr>
              <a:t>окклюзионная</a:t>
            </a:r>
            <a:r>
              <a:rPr lang="ru-RU" sz="2000" dirty="0">
                <a:latin typeface="Times New Roman" panose="02020603050405020304" pitchFamily="18" charset="0"/>
                <a:cs typeface="Times New Roman" panose="02020603050405020304" pitchFamily="18" charset="0"/>
              </a:rPr>
              <a:t> накладка, которая при смыкании зубов не повышала высоту прикуса.</a:t>
            </a:r>
          </a:p>
          <a:p>
            <a:pPr marL="285750" lvl="0" indent="-285750">
              <a:buFont typeface="Wingdings" panose="05000000000000000000" pitchFamily="2" charset="2"/>
              <a:buChar char="ü"/>
            </a:pPr>
            <a:r>
              <a:rPr lang="ru-RU" sz="2000" dirty="0">
                <a:latin typeface="Times New Roman" panose="02020603050405020304" pitchFamily="18" charset="0"/>
                <a:cs typeface="Times New Roman" panose="02020603050405020304" pitchFamily="18" charset="0"/>
              </a:rPr>
              <a:t>зуб не должен быть выполнен пломбами, не должно быть </a:t>
            </a:r>
            <a:r>
              <a:rPr lang="ru-RU" sz="2000" dirty="0" err="1">
                <a:latin typeface="Times New Roman" panose="02020603050405020304" pitchFamily="18" charset="0"/>
                <a:cs typeface="Times New Roman" panose="02020603050405020304" pitchFamily="18" charset="0"/>
              </a:rPr>
              <a:t>околоверхушечных</a:t>
            </a:r>
            <a:r>
              <a:rPr lang="ru-RU" sz="2000" dirty="0">
                <a:latin typeface="Times New Roman" panose="02020603050405020304" pitchFamily="18" charset="0"/>
                <a:cs typeface="Times New Roman" panose="02020603050405020304" pitchFamily="18" charset="0"/>
              </a:rPr>
              <a:t> воспалительных процессов.</a:t>
            </a:r>
          </a:p>
          <a:p>
            <a:pPr marL="285750" lvl="0" indent="-285750">
              <a:buFont typeface="Wingdings" panose="05000000000000000000" pitchFamily="2" charset="2"/>
              <a:buChar char="ü"/>
            </a:pPr>
            <a:r>
              <a:rPr lang="ru-RU" sz="2000" dirty="0">
                <a:latin typeface="Times New Roman" panose="02020603050405020304" pitchFamily="18" charset="0"/>
                <a:cs typeface="Times New Roman" panose="02020603050405020304" pitchFamily="18" charset="0"/>
              </a:rPr>
              <a:t>клиновидные дефекты и пришеечный кариес также являются противопоказаниями для размещения </a:t>
            </a:r>
            <a:r>
              <a:rPr lang="ru-RU" sz="2000" dirty="0" err="1">
                <a:latin typeface="Times New Roman" panose="02020603050405020304" pitchFamily="18" charset="0"/>
                <a:cs typeface="Times New Roman" panose="02020603050405020304" pitchFamily="18" charset="0"/>
              </a:rPr>
              <a:t>кламмера</a:t>
            </a:r>
            <a:r>
              <a:rPr lang="ru-RU" sz="2000" dirty="0">
                <a:latin typeface="Times New Roman" panose="02020603050405020304" pitchFamily="18" charset="0"/>
                <a:cs typeface="Times New Roman" panose="02020603050405020304" pitchFamily="18" charset="0"/>
              </a:rPr>
              <a:t> на зубе без коронки</a:t>
            </a:r>
            <a:r>
              <a:rPr lang="ru-RU" sz="20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69048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40</a:t>
            </a:fld>
            <a:endParaRPr lang="ru-RU"/>
          </a:p>
        </p:txBody>
      </p:sp>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20861" y="303831"/>
            <a:ext cx="3744416" cy="707886"/>
          </a:xfrm>
          <a:prstGeom prst="rect">
            <a:avLst/>
          </a:prstGeom>
          <a:noFill/>
        </p:spPr>
        <p:txBody>
          <a:bodyPr wrap="square" rtlCol="0">
            <a:spAutoFit/>
          </a:bodyPr>
          <a:lstStyle/>
          <a:p>
            <a:pPr algn="ctr"/>
            <a:r>
              <a:rPr lang="ru-RU" sz="2000" b="1" dirty="0">
                <a:solidFill>
                  <a:srgbClr val="FF0000"/>
                </a:solidFill>
                <a:latin typeface="Times New Roman" panose="02020603050405020304" pitchFamily="18" charset="0"/>
                <a:cs typeface="Times New Roman" panose="02020603050405020304" pitchFamily="18" charset="0"/>
              </a:rPr>
              <a:t>МАТЕРИАЛЫ ДЛЯ ИЗГОТОВЛЕНИЯ </a:t>
            </a:r>
            <a:r>
              <a:rPr lang="ru-RU" sz="2000" b="1" dirty="0" smtClean="0">
                <a:solidFill>
                  <a:srgbClr val="FF0000"/>
                </a:solidFill>
                <a:latin typeface="Times New Roman" panose="02020603050405020304" pitchFamily="18" charset="0"/>
                <a:cs typeface="Times New Roman" panose="02020603050405020304" pitchFamily="18" charset="0"/>
              </a:rPr>
              <a:t>БАЗИСА</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547664" y="1425316"/>
            <a:ext cx="7596336" cy="4862870"/>
          </a:xfrm>
          <a:prstGeom prst="rect">
            <a:avLst/>
          </a:prstGeom>
          <a:noFill/>
        </p:spPr>
        <p:txBody>
          <a:bodyPr wrap="square" rtlCol="0">
            <a:spAutoFit/>
          </a:bodyPr>
          <a:lstStyle/>
          <a:p>
            <a:r>
              <a:rPr lang="ru-RU" sz="2000" dirty="0" smtClean="0">
                <a:solidFill>
                  <a:srgbClr val="0000FF"/>
                </a:solidFill>
                <a:latin typeface="Times New Roman" panose="02020603050405020304" pitchFamily="18" charset="0"/>
                <a:cs typeface="Times New Roman" panose="02020603050405020304" pitchFamily="18" charset="0"/>
              </a:rPr>
              <a:t>Стоматологические пластмассы.</a:t>
            </a:r>
            <a:endParaRPr lang="ru-RU" sz="2000" dirty="0">
              <a:solidFill>
                <a:srgbClr val="0000FF"/>
              </a:solidFill>
              <a:latin typeface="Times New Roman" panose="02020603050405020304" pitchFamily="18" charset="0"/>
              <a:cs typeface="Times New Roman" panose="02020603050405020304" pitchFamily="18" charset="0"/>
            </a:endParaRPr>
          </a:p>
          <a:p>
            <a:pPr algn="just"/>
            <a:r>
              <a:rPr lang="ru-RU" sz="2000" dirty="0" smtClean="0">
                <a:solidFill>
                  <a:srgbClr val="008000"/>
                </a:solidFill>
                <a:latin typeface="Times New Roman" panose="02020603050405020304" pitchFamily="18" charset="0"/>
                <a:cs typeface="Times New Roman" panose="02020603050405020304" pitchFamily="18" charset="0"/>
              </a:rPr>
              <a:t>Требования:</a:t>
            </a:r>
          </a:p>
          <a:p>
            <a:pPr marL="342900" indent="-342900">
              <a:buClr>
                <a:srgbClr val="C00000"/>
              </a:buClr>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обладать биологической инертностью, безвредностью для тканей полости рта и организма пациента в целом;</a:t>
            </a:r>
          </a:p>
          <a:p>
            <a:pPr marL="342900" indent="-342900">
              <a:buClr>
                <a:srgbClr val="C00000"/>
              </a:buClr>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быть безразличными (</a:t>
            </a:r>
            <a:r>
              <a:rPr lang="ru-RU" dirty="0" err="1">
                <a:latin typeface="Times New Roman" panose="02020603050405020304" pitchFamily="18" charset="0"/>
                <a:cs typeface="Times New Roman" panose="02020603050405020304" pitchFamily="18" charset="0"/>
              </a:rPr>
              <a:t>индиферентными</a:t>
            </a:r>
            <a:r>
              <a:rPr lang="ru-RU" dirty="0">
                <a:latin typeface="Times New Roman" panose="02020603050405020304" pitchFamily="18" charset="0"/>
                <a:cs typeface="Times New Roman" panose="02020603050405020304" pitchFamily="18" charset="0"/>
              </a:rPr>
              <a:t>) к ротовой жидкости и пищевым продуктам;</a:t>
            </a:r>
          </a:p>
          <a:p>
            <a:pPr marL="342900" indent="-342900">
              <a:buClr>
                <a:srgbClr val="C00000"/>
              </a:buClr>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хорошо имитировать естественный цвет </a:t>
            </a:r>
            <a:r>
              <a:rPr lang="ru-RU" dirty="0" err="1">
                <a:latin typeface="Times New Roman" panose="02020603050405020304" pitchFamily="18" charset="0"/>
                <a:cs typeface="Times New Roman" panose="02020603050405020304" pitchFamily="18" charset="0"/>
              </a:rPr>
              <a:t>десен</a:t>
            </a:r>
            <a:r>
              <a:rPr lang="ru-RU" dirty="0">
                <a:latin typeface="Times New Roman" panose="02020603050405020304" pitchFamily="18" charset="0"/>
                <a:cs typeface="Times New Roman" panose="02020603050405020304" pitchFamily="18" charset="0"/>
              </a:rPr>
              <a:t>;</a:t>
            </a:r>
          </a:p>
          <a:p>
            <a:pPr marL="342900" indent="-342900">
              <a:buClr>
                <a:srgbClr val="C00000"/>
              </a:buClr>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не вызывать неприятных вкусовых ощущений и не иметь неприятного запаха;</a:t>
            </a:r>
          </a:p>
          <a:p>
            <a:pPr marL="342900" indent="-342900">
              <a:buClr>
                <a:srgbClr val="C00000"/>
              </a:buClr>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легко дезинфицироваться;</a:t>
            </a:r>
          </a:p>
          <a:p>
            <a:pPr marL="342900" indent="-342900">
              <a:buClr>
                <a:srgbClr val="C00000"/>
              </a:buClr>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быть прочными и способными сопротивляться истиранию;</a:t>
            </a:r>
          </a:p>
          <a:p>
            <a:pPr marL="342900" indent="-342900">
              <a:buClr>
                <a:srgbClr val="C00000"/>
              </a:buClr>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обладать достаточной упругостью, позволяющей длительно сохранять целостность под действием знакопеременных перегрузок;</a:t>
            </a:r>
          </a:p>
          <a:p>
            <a:pPr marL="342900" indent="-342900">
              <a:buClr>
                <a:srgbClr val="C00000"/>
              </a:buClr>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быть технологичными, легко подвергаться починке;</a:t>
            </a:r>
          </a:p>
          <a:p>
            <a:pPr marL="342900" indent="-342900">
              <a:buClr>
                <a:srgbClr val="C00000"/>
              </a:buClr>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быть теплопроводными;</a:t>
            </a:r>
          </a:p>
          <a:p>
            <a:pPr marL="342900" indent="-342900">
              <a:buClr>
                <a:srgbClr val="C00000"/>
              </a:buClr>
              <a:buFont typeface="Wingdings" panose="05000000000000000000" pitchFamily="2" charset="2"/>
              <a:buChar char="Ø"/>
            </a:pPr>
            <a:r>
              <a:rPr lang="ru-RU" dirty="0" err="1">
                <a:latin typeface="Times New Roman" panose="02020603050405020304" pitchFamily="18" charset="0"/>
                <a:cs typeface="Times New Roman" panose="02020603050405020304" pitchFamily="18" charset="0"/>
              </a:rPr>
              <a:t>надежно</a:t>
            </a:r>
            <a:r>
              <a:rPr lang="ru-RU" dirty="0">
                <a:latin typeface="Times New Roman" panose="02020603050405020304" pitchFamily="18" charset="0"/>
                <a:cs typeface="Times New Roman" panose="02020603050405020304" pitchFamily="18" charset="0"/>
              </a:rPr>
              <a:t> соединяться с искусственными зубами, другими элементами протеза.</a:t>
            </a:r>
          </a:p>
        </p:txBody>
      </p:sp>
    </p:spTree>
    <p:extLst>
      <p:ext uri="{BB962C8B-B14F-4D97-AF65-F5344CB8AC3E}">
        <p14:creationId xmlns:p14="http://schemas.microsoft.com/office/powerpoint/2010/main" val="3980478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41</a:t>
            </a:fld>
            <a:endParaRPr lang="ru-RU"/>
          </a:p>
        </p:txBody>
      </p:sp>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20861" y="303831"/>
            <a:ext cx="3744416" cy="707886"/>
          </a:xfrm>
          <a:prstGeom prst="rect">
            <a:avLst/>
          </a:prstGeom>
          <a:noFill/>
        </p:spPr>
        <p:txBody>
          <a:bodyPr wrap="square" rtlCol="0">
            <a:spAutoFit/>
          </a:bodyPr>
          <a:lstStyle/>
          <a:p>
            <a:pPr algn="ctr"/>
            <a:r>
              <a:rPr lang="ru-RU" sz="2000" b="1" dirty="0">
                <a:solidFill>
                  <a:srgbClr val="FF0000"/>
                </a:solidFill>
                <a:latin typeface="Times New Roman" panose="02020603050405020304" pitchFamily="18" charset="0"/>
                <a:cs typeface="Times New Roman" panose="02020603050405020304" pitchFamily="18" charset="0"/>
              </a:rPr>
              <a:t>МАТЕРИАЛЫ ДЛЯ ИЗГОТОВЛЕНИЯ </a:t>
            </a:r>
            <a:r>
              <a:rPr lang="ru-RU" sz="2000" b="1" dirty="0" smtClean="0">
                <a:solidFill>
                  <a:srgbClr val="FF0000"/>
                </a:solidFill>
                <a:latin typeface="Times New Roman" panose="02020603050405020304" pitchFamily="18" charset="0"/>
                <a:cs typeface="Times New Roman" panose="02020603050405020304" pitchFamily="18" charset="0"/>
              </a:rPr>
              <a:t>БАЗИСА</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547664" y="1146746"/>
            <a:ext cx="7596336" cy="5632311"/>
          </a:xfrm>
          <a:prstGeom prst="rect">
            <a:avLst/>
          </a:prstGeom>
          <a:noFill/>
        </p:spPr>
        <p:txBody>
          <a:bodyPr wrap="square" rtlCol="0">
            <a:spAutoFit/>
          </a:bodyPr>
          <a:lstStyle/>
          <a:p>
            <a:r>
              <a:rPr lang="ru-RU" sz="1500" dirty="0" smtClean="0">
                <a:solidFill>
                  <a:srgbClr val="008000"/>
                </a:solidFill>
                <a:latin typeface="Times New Roman" panose="02020603050405020304" pitchFamily="18" charset="0"/>
                <a:cs typeface="Times New Roman" panose="02020603050405020304" pitchFamily="18" charset="0"/>
              </a:rPr>
              <a:t>"</a:t>
            </a:r>
            <a:r>
              <a:rPr lang="ru-RU" sz="1500" dirty="0">
                <a:solidFill>
                  <a:srgbClr val="008000"/>
                </a:solidFill>
                <a:latin typeface="Times New Roman" panose="02020603050405020304" pitchFamily="18" charset="0"/>
                <a:cs typeface="Times New Roman" panose="02020603050405020304" pitchFamily="18" charset="0"/>
              </a:rPr>
              <a:t>Этакрил-02"</a:t>
            </a:r>
            <a:r>
              <a:rPr lang="ru-RU" sz="1500" dirty="0">
                <a:latin typeface="Times New Roman" panose="02020603050405020304" pitchFamily="18" charset="0"/>
                <a:cs typeface="Times New Roman" panose="02020603050405020304" pitchFamily="18" charset="0"/>
              </a:rPr>
              <a:t> - пластмасса розового цвета. Жидкость -смесь метилметакрилата, </a:t>
            </a:r>
            <a:r>
              <a:rPr lang="ru-RU" sz="1500" dirty="0" err="1">
                <a:latin typeface="Times New Roman" panose="02020603050405020304" pitchFamily="18" charset="0"/>
                <a:cs typeface="Times New Roman" panose="02020603050405020304" pitchFamily="18" charset="0"/>
              </a:rPr>
              <a:t>этилметакрилата</a:t>
            </a:r>
            <a:r>
              <a:rPr lang="ru-RU" sz="1500" dirty="0">
                <a:latin typeface="Times New Roman" panose="02020603050405020304" pitchFamily="18" charset="0"/>
                <a:cs typeface="Times New Roman" panose="02020603050405020304" pitchFamily="18" charset="0"/>
              </a:rPr>
              <a:t> и </a:t>
            </a:r>
            <a:r>
              <a:rPr lang="ru-RU" sz="1500" dirty="0" err="1">
                <a:latin typeface="Times New Roman" panose="02020603050405020304" pitchFamily="18" charset="0"/>
                <a:cs typeface="Times New Roman" panose="02020603050405020304" pitchFamily="18" charset="0"/>
              </a:rPr>
              <a:t>метилакрилата</a:t>
            </a:r>
            <a:r>
              <a:rPr lang="ru-RU" sz="1500" dirty="0">
                <a:latin typeface="Times New Roman" panose="02020603050405020304" pitchFamily="18" charset="0"/>
                <a:cs typeface="Times New Roman" panose="02020603050405020304" pitchFamily="18" charset="0"/>
              </a:rPr>
              <a:t> с добавлением ингибитора (гидрохинон) и пластификатора (</a:t>
            </a:r>
            <a:r>
              <a:rPr lang="ru-RU" sz="1500" dirty="0" err="1">
                <a:latin typeface="Times New Roman" panose="02020603050405020304" pitchFamily="18" charset="0"/>
                <a:cs typeface="Times New Roman" panose="02020603050405020304" pitchFamily="18" charset="0"/>
              </a:rPr>
              <a:t>дибутилфталат</a:t>
            </a:r>
            <a:r>
              <a:rPr lang="ru-RU" sz="1500" dirty="0">
                <a:latin typeface="Times New Roman" panose="02020603050405020304" pitchFamily="18" charset="0"/>
                <a:cs typeface="Times New Roman" panose="02020603050405020304" pitchFamily="18" charset="0"/>
              </a:rPr>
              <a:t>). Порошок - сополимер указанных выше эфиров. пластифицированный </a:t>
            </a:r>
            <a:r>
              <a:rPr lang="ru-RU" sz="1500" dirty="0" err="1">
                <a:latin typeface="Times New Roman" panose="02020603050405020304" pitchFamily="18" charset="0"/>
                <a:cs typeface="Times New Roman" panose="02020603050405020304" pitchFamily="18" charset="0"/>
              </a:rPr>
              <a:t>дибутилфталатом</a:t>
            </a:r>
            <a:r>
              <a:rPr lang="ru-RU" sz="1500" dirty="0">
                <a:latin typeface="Times New Roman" panose="02020603050405020304" pitchFamily="18" charset="0"/>
                <a:cs typeface="Times New Roman" panose="02020603050405020304" pitchFamily="18" charset="0"/>
              </a:rPr>
              <a:t>, </a:t>
            </a:r>
            <a:r>
              <a:rPr lang="ru-RU" sz="1500" dirty="0" err="1">
                <a:latin typeface="Times New Roman" panose="02020603050405020304" pitchFamily="18" charset="0"/>
                <a:cs typeface="Times New Roman" panose="02020603050405020304" pitchFamily="18" charset="0"/>
              </a:rPr>
              <a:t>замутненный</a:t>
            </a:r>
            <a:r>
              <a:rPr lang="ru-RU" sz="1500" dirty="0">
                <a:latin typeface="Times New Roman" panose="02020603050405020304" pitchFamily="18" charset="0"/>
                <a:cs typeface="Times New Roman" panose="02020603050405020304" pitchFamily="18" charset="0"/>
              </a:rPr>
              <a:t> двуокисью титана и окрашенный "Суданом-3" или -4. Пластмасса "</a:t>
            </a:r>
            <a:r>
              <a:rPr lang="ru-RU" sz="1500" dirty="0" err="1">
                <a:latin typeface="Times New Roman" panose="02020603050405020304" pitchFamily="18" charset="0"/>
                <a:cs typeface="Times New Roman" panose="02020603050405020304" pitchFamily="18" charset="0"/>
              </a:rPr>
              <a:t>Этакрил</a:t>
            </a:r>
            <a:r>
              <a:rPr lang="ru-RU" sz="1500" dirty="0">
                <a:latin typeface="Times New Roman" panose="02020603050405020304" pitchFamily="18" charset="0"/>
                <a:cs typeface="Times New Roman" panose="02020603050405020304" pitchFamily="18" charset="0"/>
              </a:rPr>
              <a:t>" в готовом виде имеет неплохие данные по </a:t>
            </a:r>
            <a:r>
              <a:rPr lang="ru-RU" sz="1500" dirty="0" err="1">
                <a:latin typeface="Times New Roman" panose="02020603050405020304" pitchFamily="18" charset="0"/>
                <a:cs typeface="Times New Roman" panose="02020603050405020304" pitchFamily="18" charset="0"/>
              </a:rPr>
              <a:t>твердости</a:t>
            </a:r>
            <a:r>
              <a:rPr lang="ru-RU" sz="1500" dirty="0">
                <a:latin typeface="Times New Roman" panose="02020603050405020304" pitchFamily="18" charset="0"/>
                <a:cs typeface="Times New Roman" panose="02020603050405020304" pitchFamily="18" charset="0"/>
              </a:rPr>
              <a:t>, прочности и удельной вязкости.</a:t>
            </a:r>
          </a:p>
          <a:p>
            <a:r>
              <a:rPr lang="ru-RU" sz="1500" dirty="0">
                <a:solidFill>
                  <a:srgbClr val="008000"/>
                </a:solidFill>
                <a:latin typeface="Times New Roman" panose="02020603050405020304" pitchFamily="18" charset="0"/>
                <a:cs typeface="Times New Roman" panose="02020603050405020304" pitchFamily="18" charset="0"/>
              </a:rPr>
              <a:t>"</a:t>
            </a:r>
            <a:r>
              <a:rPr lang="ru-RU" sz="1500" dirty="0" err="1">
                <a:solidFill>
                  <a:srgbClr val="008000"/>
                </a:solidFill>
                <a:latin typeface="Times New Roman" panose="02020603050405020304" pitchFamily="18" charset="0"/>
                <a:cs typeface="Times New Roman" panose="02020603050405020304" pitchFamily="18" charset="0"/>
              </a:rPr>
              <a:t>Акрел</a:t>
            </a:r>
            <a:r>
              <a:rPr lang="ru-RU" sz="1500" dirty="0">
                <a:solidFill>
                  <a:srgbClr val="008000"/>
                </a:solidFill>
                <a:latin typeface="Times New Roman" panose="02020603050405020304" pitchFamily="18" charset="0"/>
                <a:cs typeface="Times New Roman" panose="02020603050405020304" pitchFamily="18" charset="0"/>
              </a:rPr>
              <a:t>"</a:t>
            </a:r>
            <a:r>
              <a:rPr lang="ru-RU" sz="1500" dirty="0">
                <a:latin typeface="Times New Roman" panose="02020603050405020304" pitchFamily="18" charset="0"/>
                <a:cs typeface="Times New Roman" panose="02020603050405020304" pitchFamily="18" charset="0"/>
              </a:rPr>
              <a:t> - это сополимер со сшитыми полимерными цепями. Жидкость - метилметакрилат с добавлением ингибитора. Порошок - мелкодисперсный полиметилметакрилат пластифицированный </a:t>
            </a:r>
            <a:r>
              <a:rPr lang="ru-RU" sz="1500" dirty="0" err="1">
                <a:latin typeface="Times New Roman" panose="02020603050405020304" pitchFamily="18" charset="0"/>
                <a:cs typeface="Times New Roman" panose="02020603050405020304" pitchFamily="18" charset="0"/>
              </a:rPr>
              <a:t>дибутилфталатом</a:t>
            </a:r>
            <a:r>
              <a:rPr lang="ru-RU" sz="1500" dirty="0">
                <a:latin typeface="Times New Roman" panose="02020603050405020304" pitchFamily="18" charset="0"/>
                <a:cs typeface="Times New Roman" panose="02020603050405020304" pitchFamily="18" charset="0"/>
              </a:rPr>
              <a:t>. В качестве </a:t>
            </a:r>
            <a:r>
              <a:rPr lang="ru-RU" sz="1500" dirty="0" err="1">
                <a:latin typeface="Times New Roman" panose="02020603050405020304" pitchFamily="18" charset="0"/>
                <a:cs typeface="Times New Roman" panose="02020603050405020304" pitchFamily="18" charset="0"/>
              </a:rPr>
              <a:t>сшивагента</a:t>
            </a:r>
            <a:r>
              <a:rPr lang="ru-RU" sz="1500" dirty="0">
                <a:latin typeface="Times New Roman" panose="02020603050405020304" pitchFamily="18" charset="0"/>
                <a:cs typeface="Times New Roman" panose="02020603050405020304" pitchFamily="18" charset="0"/>
              </a:rPr>
              <a:t> использован </a:t>
            </a:r>
            <a:r>
              <a:rPr lang="ru-RU" sz="1500" dirty="0" err="1">
                <a:latin typeface="Times New Roman" panose="02020603050405020304" pitchFamily="18" charset="0"/>
                <a:cs typeface="Times New Roman" panose="02020603050405020304" pitchFamily="18" charset="0"/>
              </a:rPr>
              <a:t>метилометакриламид</a:t>
            </a:r>
            <a:r>
              <a:rPr lang="ru-RU" sz="1500" dirty="0">
                <a:latin typeface="Times New Roman" panose="02020603050405020304" pitchFamily="18" charset="0"/>
                <a:cs typeface="Times New Roman" panose="02020603050405020304" pitchFamily="18" charset="0"/>
              </a:rPr>
              <a:t>, который </a:t>
            </a:r>
            <a:r>
              <a:rPr lang="ru-RU" sz="1500" dirty="0" err="1">
                <a:latin typeface="Times New Roman" panose="02020603050405020304" pitchFamily="18" charset="0"/>
                <a:cs typeface="Times New Roman" panose="02020603050405020304" pitchFamily="18" charset="0"/>
              </a:rPr>
              <a:t>введен</a:t>
            </a:r>
            <a:r>
              <a:rPr lang="ru-RU" sz="1500" dirty="0">
                <a:latin typeface="Times New Roman" panose="02020603050405020304" pitchFamily="18" charset="0"/>
                <a:cs typeface="Times New Roman" panose="02020603050405020304" pitchFamily="18" charset="0"/>
              </a:rPr>
              <a:t> в жидкость пластмассы. Благодаря последнему пластмасса имеет лучшие </a:t>
            </a:r>
            <a:r>
              <a:rPr lang="ru-RU" sz="1500" dirty="0" err="1">
                <a:latin typeface="Times New Roman" panose="02020603050405020304" pitchFamily="18" charset="0"/>
                <a:cs typeface="Times New Roman" panose="02020603050405020304" pitchFamily="18" charset="0"/>
              </a:rPr>
              <a:t>физикомеханические</a:t>
            </a:r>
            <a:r>
              <a:rPr lang="ru-RU" sz="1500" dirty="0">
                <a:latin typeface="Times New Roman" panose="02020603050405020304" pitchFamily="18" charset="0"/>
                <a:cs typeface="Times New Roman" panose="02020603050405020304" pitchFamily="18" charset="0"/>
              </a:rPr>
              <a:t> свойства.</a:t>
            </a:r>
          </a:p>
          <a:p>
            <a:r>
              <a:rPr lang="ru-RU" sz="1500" dirty="0">
                <a:solidFill>
                  <a:srgbClr val="008000"/>
                </a:solidFill>
                <a:latin typeface="Times New Roman" panose="02020603050405020304" pitchFamily="18" charset="0"/>
                <a:cs typeface="Times New Roman" panose="02020603050405020304" pitchFamily="18" charset="0"/>
              </a:rPr>
              <a:t>"</a:t>
            </a:r>
            <a:r>
              <a:rPr lang="ru-RU" sz="1500" dirty="0" err="1">
                <a:solidFill>
                  <a:srgbClr val="008000"/>
                </a:solidFill>
                <a:latin typeface="Times New Roman" panose="02020603050405020304" pitchFamily="18" charset="0"/>
                <a:cs typeface="Times New Roman" panose="02020603050405020304" pitchFamily="18" charset="0"/>
              </a:rPr>
              <a:t>Фторакс</a:t>
            </a:r>
            <a:r>
              <a:rPr lang="ru-RU" sz="1500" dirty="0">
                <a:solidFill>
                  <a:srgbClr val="008000"/>
                </a:solidFill>
                <a:latin typeface="Times New Roman" panose="02020603050405020304" pitchFamily="18" charset="0"/>
                <a:cs typeface="Times New Roman" panose="02020603050405020304" pitchFamily="18" charset="0"/>
              </a:rPr>
              <a:t>"</a:t>
            </a:r>
            <a:r>
              <a:rPr lang="ru-RU" sz="1500" dirty="0">
                <a:latin typeface="Times New Roman" panose="02020603050405020304" pitchFamily="18" charset="0"/>
                <a:cs typeface="Times New Roman" panose="02020603050405020304" pitchFamily="18" charset="0"/>
              </a:rPr>
              <a:t> - это фторсодержащий акриловый сополимер, обладающий повышенной упругостью и химической стойкостью. Пластмасса полупрозрачна и хорошо имитирует мягкие ткани полости рта.</a:t>
            </a:r>
          </a:p>
          <a:p>
            <a:r>
              <a:rPr lang="ru-RU" sz="1500" dirty="0">
                <a:solidFill>
                  <a:srgbClr val="008000"/>
                </a:solidFill>
                <a:latin typeface="Times New Roman" panose="02020603050405020304" pitchFamily="18" charset="0"/>
                <a:cs typeface="Times New Roman" panose="02020603050405020304" pitchFamily="18" charset="0"/>
              </a:rPr>
              <a:t>"</a:t>
            </a:r>
            <a:r>
              <a:rPr lang="ru-RU" sz="1500" dirty="0" err="1">
                <a:solidFill>
                  <a:srgbClr val="008000"/>
                </a:solidFill>
                <a:latin typeface="Times New Roman" panose="02020603050405020304" pitchFamily="18" charset="0"/>
                <a:cs typeface="Times New Roman" panose="02020603050405020304" pitchFamily="18" charset="0"/>
              </a:rPr>
              <a:t>Акронил</a:t>
            </a:r>
            <a:r>
              <a:rPr lang="ru-RU" sz="1500" dirty="0">
                <a:solidFill>
                  <a:srgbClr val="008000"/>
                </a:solidFill>
                <a:latin typeface="Times New Roman" panose="02020603050405020304" pitchFamily="18" charset="0"/>
                <a:cs typeface="Times New Roman" panose="02020603050405020304" pitchFamily="18" charset="0"/>
              </a:rPr>
              <a:t>"</a:t>
            </a:r>
            <a:r>
              <a:rPr lang="ru-RU" sz="1500" dirty="0">
                <a:latin typeface="Times New Roman" panose="02020603050405020304" pitchFamily="18" charset="0"/>
                <a:cs typeface="Times New Roman" panose="02020603050405020304" pitchFamily="18" charset="0"/>
              </a:rPr>
              <a:t> - одна из новых базисных пластмасс. Жидкость метил </a:t>
            </a:r>
            <a:r>
              <a:rPr lang="ru-RU" sz="1500" dirty="0" err="1">
                <a:latin typeface="Times New Roman" panose="02020603050405020304" pitchFamily="18" charset="0"/>
                <a:cs typeface="Times New Roman" panose="02020603050405020304" pitchFamily="18" charset="0"/>
              </a:rPr>
              <a:t>метакрилат</a:t>
            </a:r>
            <a:r>
              <a:rPr lang="ru-RU" sz="1500" dirty="0">
                <a:latin typeface="Times New Roman" panose="02020603050405020304" pitchFamily="18" charset="0"/>
                <a:cs typeface="Times New Roman" panose="02020603050405020304" pitchFamily="18" charset="0"/>
              </a:rPr>
              <a:t> с добавлением ингибитора, </a:t>
            </a:r>
            <a:r>
              <a:rPr lang="ru-RU" sz="1500" dirty="0" err="1">
                <a:latin typeface="Times New Roman" panose="02020603050405020304" pitchFamily="18" charset="0"/>
                <a:cs typeface="Times New Roman" panose="02020603050405020304" pitchFamily="18" charset="0"/>
              </a:rPr>
              <a:t>антистарителя</a:t>
            </a:r>
            <a:r>
              <a:rPr lang="ru-RU" sz="1500" dirty="0">
                <a:latin typeface="Times New Roman" panose="02020603050405020304" pitchFamily="18" charset="0"/>
                <a:cs typeface="Times New Roman" panose="02020603050405020304" pitchFamily="18" charset="0"/>
              </a:rPr>
              <a:t> и </a:t>
            </a:r>
            <a:r>
              <a:rPr lang="ru-RU" sz="1500" dirty="0" err="1">
                <a:latin typeface="Times New Roman" panose="02020603050405020304" pitchFamily="18" charset="0"/>
                <a:cs typeface="Times New Roman" panose="02020603050405020304" pitchFamily="18" charset="0"/>
              </a:rPr>
              <a:t>сшивагента</a:t>
            </a:r>
            <a:r>
              <a:rPr lang="ru-RU" sz="1500" dirty="0">
                <a:latin typeface="Times New Roman" panose="02020603050405020304" pitchFamily="18" charset="0"/>
                <a:cs typeface="Times New Roman" panose="02020603050405020304" pitchFamily="18" charset="0"/>
              </a:rPr>
              <a:t> (</a:t>
            </a:r>
            <a:r>
              <a:rPr lang="ru-RU" sz="1500" dirty="0" err="1">
                <a:latin typeface="Times New Roman" panose="02020603050405020304" pitchFamily="18" charset="0"/>
                <a:cs typeface="Times New Roman" panose="02020603050405020304" pitchFamily="18" charset="0"/>
              </a:rPr>
              <a:t>диметилакрилаттриэтиленгликоль</a:t>
            </a:r>
            <a:r>
              <a:rPr lang="ru-RU" sz="1500" dirty="0">
                <a:latin typeface="Times New Roman" panose="02020603050405020304" pitchFamily="18" charset="0"/>
                <a:cs typeface="Times New Roman" panose="02020603050405020304" pitchFamily="18" charset="0"/>
              </a:rPr>
              <a:t>). Пластмасса обладает долговременной прочностью, хорошей сопротивляемостью на удар, технологична, с меньшей, чем у других пластмасс, </a:t>
            </a:r>
            <a:r>
              <a:rPr lang="ru-RU" sz="1500" dirty="0" err="1">
                <a:latin typeface="Times New Roman" panose="02020603050405020304" pitchFamily="18" charset="0"/>
                <a:cs typeface="Times New Roman" panose="02020603050405020304" pitchFamily="18" charset="0"/>
              </a:rPr>
              <a:t>водопоглощаемостью</a:t>
            </a:r>
            <a:r>
              <a:rPr lang="ru-RU" sz="1500" dirty="0">
                <a:latin typeface="Times New Roman" panose="02020603050405020304" pitchFamily="18" charset="0"/>
                <a:cs typeface="Times New Roman" panose="02020603050405020304" pitchFamily="18" charset="0"/>
              </a:rPr>
              <a:t>.</a:t>
            </a:r>
          </a:p>
          <a:p>
            <a:r>
              <a:rPr lang="ru-RU" sz="1500" dirty="0">
                <a:solidFill>
                  <a:srgbClr val="008000"/>
                </a:solidFill>
                <a:latin typeface="Times New Roman" panose="02020603050405020304" pitchFamily="18" charset="0"/>
                <a:cs typeface="Times New Roman" panose="02020603050405020304" pitchFamily="18" charset="0"/>
              </a:rPr>
              <a:t>"</a:t>
            </a:r>
            <a:r>
              <a:rPr lang="ru-RU" sz="1500" dirty="0" err="1">
                <a:solidFill>
                  <a:srgbClr val="008000"/>
                </a:solidFill>
                <a:latin typeface="Times New Roman" panose="02020603050405020304" pitchFamily="18" charset="0"/>
                <a:cs typeface="Times New Roman" panose="02020603050405020304" pitchFamily="18" charset="0"/>
              </a:rPr>
              <a:t>Бикрил</a:t>
            </a:r>
            <a:r>
              <a:rPr lang="ru-RU" sz="1500" dirty="0">
                <a:solidFill>
                  <a:srgbClr val="008000"/>
                </a:solidFill>
                <a:latin typeface="Times New Roman" panose="02020603050405020304" pitchFamily="18" charset="0"/>
                <a:cs typeface="Times New Roman" panose="02020603050405020304" pitchFamily="18" charset="0"/>
              </a:rPr>
              <a:t>" </a:t>
            </a:r>
            <a:r>
              <a:rPr lang="ru-RU" sz="1500" dirty="0">
                <a:latin typeface="Times New Roman" panose="02020603050405020304" pitchFamily="18" charset="0"/>
                <a:cs typeface="Times New Roman" panose="02020603050405020304" pitchFamily="18" charset="0"/>
              </a:rPr>
              <a:t>- одна из последних пластмасс. Жидкость метилметакрилат с добавлением </a:t>
            </a:r>
            <a:r>
              <a:rPr lang="ru-RU" sz="1500" dirty="0" err="1">
                <a:latin typeface="Times New Roman" panose="02020603050405020304" pitchFamily="18" charset="0"/>
                <a:cs typeface="Times New Roman" panose="02020603050405020304" pitchFamily="18" charset="0"/>
              </a:rPr>
              <a:t>дифенилпропана</a:t>
            </a:r>
            <a:r>
              <a:rPr lang="ru-RU" sz="1500" dirty="0">
                <a:latin typeface="Times New Roman" panose="02020603050405020304" pitchFamily="18" charset="0"/>
                <a:cs typeface="Times New Roman" panose="02020603050405020304" pitchFamily="18" charset="0"/>
              </a:rPr>
              <a:t> в качестве ингибитора. Порошок - сополимер </a:t>
            </a:r>
            <a:r>
              <a:rPr lang="ru-RU" sz="1500" dirty="0" err="1">
                <a:latin typeface="Times New Roman" panose="02020603050405020304" pitchFamily="18" charset="0"/>
                <a:cs typeface="Times New Roman" panose="02020603050405020304" pitchFamily="18" charset="0"/>
              </a:rPr>
              <a:t>бутилакрилатного</a:t>
            </a:r>
            <a:r>
              <a:rPr lang="ru-RU" sz="1500" dirty="0">
                <a:latin typeface="Times New Roman" panose="02020603050405020304" pitchFamily="18" charset="0"/>
                <a:cs typeface="Times New Roman" panose="02020603050405020304" pitchFamily="18" charset="0"/>
              </a:rPr>
              <a:t> каучука и </a:t>
            </a:r>
            <a:r>
              <a:rPr lang="ru-RU" sz="1500" dirty="0" err="1">
                <a:latin typeface="Times New Roman" panose="02020603050405020304" pitchFamily="18" charset="0"/>
                <a:cs typeface="Times New Roman" panose="02020603050405020304" pitchFamily="18" charset="0"/>
              </a:rPr>
              <a:t>аллилметакрилата</a:t>
            </a:r>
            <a:r>
              <a:rPr lang="ru-RU" sz="1500" dirty="0">
                <a:latin typeface="Times New Roman" panose="02020603050405020304" pitchFamily="18" charset="0"/>
                <a:cs typeface="Times New Roman" panose="02020603050405020304" pitchFamily="18" charset="0"/>
              </a:rPr>
              <a:t>. Эта высокопрочная пластмасса, имеющая большую ударную вязкость. Хорошо </a:t>
            </a:r>
            <a:r>
              <a:rPr lang="ru-RU" sz="1500" dirty="0" err="1">
                <a:latin typeface="Times New Roman" panose="02020603050405020304" pitchFamily="18" charset="0"/>
                <a:cs typeface="Times New Roman" panose="02020603050405020304" pitchFamily="18" charset="0"/>
              </a:rPr>
              <a:t>поддается</a:t>
            </a:r>
            <a:r>
              <a:rPr lang="ru-RU" sz="1500" dirty="0">
                <a:latin typeface="Times New Roman" panose="02020603050405020304" pitchFamily="18" charset="0"/>
                <a:cs typeface="Times New Roman" panose="02020603050405020304" pitchFamily="18" charset="0"/>
              </a:rPr>
              <a:t> обработке, имеет повышенную стойкость к растрескиванию и воздействию на изгиб.</a:t>
            </a:r>
          </a:p>
        </p:txBody>
      </p:sp>
    </p:spTree>
    <p:extLst>
      <p:ext uri="{BB962C8B-B14F-4D97-AF65-F5344CB8AC3E}">
        <p14:creationId xmlns:p14="http://schemas.microsoft.com/office/powerpoint/2010/main" val="30573823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5035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4"/>
          <p:cNvSpPr txBox="1">
            <a:spLocks noChangeArrowheads="1"/>
          </p:cNvSpPr>
          <p:nvPr/>
        </p:nvSpPr>
        <p:spPr bwMode="auto">
          <a:xfrm>
            <a:off x="3563938" y="1860550"/>
            <a:ext cx="532923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6000" b="1" dirty="0">
                <a:solidFill>
                  <a:schemeClr val="bg1"/>
                </a:solidFill>
                <a:latin typeface="Times New Roman" panose="02020603050405020304" pitchFamily="18" charset="0"/>
                <a:cs typeface="Times New Roman" panose="02020603050405020304" pitchFamily="18" charset="0"/>
              </a:rPr>
              <a:t>Благодарю за внимание!</a:t>
            </a:r>
            <a:endParaRPr lang="ru-RU" altLang="ru-RU" sz="3600" b="1" dirty="0">
              <a:solidFill>
                <a:schemeClr val="bg1"/>
              </a:solidFill>
              <a:latin typeface="Times New Roman" panose="02020603050405020304" pitchFamily="18" charset="0"/>
              <a:cs typeface="Times New Roman" panose="02020603050405020304" pitchFamily="18" charset="0"/>
            </a:endParaRPr>
          </a:p>
        </p:txBody>
      </p:sp>
      <p:sp>
        <p:nvSpPr>
          <p:cNvPr id="6148" name="Номер слайда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9D0820-DA12-44F3-AA82-37240A742C47}" type="slidenum">
              <a:rPr lang="ru-RU" altLang="ru-RU" smtClean="0">
                <a:solidFill>
                  <a:srgbClr val="898989"/>
                </a:solidFill>
              </a:rPr>
              <a:pPr/>
              <a:t>42</a:t>
            </a:fld>
            <a:endParaRPr lang="ru-RU" altLang="ru-RU" smtClean="0">
              <a:solidFill>
                <a:srgbClr val="898989"/>
              </a:solidFill>
            </a:endParaRPr>
          </a:p>
        </p:txBody>
      </p:sp>
      <p:pic>
        <p:nvPicPr>
          <p:cNvPr id="6149"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775" y="279400"/>
            <a:ext cx="446405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515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5</a:t>
            </a:fld>
            <a:endParaRPr lang="ru-RU"/>
          </a:p>
        </p:txBody>
      </p:sp>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292080" y="332656"/>
            <a:ext cx="3600400" cy="1200329"/>
          </a:xfrm>
          <a:prstGeom prst="rect">
            <a:avLst/>
          </a:prstGeom>
          <a:noFill/>
        </p:spPr>
        <p:txBody>
          <a:bodyPr wrap="square" rtlCol="0">
            <a:spAutoFit/>
          </a:bodyPr>
          <a:lstStyle/>
          <a:p>
            <a:pPr algn="r"/>
            <a:r>
              <a:rPr lang="ru-RU" sz="2400" dirty="0">
                <a:solidFill>
                  <a:srgbClr val="FF0000"/>
                </a:solidFill>
                <a:latin typeface="Times New Roman" panose="02020603050405020304" pitchFamily="18" charset="0"/>
                <a:cs typeface="Times New Roman" panose="02020603050405020304" pitchFamily="18" charset="0"/>
              </a:rPr>
              <a:t>Предварительное планирование бюгельного протеза</a:t>
            </a:r>
          </a:p>
        </p:txBody>
      </p:sp>
      <p:sp>
        <p:nvSpPr>
          <p:cNvPr id="4" name="TextBox 3"/>
          <p:cNvSpPr txBox="1"/>
          <p:nvPr/>
        </p:nvSpPr>
        <p:spPr>
          <a:xfrm>
            <a:off x="1691680" y="1516078"/>
            <a:ext cx="6995120" cy="5170646"/>
          </a:xfrm>
          <a:prstGeom prst="rect">
            <a:avLst/>
          </a:prstGeom>
          <a:noFill/>
        </p:spPr>
        <p:txBody>
          <a:bodyPr wrap="square" rtlCol="0">
            <a:spAutoFit/>
          </a:bodyPr>
          <a:lstStyle/>
          <a:p>
            <a:r>
              <a:rPr lang="ru-RU" sz="2200" dirty="0">
                <a:latin typeface="Times New Roman" panose="02020603050405020304" pitchFamily="18" charset="0"/>
                <a:cs typeface="Times New Roman" panose="02020603050405020304" pitchFamily="18" charset="0"/>
              </a:rPr>
              <a:t>Необходимо снять </a:t>
            </a:r>
            <a:r>
              <a:rPr lang="ru-RU" sz="2200" dirty="0" err="1">
                <a:latin typeface="Times New Roman" panose="02020603050405020304" pitchFamily="18" charset="0"/>
                <a:cs typeface="Times New Roman" panose="02020603050405020304" pitchFamily="18" charset="0"/>
              </a:rPr>
              <a:t>альгинатной</a:t>
            </a:r>
            <a:r>
              <a:rPr lang="ru-RU" sz="2200" dirty="0">
                <a:latin typeface="Times New Roman" panose="02020603050405020304" pitchFamily="18" charset="0"/>
                <a:cs typeface="Times New Roman" panose="02020603050405020304" pitchFamily="18" charset="0"/>
              </a:rPr>
              <a:t> массой 2 оттиска с обеих челюстей. Техник отливает обычные гипсовые модели, и врач изучает смыкание зубов на моделях. Так как на моделях можно произвести осмотр смыкания в дистальных отделах и со стороны полости рта, врач отмечает, есть ли место для размещения окклюзионной накладки на опорных зубах, не будет ли она повышать прикуса. Если место есть и опорный зуб отвечает всем требованиям, описанным выше, то </a:t>
            </a:r>
            <a:r>
              <a:rPr lang="ru-RU" sz="2200" dirty="0" err="1">
                <a:latin typeface="Times New Roman" panose="02020603050405020304" pitchFamily="18" charset="0"/>
                <a:cs typeface="Times New Roman" panose="02020603050405020304" pitchFamily="18" charset="0"/>
              </a:rPr>
              <a:t>бюгельная</a:t>
            </a:r>
            <a:r>
              <a:rPr lang="ru-RU" sz="2200" dirty="0">
                <a:latin typeface="Times New Roman" panose="02020603050405020304" pitchFamily="18" charset="0"/>
                <a:cs typeface="Times New Roman" panose="02020603050405020304" pitchFamily="18" charset="0"/>
              </a:rPr>
              <a:t> коронка на зуб не изготавливается, и врач снимает рабочий оттиск силиконовой массой с той челюсти, на которую планируется изготовить </a:t>
            </a:r>
            <a:r>
              <a:rPr lang="ru-RU" sz="2200" dirty="0" err="1">
                <a:latin typeface="Times New Roman" panose="02020603050405020304" pitchFamily="18" charset="0"/>
                <a:cs typeface="Times New Roman" panose="02020603050405020304" pitchFamily="18" charset="0"/>
              </a:rPr>
              <a:t>бюгельный</a:t>
            </a:r>
            <a:r>
              <a:rPr lang="ru-RU" sz="2200" dirty="0">
                <a:latin typeface="Times New Roman" panose="02020603050405020304" pitchFamily="18" charset="0"/>
                <a:cs typeface="Times New Roman" panose="02020603050405020304" pitchFamily="18" charset="0"/>
              </a:rPr>
              <a:t> протез. В лаборатории техник отливает рабочую модель из </a:t>
            </a:r>
            <a:r>
              <a:rPr lang="ru-RU" sz="2200" dirty="0" err="1">
                <a:latin typeface="Times New Roman" panose="02020603050405020304" pitchFamily="18" charset="0"/>
                <a:cs typeface="Times New Roman" panose="02020603050405020304" pitchFamily="18" charset="0"/>
              </a:rPr>
              <a:t>супергипса</a:t>
            </a:r>
            <a:r>
              <a:rPr lang="ru-RU" sz="2200" dirty="0">
                <a:latin typeface="Times New Roman" panose="02020603050405020304" pitchFamily="18" charset="0"/>
                <a:cs typeface="Times New Roman" panose="02020603050405020304" pitchFamily="18" charset="0"/>
              </a:rPr>
              <a:t>. После этого приступают к окончательному планированию.</a:t>
            </a:r>
          </a:p>
        </p:txBody>
      </p:sp>
    </p:spTree>
    <p:extLst>
      <p:ext uri="{BB962C8B-B14F-4D97-AF65-F5344CB8AC3E}">
        <p14:creationId xmlns:p14="http://schemas.microsoft.com/office/powerpoint/2010/main" val="3637443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6</a:t>
            </a:fld>
            <a:endParaRPr lang="ru-RU"/>
          </a:p>
        </p:txBody>
      </p:sp>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292080" y="332656"/>
            <a:ext cx="3600400" cy="707886"/>
          </a:xfrm>
          <a:prstGeom prst="rect">
            <a:avLst/>
          </a:prstGeom>
          <a:noFill/>
        </p:spPr>
        <p:txBody>
          <a:bodyPr wrap="square" rtlCol="0">
            <a:spAutoFit/>
          </a:bodyPr>
          <a:lstStyle/>
          <a:p>
            <a:pPr algn="r"/>
            <a:r>
              <a:rPr lang="ru-RU" sz="2000" dirty="0" smtClean="0">
                <a:solidFill>
                  <a:srgbClr val="FF0000"/>
                </a:solidFill>
                <a:latin typeface="Times New Roman" panose="02020603050405020304" pitchFamily="18" charset="0"/>
                <a:cs typeface="Times New Roman" panose="02020603050405020304" pitchFamily="18" charset="0"/>
              </a:rPr>
              <a:t>Окончательное </a:t>
            </a:r>
            <a:r>
              <a:rPr lang="ru-RU" sz="2000" dirty="0">
                <a:solidFill>
                  <a:srgbClr val="FF0000"/>
                </a:solidFill>
                <a:latin typeface="Times New Roman" panose="02020603050405020304" pitchFamily="18" charset="0"/>
                <a:cs typeface="Times New Roman" panose="02020603050405020304" pitchFamily="18" charset="0"/>
              </a:rPr>
              <a:t>планирование бюгельного протеза</a:t>
            </a:r>
          </a:p>
        </p:txBody>
      </p:sp>
      <p:pic>
        <p:nvPicPr>
          <p:cNvPr id="1026" name="Picture 2"/>
          <p:cNvPicPr>
            <a:picLocks noChangeAspect="1" noChangeArrowheads="1"/>
          </p:cNvPicPr>
          <p:nvPr/>
        </p:nvPicPr>
        <p:blipFill>
          <a:blip r:embed="rId5">
            <a:lum bright="-6000" contrast="30000"/>
            <a:extLst>
              <a:ext uri="{28A0092B-C50C-407E-A947-70E740481C1C}">
                <a14:useLocalDpi xmlns:a14="http://schemas.microsoft.com/office/drawing/2010/main" val="0"/>
              </a:ext>
            </a:extLst>
          </a:blip>
          <a:srcRect/>
          <a:stretch>
            <a:fillRect/>
          </a:stretch>
        </p:blipFill>
        <p:spPr bwMode="auto">
          <a:xfrm>
            <a:off x="1519063" y="1260051"/>
            <a:ext cx="27781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340595" y="1020153"/>
            <a:ext cx="4819120" cy="3293209"/>
          </a:xfrm>
          <a:prstGeom prst="rect">
            <a:avLst/>
          </a:prstGeom>
          <a:noFill/>
        </p:spPr>
        <p:txBody>
          <a:bodyPr wrap="square" rtlCol="0">
            <a:spAutoFit/>
          </a:bodyPr>
          <a:lstStyle/>
          <a:p>
            <a:pPr algn="ctr"/>
            <a:r>
              <a:rPr lang="ru-RU" sz="1600" dirty="0" smtClean="0">
                <a:solidFill>
                  <a:srgbClr val="0000FF"/>
                </a:solidFill>
                <a:latin typeface="Times New Roman" panose="02020603050405020304" pitchFamily="18" charset="0"/>
                <a:cs typeface="Times New Roman" panose="02020603050405020304" pitchFamily="18" charset="0"/>
              </a:rPr>
              <a:t>заключается</a:t>
            </a:r>
            <a:r>
              <a:rPr lang="ru-RU" sz="1600" dirty="0">
                <a:solidFill>
                  <a:srgbClr val="0000FF"/>
                </a:solidFill>
                <a:latin typeface="Times New Roman" panose="02020603050405020304" pitchFamily="18" charset="0"/>
                <a:cs typeface="Times New Roman" panose="02020603050405020304" pitchFamily="18" charset="0"/>
              </a:rPr>
              <a:t>: </a:t>
            </a:r>
            <a:endParaRPr lang="ru-RU" sz="1600" dirty="0" smtClean="0">
              <a:solidFill>
                <a:srgbClr val="0000FF"/>
              </a:solidFill>
              <a:latin typeface="Times New Roman" panose="02020603050405020304" pitchFamily="18" charset="0"/>
              <a:cs typeface="Times New Roman" panose="02020603050405020304" pitchFamily="18" charset="0"/>
            </a:endParaRPr>
          </a:p>
          <a:p>
            <a:pPr marL="342900" indent="-342900">
              <a:buAutoNum type="arabicParenR"/>
            </a:pPr>
            <a:r>
              <a:rPr lang="ru-RU" sz="1600" dirty="0" smtClean="0">
                <a:latin typeface="Times New Roman" panose="02020603050405020304" pitchFamily="18" charset="0"/>
                <a:cs typeface="Times New Roman" panose="02020603050405020304" pitchFamily="18" charset="0"/>
              </a:rPr>
              <a:t>в </a:t>
            </a:r>
            <a:r>
              <a:rPr lang="ru-RU" sz="1600" dirty="0">
                <a:latin typeface="Times New Roman" panose="02020603050405020304" pitchFamily="18" charset="0"/>
                <a:cs typeface="Times New Roman" panose="02020603050405020304" pitchFamily="18" charset="0"/>
              </a:rPr>
              <a:t>определении пути введения и выведения протеза; </a:t>
            </a:r>
            <a:endParaRPr lang="ru-RU" sz="1600" dirty="0" smtClean="0">
              <a:latin typeface="Times New Roman" panose="02020603050405020304" pitchFamily="18" charset="0"/>
              <a:cs typeface="Times New Roman" panose="02020603050405020304" pitchFamily="18" charset="0"/>
            </a:endParaRPr>
          </a:p>
          <a:p>
            <a:pPr marL="342900" indent="-342900">
              <a:buAutoNum type="arabicParenR"/>
            </a:pPr>
            <a:r>
              <a:rPr lang="ru-RU" sz="1600" dirty="0" smtClean="0">
                <a:latin typeface="Times New Roman" panose="02020603050405020304" pitchFamily="18" charset="0"/>
                <a:cs typeface="Times New Roman" panose="02020603050405020304" pitchFamily="18" charset="0"/>
              </a:rPr>
              <a:t>разметке </a:t>
            </a:r>
            <a:r>
              <a:rPr lang="ru-RU" sz="1600" dirty="0">
                <a:latin typeface="Times New Roman" panose="02020603050405020304" pitchFamily="18" charset="0"/>
                <a:cs typeface="Times New Roman" panose="02020603050405020304" pitchFamily="18" charset="0"/>
              </a:rPr>
              <a:t>модели для нахождения наиболее удобного расположения межевой линии на опорных зубах и в соответствии с ней положения </a:t>
            </a:r>
            <a:r>
              <a:rPr lang="ru-RU" sz="1600" dirty="0" err="1">
                <a:latin typeface="Times New Roman" panose="02020603050405020304" pitchFamily="18" charset="0"/>
                <a:cs typeface="Times New Roman" panose="02020603050405020304" pitchFamily="18" charset="0"/>
              </a:rPr>
              <a:t>кламмеров</a:t>
            </a:r>
            <a:r>
              <a:rPr lang="ru-RU" sz="1600" dirty="0">
                <a:latin typeface="Times New Roman" panose="02020603050405020304" pitchFamily="18" charset="0"/>
                <a:cs typeface="Times New Roman" panose="02020603050405020304" pitchFamily="18" charset="0"/>
              </a:rPr>
              <a:t>; </a:t>
            </a:r>
            <a:endParaRPr lang="ru-RU" sz="1600" dirty="0" smtClean="0">
              <a:latin typeface="Times New Roman" panose="02020603050405020304" pitchFamily="18" charset="0"/>
              <a:cs typeface="Times New Roman" panose="02020603050405020304" pitchFamily="18" charset="0"/>
            </a:endParaRPr>
          </a:p>
          <a:p>
            <a:pPr marL="342900" indent="-342900">
              <a:buAutoNum type="arabicParenR"/>
            </a:pPr>
            <a:r>
              <a:rPr lang="ru-RU" sz="1600" dirty="0" smtClean="0">
                <a:latin typeface="Times New Roman" panose="02020603050405020304" pitchFamily="18" charset="0"/>
                <a:cs typeface="Times New Roman" panose="02020603050405020304" pitchFamily="18" charset="0"/>
              </a:rPr>
              <a:t>определения </a:t>
            </a:r>
            <a:r>
              <a:rPr lang="ru-RU" sz="1600" dirty="0">
                <a:latin typeface="Times New Roman" panose="02020603050405020304" pitchFamily="18" charset="0"/>
                <a:cs typeface="Times New Roman" panose="02020603050405020304" pitchFamily="18" charset="0"/>
              </a:rPr>
              <a:t>положения дуги на небе и альвеолярном отростке нижней челюсти и других элементов протеза (непрерывные </a:t>
            </a:r>
            <a:r>
              <a:rPr lang="ru-RU" sz="1600" dirty="0" err="1">
                <a:latin typeface="Times New Roman" panose="02020603050405020304" pitchFamily="18" charset="0"/>
                <a:cs typeface="Times New Roman" panose="02020603050405020304" pitchFamily="18" charset="0"/>
              </a:rPr>
              <a:t>кламмеры</a:t>
            </a:r>
            <a:r>
              <a:rPr lang="ru-RU" sz="1600" dirty="0">
                <a:latin typeface="Times New Roman" panose="02020603050405020304" pitchFamily="18" charset="0"/>
                <a:cs typeface="Times New Roman" panose="02020603050405020304" pitchFamily="18" charset="0"/>
              </a:rPr>
              <a:t>, отростки и др.) Все это позволяет в целом нанести на модели </a:t>
            </a:r>
            <a:r>
              <a:rPr lang="ru-RU" sz="1600" dirty="0" err="1">
                <a:latin typeface="Times New Roman" panose="02020603050405020304" pitchFamily="18" charset="0"/>
                <a:cs typeface="Times New Roman" panose="02020603050405020304" pitchFamily="18" charset="0"/>
              </a:rPr>
              <a:t>чертеж</a:t>
            </a:r>
            <a:r>
              <a:rPr lang="ru-RU" sz="1600" dirty="0">
                <a:latin typeface="Times New Roman" panose="02020603050405020304" pitchFamily="18" charset="0"/>
                <a:cs typeface="Times New Roman" panose="02020603050405020304" pitchFamily="18" charset="0"/>
              </a:rPr>
              <a:t> каркаса будущего протеза</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519063" y="4149080"/>
            <a:ext cx="7624937" cy="2554545"/>
          </a:xfrm>
          <a:prstGeom prst="rect">
            <a:avLst/>
          </a:prstGeom>
          <a:noFill/>
        </p:spPr>
        <p:txBody>
          <a:bodyPr wrap="square" rtlCol="0">
            <a:spAutoFit/>
          </a:bodyPr>
          <a:lstStyle/>
          <a:p>
            <a:r>
              <a:rPr lang="ru-RU" sz="1600" dirty="0">
                <a:latin typeface="Times New Roman" panose="02020603050405020304" pitchFamily="18" charset="0"/>
                <a:cs typeface="Times New Roman" panose="02020603050405020304" pitchFamily="18" charset="0"/>
              </a:rPr>
              <a:t>При планировании бюгельного протеза надо учитывать его статику. Если же нагружается базис на стороне концевого дефекта зубного ряда, то этот базис становится рычагом из-за большей податливости слизистой оболочки по сравнению с таковой у пародонта зуба. Протез подвергается вращательным движениям вокруг оси, соединяющей </a:t>
            </a:r>
            <a:r>
              <a:rPr lang="ru-RU" sz="1600" dirty="0" err="1">
                <a:latin typeface="Times New Roman" panose="02020603050405020304" pitchFamily="18" charset="0"/>
                <a:cs typeface="Times New Roman" panose="02020603050405020304" pitchFamily="18" charset="0"/>
              </a:rPr>
              <a:t>окклюзионные</a:t>
            </a:r>
            <a:r>
              <a:rPr lang="ru-RU" sz="1600" dirty="0">
                <a:latin typeface="Times New Roman" panose="02020603050405020304" pitchFamily="18" charset="0"/>
                <a:cs typeface="Times New Roman" panose="02020603050405020304" pitchFamily="18" charset="0"/>
              </a:rPr>
              <a:t> накладки, расположенные справа и слева на наиболее дистальных зубах. Закон рычага гласит, что нагрузка (</a:t>
            </a:r>
            <a:r>
              <a:rPr lang="en-US" sz="1600" dirty="0">
                <a:latin typeface="Times New Roman" panose="02020603050405020304" pitchFamily="18" charset="0"/>
                <a:cs typeface="Times New Roman" panose="02020603050405020304" pitchFamily="18" charset="0"/>
              </a:rPr>
              <a:t>L</a:t>
            </a:r>
            <a:r>
              <a:rPr lang="ru-RU" sz="1600" dirty="0">
                <a:latin typeface="Times New Roman" panose="02020603050405020304" pitchFamily="18" charset="0"/>
                <a:cs typeface="Times New Roman" panose="02020603050405020304" pitchFamily="18" charset="0"/>
              </a:rPr>
              <a:t>), умноженное на плечо нагрузки равно силе противодействия (</a:t>
            </a:r>
            <a:r>
              <a:rPr lang="en-US" sz="1600" dirty="0">
                <a:latin typeface="Times New Roman" panose="02020603050405020304" pitchFamily="18" charset="0"/>
                <a:cs typeface="Times New Roman" panose="02020603050405020304" pitchFamily="18" charset="0"/>
              </a:rPr>
              <a:t>K</a:t>
            </a:r>
            <a:r>
              <a:rPr lang="ru-RU" sz="1600" dirty="0">
                <a:latin typeface="Times New Roman" panose="02020603050405020304" pitchFamily="18" charset="0"/>
                <a:cs typeface="Times New Roman" panose="02020603050405020304" pitchFamily="18" charset="0"/>
              </a:rPr>
              <a:t>), умноженное на плечо этой силы. В качестве нагрузки рассматриваются жевательное давление на концевой базис протеза, в качестве противодействующей силы – </a:t>
            </a:r>
            <a:r>
              <a:rPr lang="ru-RU" sz="1600" dirty="0" err="1">
                <a:latin typeface="Times New Roman" panose="02020603050405020304" pitchFamily="18" charset="0"/>
                <a:cs typeface="Times New Roman" panose="02020603050405020304" pitchFamily="18" charset="0"/>
              </a:rPr>
              <a:t>ретенционное</a:t>
            </a:r>
            <a:r>
              <a:rPr lang="ru-RU" sz="1600" dirty="0">
                <a:latin typeface="Times New Roman" panose="02020603050405020304" pitchFamily="18" charset="0"/>
                <a:cs typeface="Times New Roman" panose="02020603050405020304" pitchFamily="18" charset="0"/>
              </a:rPr>
              <a:t> свойство </a:t>
            </a:r>
            <a:r>
              <a:rPr lang="ru-RU" sz="1600" dirty="0" err="1">
                <a:latin typeface="Times New Roman" panose="02020603050405020304" pitchFamily="18" charset="0"/>
                <a:cs typeface="Times New Roman" panose="02020603050405020304" pitchFamily="18" charset="0"/>
              </a:rPr>
              <a:t>кламмеров</a:t>
            </a:r>
            <a:r>
              <a:rPr lang="ru-RU" sz="1600" dirty="0">
                <a:latin typeface="Times New Roman" panose="02020603050405020304" pitchFamily="18" charset="0"/>
                <a:cs typeface="Times New Roman" panose="02020603050405020304" pitchFamily="18" charset="0"/>
              </a:rPr>
              <a:t>.</a:t>
            </a:r>
            <a:endParaRPr lang="ru-RU" sz="1600" i="1"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7165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7</a:t>
            </a:fld>
            <a:endParaRPr lang="ru-RU"/>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292080" y="332656"/>
            <a:ext cx="3600400" cy="707886"/>
          </a:xfrm>
          <a:prstGeom prst="rect">
            <a:avLst/>
          </a:prstGeom>
          <a:noFill/>
        </p:spPr>
        <p:txBody>
          <a:bodyPr wrap="square" rtlCol="0">
            <a:spAutoFit/>
          </a:bodyPr>
          <a:lstStyle/>
          <a:p>
            <a:pPr algn="r"/>
            <a:r>
              <a:rPr lang="ru-RU" sz="2000" dirty="0" smtClean="0">
                <a:solidFill>
                  <a:srgbClr val="FF0000"/>
                </a:solidFill>
                <a:latin typeface="Times New Roman" panose="02020603050405020304" pitchFamily="18" charset="0"/>
                <a:cs typeface="Times New Roman" panose="02020603050405020304" pitchFamily="18" charset="0"/>
              </a:rPr>
              <a:t>Окончательное </a:t>
            </a:r>
            <a:r>
              <a:rPr lang="ru-RU" sz="2000" dirty="0">
                <a:solidFill>
                  <a:srgbClr val="FF0000"/>
                </a:solidFill>
                <a:latin typeface="Times New Roman" panose="02020603050405020304" pitchFamily="18" charset="0"/>
                <a:cs typeface="Times New Roman" panose="02020603050405020304" pitchFamily="18" charset="0"/>
              </a:rPr>
              <a:t>планирование бюгельного протеза</a:t>
            </a:r>
          </a:p>
        </p:txBody>
      </p:sp>
      <p:sp>
        <p:nvSpPr>
          <p:cNvPr id="2" name="TextBox 1"/>
          <p:cNvSpPr txBox="1"/>
          <p:nvPr/>
        </p:nvSpPr>
        <p:spPr>
          <a:xfrm>
            <a:off x="1763688" y="1366163"/>
            <a:ext cx="7056784" cy="5293757"/>
          </a:xfrm>
          <a:prstGeom prst="rect">
            <a:avLst/>
          </a:prstGeom>
          <a:noFill/>
        </p:spPr>
        <p:txBody>
          <a:bodyPr wrap="square" rtlCol="0">
            <a:spAutoFit/>
          </a:bodyPr>
          <a:lstStyle/>
          <a:p>
            <a:r>
              <a:rPr lang="ru-RU" sz="1600" dirty="0">
                <a:latin typeface="Times New Roman" panose="02020603050405020304" pitchFamily="18" charset="0"/>
                <a:cs typeface="Times New Roman" panose="02020603050405020304" pitchFamily="18" charset="0"/>
              </a:rPr>
              <a:t>В </a:t>
            </a:r>
            <a:r>
              <a:rPr lang="ru-RU" sz="1600" dirty="0" err="1">
                <a:latin typeface="Times New Roman" panose="02020603050405020304" pitchFamily="18" charset="0"/>
                <a:cs typeface="Times New Roman" panose="02020603050405020304" pitchFamily="18" charset="0"/>
              </a:rPr>
              <a:t>бюгельном</a:t>
            </a:r>
            <a:r>
              <a:rPr lang="ru-RU" sz="1600" dirty="0">
                <a:latin typeface="Times New Roman" panose="02020603050405020304" pitchFamily="18" charset="0"/>
                <a:cs typeface="Times New Roman" panose="02020603050405020304" pitchFamily="18" charset="0"/>
              </a:rPr>
              <a:t> протезе может быть три, четыре </a:t>
            </a:r>
            <a:r>
              <a:rPr lang="ru-RU" sz="1600" dirty="0" err="1">
                <a:latin typeface="Times New Roman" panose="02020603050405020304" pitchFamily="18" charset="0"/>
                <a:cs typeface="Times New Roman" panose="02020603050405020304" pitchFamily="18" charset="0"/>
              </a:rPr>
              <a:t>кламмера</a:t>
            </a:r>
            <a:r>
              <a:rPr lang="ru-RU" sz="1600" dirty="0">
                <a:latin typeface="Times New Roman" panose="02020603050405020304" pitchFamily="18" charset="0"/>
                <a:cs typeface="Times New Roman" panose="02020603050405020304" pitchFamily="18" charset="0"/>
              </a:rPr>
              <a:t> и более, составляющих </a:t>
            </a:r>
            <a:r>
              <a:rPr lang="ru-RU" sz="1600" dirty="0" err="1">
                <a:latin typeface="Times New Roman" panose="02020603050405020304" pitchFamily="18" charset="0"/>
                <a:cs typeface="Times New Roman" panose="02020603050405020304" pitchFamily="18" charset="0"/>
              </a:rPr>
              <a:t>кламмерную</a:t>
            </a:r>
            <a:r>
              <a:rPr lang="ru-RU" sz="1600" dirty="0">
                <a:latin typeface="Times New Roman" panose="02020603050405020304" pitchFamily="18" charset="0"/>
                <a:cs typeface="Times New Roman" panose="02020603050405020304" pitchFamily="18" charset="0"/>
              </a:rPr>
              <a:t> систему. Каждый опорно-удерживающий </a:t>
            </a:r>
            <a:r>
              <a:rPr lang="ru-RU" sz="1600" dirty="0" err="1">
                <a:latin typeface="Times New Roman" panose="02020603050405020304" pitchFamily="18" charset="0"/>
                <a:cs typeface="Times New Roman" panose="02020603050405020304" pitchFamily="18" charset="0"/>
              </a:rPr>
              <a:t>кламмер</a:t>
            </a:r>
            <a:r>
              <a:rPr lang="ru-RU" sz="1600" dirty="0">
                <a:latin typeface="Times New Roman" panose="02020603050405020304" pitchFamily="18" charset="0"/>
                <a:cs typeface="Times New Roman" panose="02020603050405020304" pitchFamily="18" charset="0"/>
              </a:rPr>
              <a:t>, его элементы должны располагаться строго закономерно по отношению к клиническому экватору – наибольшему периметру зуба при его наклоне. Клинический экватор совпадает с анатомическим экватором только при строго перпендикулярном расположении продольной оси зуба по отношению к гребню альвеолярного отростка. В клинике вследствие наклона зубов линия анатомического экватора не совпадает с клиническим. Если зуб наклонен орально, то линия клинического экватора язычной стороны смещается к окклюзионной поверхности, а с вестибулярной опускается к </a:t>
            </a:r>
            <a:r>
              <a:rPr lang="ru-RU" sz="1600" dirty="0" err="1">
                <a:latin typeface="Times New Roman" panose="02020603050405020304" pitchFamily="18" charset="0"/>
                <a:cs typeface="Times New Roman" panose="02020603050405020304" pitchFamily="18" charset="0"/>
              </a:rPr>
              <a:t>десневому</a:t>
            </a:r>
            <a:r>
              <a:rPr lang="ru-RU" sz="1600" dirty="0">
                <a:latin typeface="Times New Roman" panose="02020603050405020304" pitchFamily="18" charset="0"/>
                <a:cs typeface="Times New Roman" panose="02020603050405020304" pitchFamily="18" charset="0"/>
              </a:rPr>
              <a:t> краю</a:t>
            </a:r>
            <a:r>
              <a:rPr lang="ru-RU" sz="1600" dirty="0" smtClean="0">
                <a:latin typeface="Times New Roman" panose="02020603050405020304" pitchFamily="18" charset="0"/>
                <a:cs typeface="Times New Roman" panose="02020603050405020304" pitchFamily="18" charset="0"/>
              </a:rPr>
              <a:t>.</a:t>
            </a:r>
            <a:endParaRPr lang="ru-RU" sz="1600" i="1" dirty="0" smtClean="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Для правильного конструирования </a:t>
            </a:r>
            <a:r>
              <a:rPr lang="ru-RU" sz="1600" dirty="0" err="1">
                <a:latin typeface="Times New Roman" panose="02020603050405020304" pitchFamily="18" charset="0"/>
                <a:cs typeface="Times New Roman" panose="02020603050405020304" pitchFamily="18" charset="0"/>
              </a:rPr>
              <a:t>кламмеров</a:t>
            </a:r>
            <a:r>
              <a:rPr lang="ru-RU" sz="1600" dirty="0">
                <a:latin typeface="Times New Roman" panose="02020603050405020304" pitchFamily="18" charset="0"/>
                <a:cs typeface="Times New Roman" panose="02020603050405020304" pitchFamily="18" charset="0"/>
              </a:rPr>
              <a:t>, помимо изменения клинического экватора, важно определить общую клиническую </a:t>
            </a:r>
            <a:r>
              <a:rPr lang="ru-RU" sz="1600" dirty="0" err="1">
                <a:latin typeface="Times New Roman" panose="02020603050405020304" pitchFamily="18" charset="0"/>
                <a:cs typeface="Times New Roman" panose="02020603050405020304" pitchFamily="18" charset="0"/>
              </a:rPr>
              <a:t>экваторную</a:t>
            </a:r>
            <a:r>
              <a:rPr lang="ru-RU" sz="1600" dirty="0">
                <a:latin typeface="Times New Roman" panose="02020603050405020304" pitchFamily="18" charset="0"/>
                <a:cs typeface="Times New Roman" panose="02020603050405020304" pitchFamily="18" charset="0"/>
              </a:rPr>
              <a:t> линию зубного ряда, которая также называется “протетическим” экватором, высотой контура (Кеннеди), путеводной линией (</a:t>
            </a:r>
            <a:r>
              <a:rPr lang="ru-RU" sz="1600" dirty="0" err="1">
                <a:latin typeface="Times New Roman" panose="02020603050405020304" pitchFamily="18" charset="0"/>
                <a:cs typeface="Times New Roman" panose="02020603050405020304" pitchFamily="18" charset="0"/>
              </a:rPr>
              <a:t>Гумер</a:t>
            </a:r>
            <a:r>
              <a:rPr lang="ru-RU" sz="1600" dirty="0">
                <a:latin typeface="Times New Roman" panose="02020603050405020304" pitchFamily="18" charset="0"/>
                <a:cs typeface="Times New Roman" panose="02020603050405020304" pitchFamily="18" charset="0"/>
              </a:rPr>
              <a:t>), межевой линией (разграничительной) (Е.И. Гаврилов), линией обзора. Межевая линия разделяет поверхность зуба на две части: опорную (окклюзионную) и удерживающую (</a:t>
            </a:r>
            <a:r>
              <a:rPr lang="ru-RU" sz="1600" dirty="0" err="1">
                <a:latin typeface="Times New Roman" panose="02020603050405020304" pitchFamily="18" charset="0"/>
                <a:cs typeface="Times New Roman" panose="02020603050405020304" pitchFamily="18" charset="0"/>
              </a:rPr>
              <a:t>ретенционную</a:t>
            </a:r>
            <a:r>
              <a:rPr lang="ru-RU" sz="1600" dirty="0">
                <a:latin typeface="Times New Roman" panose="02020603050405020304" pitchFamily="18" charset="0"/>
                <a:cs typeface="Times New Roman" panose="02020603050405020304" pitchFamily="18" charset="0"/>
              </a:rPr>
              <a:t>, пришеечную). Положение межевой линии изменяется в зависимости от естественного наклона зуба, а также от того, какое положение </a:t>
            </a:r>
            <a:r>
              <a:rPr lang="ru-RU" sz="1600" dirty="0" err="1">
                <a:latin typeface="Times New Roman" panose="02020603050405020304" pitchFamily="18" charset="0"/>
                <a:cs typeface="Times New Roman" panose="02020603050405020304" pitchFamily="18" charset="0"/>
              </a:rPr>
              <a:t>придается</a:t>
            </a:r>
            <a:r>
              <a:rPr lang="ru-RU" sz="1600" dirty="0">
                <a:latin typeface="Times New Roman" panose="02020603050405020304" pitchFamily="18" charset="0"/>
                <a:cs typeface="Times New Roman" panose="02020603050405020304" pitchFamily="18" charset="0"/>
              </a:rPr>
              <a:t> модели в </a:t>
            </a:r>
            <a:r>
              <a:rPr lang="ru-RU" sz="1600" dirty="0" err="1">
                <a:latin typeface="Times New Roman" panose="02020603050405020304" pitchFamily="18" charset="0"/>
                <a:cs typeface="Times New Roman" panose="02020603050405020304" pitchFamily="18" charset="0"/>
              </a:rPr>
              <a:t>параллелометре</a:t>
            </a:r>
            <a:r>
              <a:rPr lang="ru-RU" sz="1600" dirty="0">
                <a:latin typeface="Times New Roman" panose="02020603050405020304" pitchFamily="18" charset="0"/>
                <a:cs typeface="Times New Roman" panose="02020603050405020304" pitchFamily="18" charset="0"/>
              </a:rPr>
              <a:t>.</a:t>
            </a:r>
          </a:p>
          <a:p>
            <a:endParaRPr lang="ru-RU" dirty="0">
              <a:latin typeface="Bahnschrift Light Condensed" panose="020B0502040204020203" pitchFamily="34" charset="0"/>
            </a:endParaRPr>
          </a:p>
        </p:txBody>
      </p:sp>
    </p:spTree>
    <p:extLst>
      <p:ext uri="{BB962C8B-B14F-4D97-AF65-F5344CB8AC3E}">
        <p14:creationId xmlns:p14="http://schemas.microsoft.com/office/powerpoint/2010/main" val="2127952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8</a:t>
            </a:fld>
            <a:endParaRPr lang="ru-RU"/>
          </a:p>
        </p:txBody>
      </p:sp>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860032" y="100372"/>
            <a:ext cx="4032448" cy="1200329"/>
          </a:xfrm>
          <a:prstGeom prst="rect">
            <a:avLst/>
          </a:prstGeom>
          <a:noFill/>
        </p:spPr>
        <p:txBody>
          <a:bodyPr wrap="square" rtlCol="0">
            <a:spAutoFit/>
          </a:bodyPr>
          <a:lstStyle/>
          <a:p>
            <a:pPr algn="r"/>
            <a:r>
              <a:rPr lang="ru-RU" dirty="0" smtClean="0">
                <a:solidFill>
                  <a:srgbClr val="FF0000"/>
                </a:solidFill>
                <a:latin typeface="Times New Roman" panose="02020603050405020304" pitchFamily="18" charset="0"/>
                <a:cs typeface="Times New Roman" panose="02020603050405020304" pitchFamily="18" charset="0"/>
              </a:rPr>
              <a:t>Клинико-лабораторные </a:t>
            </a:r>
            <a:r>
              <a:rPr lang="ru-RU" dirty="0">
                <a:solidFill>
                  <a:srgbClr val="FF0000"/>
                </a:solidFill>
                <a:latin typeface="Times New Roman" panose="02020603050405020304" pitchFamily="18" charset="0"/>
                <a:cs typeface="Times New Roman" panose="02020603050405020304" pitchFamily="18" charset="0"/>
              </a:rPr>
              <a:t>этапы изготовления </a:t>
            </a:r>
            <a:r>
              <a:rPr lang="ru-RU" dirty="0" smtClean="0">
                <a:solidFill>
                  <a:srgbClr val="FF0000"/>
                </a:solidFill>
                <a:latin typeface="Times New Roman" panose="02020603050405020304" pitchFamily="18" charset="0"/>
                <a:cs typeface="Times New Roman" panose="02020603050405020304" pitchFamily="18" charset="0"/>
              </a:rPr>
              <a:t>цельнолитого бюгельного </a:t>
            </a:r>
            <a:r>
              <a:rPr lang="ru-RU" dirty="0">
                <a:solidFill>
                  <a:srgbClr val="FF0000"/>
                </a:solidFill>
                <a:latin typeface="Times New Roman" panose="02020603050405020304" pitchFamily="18" charset="0"/>
                <a:cs typeface="Times New Roman" panose="02020603050405020304" pitchFamily="18" charset="0"/>
              </a:rPr>
              <a:t>протеза с </a:t>
            </a:r>
            <a:r>
              <a:rPr lang="ru-RU" dirty="0" err="1">
                <a:solidFill>
                  <a:srgbClr val="FF0000"/>
                </a:solidFill>
                <a:latin typeface="Times New Roman" panose="02020603050405020304" pitchFamily="18" charset="0"/>
                <a:cs typeface="Times New Roman" panose="02020603050405020304" pitchFamily="18" charset="0"/>
              </a:rPr>
              <a:t>кламмерной</a:t>
            </a:r>
            <a:r>
              <a:rPr lang="ru-RU" dirty="0">
                <a:solidFill>
                  <a:srgbClr val="FF0000"/>
                </a:solidFill>
                <a:latin typeface="Times New Roman" panose="02020603050405020304" pitchFamily="18" charset="0"/>
                <a:cs typeface="Times New Roman" panose="02020603050405020304" pitchFamily="18" charset="0"/>
              </a:rPr>
              <a:t> </a:t>
            </a:r>
            <a:r>
              <a:rPr lang="ru-RU" dirty="0" smtClean="0">
                <a:solidFill>
                  <a:srgbClr val="FF0000"/>
                </a:solidFill>
                <a:latin typeface="Times New Roman" panose="02020603050405020304" pitchFamily="18" charset="0"/>
                <a:cs typeface="Times New Roman" panose="02020603050405020304" pitchFamily="18" charset="0"/>
              </a:rPr>
              <a:t>фиксацией</a:t>
            </a:r>
            <a:endParaRPr lang="ru-RU"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210899910"/>
              </p:ext>
            </p:extLst>
          </p:nvPr>
        </p:nvGraphicFramePr>
        <p:xfrm>
          <a:off x="1634086" y="1398270"/>
          <a:ext cx="7286800" cy="4958080"/>
        </p:xfrm>
        <a:graphic>
          <a:graphicData uri="http://schemas.openxmlformats.org/drawingml/2006/table">
            <a:tbl>
              <a:tblPr firstRow="1" bandRow="1">
                <a:tableStyleId>{5C22544A-7EE6-4342-B048-85BDC9FD1C3A}</a:tableStyleId>
              </a:tblPr>
              <a:tblGrid>
                <a:gridCol w="3643400">
                  <a:extLst>
                    <a:ext uri="{9D8B030D-6E8A-4147-A177-3AD203B41FA5}">
                      <a16:colId xmlns:a16="http://schemas.microsoft.com/office/drawing/2014/main" val="385719100"/>
                    </a:ext>
                  </a:extLst>
                </a:gridCol>
                <a:gridCol w="3643400">
                  <a:extLst>
                    <a:ext uri="{9D8B030D-6E8A-4147-A177-3AD203B41FA5}">
                      <a16:colId xmlns:a16="http://schemas.microsoft.com/office/drawing/2014/main" val="3222556913"/>
                    </a:ext>
                  </a:extLst>
                </a:gridCol>
              </a:tblGrid>
              <a:tr h="370840">
                <a:tc>
                  <a:txBody>
                    <a:bodyPr/>
                    <a:lstStyle/>
                    <a:p>
                      <a:pPr algn="ctr"/>
                      <a:r>
                        <a:rPr lang="ru-RU" dirty="0" smtClean="0">
                          <a:latin typeface="Times New Roman" panose="02020603050405020304" pitchFamily="18" charset="0"/>
                          <a:cs typeface="Times New Roman" panose="02020603050405020304" pitchFamily="18" charset="0"/>
                        </a:rPr>
                        <a:t>Клинические</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smtClean="0">
                          <a:latin typeface="Times New Roman" panose="02020603050405020304" pitchFamily="18" charset="0"/>
                          <a:cs typeface="Times New Roman" panose="02020603050405020304" pitchFamily="18" charset="0"/>
                        </a:rPr>
                        <a:t>Лабораторные</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74741099"/>
                  </a:ext>
                </a:extLst>
              </a:tr>
              <a:tr h="370840">
                <a:tc>
                  <a:txBody>
                    <a:bodyPr/>
                    <a:lstStyle/>
                    <a:p>
                      <a:r>
                        <a:rPr lang="ru-RU" sz="1800" b="0" kern="1200" dirty="0" smtClean="0">
                          <a:solidFill>
                            <a:schemeClr val="dk1"/>
                          </a:solidFill>
                          <a:effectLst/>
                          <a:latin typeface="Times New Roman" panose="02020603050405020304" pitchFamily="18" charset="0"/>
                          <a:ea typeface="+mn-ea"/>
                          <a:cs typeface="Times New Roman" panose="02020603050405020304" pitchFamily="18" charset="0"/>
                        </a:rPr>
                        <a:t>1.Обследование пациента: </a:t>
                      </a:r>
                    </a:p>
                    <a:p>
                      <a:r>
                        <a:rPr lang="ru-RU" sz="1800" b="0" kern="1200" dirty="0" smtClean="0">
                          <a:solidFill>
                            <a:schemeClr val="dk1"/>
                          </a:solidFill>
                          <a:effectLst/>
                          <a:latin typeface="Times New Roman" panose="02020603050405020304" pitchFamily="18" charset="0"/>
                          <a:ea typeface="+mn-ea"/>
                          <a:cs typeface="Times New Roman" panose="02020603050405020304" pitchFamily="18" charset="0"/>
                        </a:rPr>
                        <a:t>а) постановка диагноза;</a:t>
                      </a:r>
                    </a:p>
                    <a:p>
                      <a:r>
                        <a:rPr lang="ru-RU" sz="1800" b="0" kern="1200" dirty="0" smtClean="0">
                          <a:solidFill>
                            <a:schemeClr val="dk1"/>
                          </a:solidFill>
                          <a:effectLst/>
                          <a:latin typeface="Times New Roman" panose="02020603050405020304" pitchFamily="18" charset="0"/>
                          <a:ea typeface="+mn-ea"/>
                          <a:cs typeface="Times New Roman" panose="02020603050405020304" pitchFamily="18" charset="0"/>
                        </a:rPr>
                        <a:t>б) составление плана лечения.</a:t>
                      </a:r>
                      <a:endParaRPr lang="ru-RU" dirty="0">
                        <a:latin typeface="Times New Roman" panose="02020603050405020304" pitchFamily="18" charset="0"/>
                        <a:cs typeface="Times New Roman" panose="02020603050405020304" pitchFamily="18" charset="0"/>
                      </a:endParaRPr>
                    </a:p>
                  </a:txBody>
                  <a:tcPr/>
                </a:tc>
                <a:tc>
                  <a:txBody>
                    <a:bodyPr/>
                    <a:lstStyle/>
                    <a:p>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59777536"/>
                  </a:ext>
                </a:extLst>
              </a:tr>
              <a:tr h="370840">
                <a:tc>
                  <a:txBody>
                    <a:bodyPr/>
                    <a:lstStyle/>
                    <a:p>
                      <a:r>
                        <a:rPr lang="ru-RU" sz="1800" b="0" kern="1200" dirty="0" smtClean="0">
                          <a:solidFill>
                            <a:schemeClr val="dk1"/>
                          </a:solidFill>
                          <a:effectLst/>
                          <a:latin typeface="Times New Roman" panose="02020603050405020304" pitchFamily="18" charset="0"/>
                          <a:ea typeface="+mn-ea"/>
                          <a:cs typeface="Times New Roman" panose="02020603050405020304" pitchFamily="18" charset="0"/>
                        </a:rPr>
                        <a:t>2.Подготовка зубных рядов и зубов к</a:t>
                      </a:r>
                      <a:r>
                        <a:rPr lang="ru-RU" sz="1800" b="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800" b="0" kern="1200" dirty="0" smtClean="0">
                          <a:solidFill>
                            <a:schemeClr val="dk1"/>
                          </a:solidFill>
                          <a:effectLst/>
                          <a:latin typeface="Times New Roman" panose="02020603050405020304" pitchFamily="18" charset="0"/>
                          <a:ea typeface="+mn-ea"/>
                          <a:cs typeface="Times New Roman" panose="02020603050405020304" pitchFamily="18" charset="0"/>
                        </a:rPr>
                        <a:t>протезированию.</a:t>
                      </a:r>
                      <a:endParaRPr lang="ru-RU" dirty="0">
                        <a:latin typeface="Times New Roman" panose="02020603050405020304" pitchFamily="18" charset="0"/>
                        <a:cs typeface="Times New Roman" panose="02020603050405020304" pitchFamily="18" charset="0"/>
                      </a:endParaRPr>
                    </a:p>
                  </a:txBody>
                  <a:tcPr/>
                </a:tc>
                <a:tc>
                  <a:txBody>
                    <a:bodyPr/>
                    <a:lstStyle/>
                    <a:p>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23138140"/>
                  </a:ext>
                </a:extLst>
              </a:tr>
              <a:tr h="370840">
                <a:tc>
                  <a:txBody>
                    <a:bodyPr/>
                    <a:lstStyle/>
                    <a:p>
                      <a:r>
                        <a:rPr lang="ru-RU" sz="1800" b="0" kern="1200" dirty="0" smtClean="0">
                          <a:solidFill>
                            <a:schemeClr val="dk1"/>
                          </a:solidFill>
                          <a:effectLst/>
                          <a:latin typeface="Times New Roman" panose="02020603050405020304" pitchFamily="18" charset="0"/>
                          <a:ea typeface="+mn-ea"/>
                          <a:cs typeface="Times New Roman" panose="02020603050405020304" pitchFamily="18" charset="0"/>
                        </a:rPr>
                        <a:t>3.Получение оттисков.</a:t>
                      </a:r>
                      <a:endParaRPr lang="ru-RU" dirty="0">
                        <a:latin typeface="Times New Roman" panose="02020603050405020304" pitchFamily="18" charset="0"/>
                        <a:cs typeface="Times New Roman" panose="02020603050405020304" pitchFamily="18" charset="0"/>
                      </a:endParaRPr>
                    </a:p>
                  </a:txBody>
                  <a:tcPr/>
                </a:tc>
                <a:tc>
                  <a:txBody>
                    <a:bodyPr/>
                    <a:lstStyle/>
                    <a:p>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09020484"/>
                  </a:ext>
                </a:extLst>
              </a:tr>
              <a:tr h="370840">
                <a:tc>
                  <a:txBody>
                    <a:bodyPr/>
                    <a:lstStyle/>
                    <a:p>
                      <a:endParaRPr lang="ru-RU">
                        <a:latin typeface="Times New Roman" panose="02020603050405020304" pitchFamily="18" charset="0"/>
                        <a:cs typeface="Times New Roman" panose="02020603050405020304" pitchFamily="18" charset="0"/>
                      </a:endParaRPr>
                    </a:p>
                  </a:txBody>
                  <a:tcPr/>
                </a:tc>
                <a:tc>
                  <a:txBody>
                    <a:bodyPr/>
                    <a:lstStyle/>
                    <a:p>
                      <a:r>
                        <a:rPr lang="ru-RU" sz="1800" b="0" i="0" kern="1200" dirty="0" smtClean="0">
                          <a:solidFill>
                            <a:schemeClr val="dk1"/>
                          </a:solidFill>
                          <a:effectLst/>
                          <a:latin typeface="Times New Roman" panose="02020603050405020304" pitchFamily="18" charset="0"/>
                          <a:ea typeface="+mn-ea"/>
                          <a:cs typeface="Times New Roman" panose="02020603050405020304" pitchFamily="18" charset="0"/>
                        </a:rPr>
                        <a:t>4. Отливка моделей.</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92164609"/>
                  </a:ext>
                </a:extLst>
              </a:tr>
              <a:tr h="370840">
                <a:tc>
                  <a:txBody>
                    <a:bodyPr/>
                    <a:lstStyle/>
                    <a:p>
                      <a:endParaRPr lang="ru-RU">
                        <a:latin typeface="Times New Roman" panose="02020603050405020304" pitchFamily="18" charset="0"/>
                        <a:cs typeface="Times New Roman" panose="02020603050405020304" pitchFamily="18" charset="0"/>
                      </a:endParaRPr>
                    </a:p>
                  </a:txBody>
                  <a:tcPr/>
                </a:tc>
                <a:tc>
                  <a:txBody>
                    <a:bodyPr/>
                    <a:lstStyle/>
                    <a:p>
                      <a:r>
                        <a:rPr lang="ru-RU" sz="1800" b="0" i="0" kern="1200" dirty="0" smtClean="0">
                          <a:solidFill>
                            <a:schemeClr val="dk1"/>
                          </a:solidFill>
                          <a:effectLst/>
                          <a:latin typeface="Times New Roman" panose="02020603050405020304" pitchFamily="18" charset="0"/>
                          <a:ea typeface="+mn-ea"/>
                          <a:cs typeface="Times New Roman" panose="02020603050405020304" pitchFamily="18" charset="0"/>
                        </a:rPr>
                        <a:t>5. Изготовление восковых базисов с </a:t>
                      </a:r>
                      <a:r>
                        <a:rPr lang="ru-RU" sz="1800" b="0" i="0" kern="1200" dirty="0" err="1" smtClean="0">
                          <a:solidFill>
                            <a:schemeClr val="dk1"/>
                          </a:solidFill>
                          <a:effectLst/>
                          <a:latin typeface="Times New Roman" panose="02020603050405020304" pitchFamily="18" charset="0"/>
                          <a:ea typeface="+mn-ea"/>
                          <a:cs typeface="Times New Roman" panose="02020603050405020304" pitchFamily="18" charset="0"/>
                        </a:rPr>
                        <a:t>окклюзионными</a:t>
                      </a:r>
                      <a:r>
                        <a:rPr lang="ru-RU" sz="1800" b="0" i="0" kern="1200" dirty="0" smtClean="0">
                          <a:solidFill>
                            <a:schemeClr val="dk1"/>
                          </a:solidFill>
                          <a:effectLst/>
                          <a:latin typeface="Times New Roman" panose="02020603050405020304" pitchFamily="18" charset="0"/>
                          <a:ea typeface="+mn-ea"/>
                          <a:cs typeface="Times New Roman" panose="02020603050405020304" pitchFamily="18" charset="0"/>
                        </a:rPr>
                        <a:t> валиками.</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72661027"/>
                  </a:ext>
                </a:extLst>
              </a:tr>
              <a:tr h="370840">
                <a:tc>
                  <a:txBody>
                    <a:bodyPr/>
                    <a:lstStyle/>
                    <a:p>
                      <a:pPr marL="0" algn="l" defTabSz="914400" rtl="0" eaLnBrk="1" latinLnBrk="0" hangingPunct="1"/>
                      <a:r>
                        <a:rPr lang="ru-RU" sz="1800" b="0" i="0" kern="1200" dirty="0" smtClean="0">
                          <a:solidFill>
                            <a:schemeClr val="dk1"/>
                          </a:solidFill>
                          <a:effectLst/>
                          <a:latin typeface="Times New Roman" panose="02020603050405020304" pitchFamily="18" charset="0"/>
                          <a:ea typeface="+mn-ea"/>
                          <a:cs typeface="Times New Roman" panose="02020603050405020304" pitchFamily="18" charset="0"/>
                        </a:rPr>
                        <a:t>6. Определение ЦО.</a:t>
                      </a:r>
                      <a:endParaRPr lang="ru-RU" sz="18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38074967"/>
                  </a:ext>
                </a:extLst>
              </a:tr>
              <a:tr h="370840">
                <a:tc>
                  <a:txBody>
                    <a:bodyPr/>
                    <a:lstStyle/>
                    <a:p>
                      <a:pPr marL="0" algn="l" defTabSz="914400" rtl="0" eaLnBrk="1" latinLnBrk="0" hangingPunct="1"/>
                      <a:r>
                        <a:rPr lang="ru-RU" sz="1800" b="0" i="0" kern="1200" dirty="0" smtClean="0">
                          <a:solidFill>
                            <a:schemeClr val="dk1"/>
                          </a:solidFill>
                          <a:effectLst/>
                          <a:latin typeface="Times New Roman" panose="02020603050405020304" pitchFamily="18" charset="0"/>
                          <a:ea typeface="+mn-ea"/>
                          <a:cs typeface="Times New Roman" panose="02020603050405020304" pitchFamily="18" charset="0"/>
                        </a:rPr>
                        <a:t>7.Изучение моделей в </a:t>
                      </a:r>
                      <a:r>
                        <a:rPr lang="ru-RU" sz="1800" b="0" i="0" kern="1200" dirty="0" err="1" smtClean="0">
                          <a:solidFill>
                            <a:schemeClr val="dk1"/>
                          </a:solidFill>
                          <a:effectLst/>
                          <a:latin typeface="Times New Roman" panose="02020603050405020304" pitchFamily="18" charset="0"/>
                          <a:ea typeface="+mn-ea"/>
                          <a:cs typeface="Times New Roman" panose="02020603050405020304" pitchFamily="18" charset="0"/>
                        </a:rPr>
                        <a:t>параллелометре</a:t>
                      </a:r>
                      <a:r>
                        <a:rPr lang="ru-RU" sz="1800" b="0" i="0"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ru-RU" sz="18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1452314"/>
                  </a:ext>
                </a:extLst>
              </a:tr>
              <a:tr h="370840">
                <a:tc>
                  <a:txBody>
                    <a:bodyPr/>
                    <a:lstStyle/>
                    <a:p>
                      <a:pPr marL="0" algn="l" defTabSz="914400" rtl="0" eaLnBrk="1" latinLnBrk="0" hangingPunct="1"/>
                      <a:r>
                        <a:rPr lang="ru-RU" sz="1800" b="0" i="0" kern="1200" dirty="0" smtClean="0">
                          <a:solidFill>
                            <a:schemeClr val="dk1"/>
                          </a:solidFill>
                          <a:effectLst/>
                          <a:latin typeface="Times New Roman" panose="02020603050405020304" pitchFamily="18" charset="0"/>
                          <a:ea typeface="+mn-ea"/>
                          <a:cs typeface="Times New Roman" panose="02020603050405020304" pitchFamily="18" charset="0"/>
                        </a:rPr>
                        <a:t>8.Нанесение рисунка каркаса бюгельного протеза.</a:t>
                      </a:r>
                      <a:endParaRPr lang="ru-RU" sz="18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70099147"/>
                  </a:ext>
                </a:extLst>
              </a:tr>
            </a:tbl>
          </a:graphicData>
        </a:graphic>
      </p:graphicFrame>
    </p:spTree>
    <p:extLst>
      <p:ext uri="{BB962C8B-B14F-4D97-AF65-F5344CB8AC3E}">
        <p14:creationId xmlns:p14="http://schemas.microsoft.com/office/powerpoint/2010/main" val="3967018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9</a:t>
            </a:fld>
            <a:endParaRPr lang="ru-RU"/>
          </a:p>
        </p:txBody>
      </p:sp>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860032" y="100372"/>
            <a:ext cx="4032448" cy="1200329"/>
          </a:xfrm>
          <a:prstGeom prst="rect">
            <a:avLst/>
          </a:prstGeom>
          <a:noFill/>
        </p:spPr>
        <p:txBody>
          <a:bodyPr wrap="square" rtlCol="0">
            <a:spAutoFit/>
          </a:bodyPr>
          <a:lstStyle/>
          <a:p>
            <a:pPr algn="r"/>
            <a:r>
              <a:rPr lang="ru-RU" dirty="0" smtClean="0">
                <a:solidFill>
                  <a:srgbClr val="FF0000"/>
                </a:solidFill>
                <a:latin typeface="Times New Roman" panose="02020603050405020304" pitchFamily="18" charset="0"/>
                <a:cs typeface="Times New Roman" panose="02020603050405020304" pitchFamily="18" charset="0"/>
              </a:rPr>
              <a:t>Клинико-лабораторные </a:t>
            </a:r>
            <a:r>
              <a:rPr lang="ru-RU" dirty="0">
                <a:solidFill>
                  <a:srgbClr val="FF0000"/>
                </a:solidFill>
                <a:latin typeface="Times New Roman" panose="02020603050405020304" pitchFamily="18" charset="0"/>
                <a:cs typeface="Times New Roman" panose="02020603050405020304" pitchFamily="18" charset="0"/>
              </a:rPr>
              <a:t>этапы изготовления </a:t>
            </a:r>
            <a:r>
              <a:rPr lang="ru-RU" dirty="0" smtClean="0">
                <a:solidFill>
                  <a:srgbClr val="FF0000"/>
                </a:solidFill>
                <a:latin typeface="Times New Roman" panose="02020603050405020304" pitchFamily="18" charset="0"/>
                <a:cs typeface="Times New Roman" panose="02020603050405020304" pitchFamily="18" charset="0"/>
              </a:rPr>
              <a:t>цельнолитого бюгельного </a:t>
            </a:r>
            <a:r>
              <a:rPr lang="ru-RU" dirty="0">
                <a:solidFill>
                  <a:srgbClr val="FF0000"/>
                </a:solidFill>
                <a:latin typeface="Times New Roman" panose="02020603050405020304" pitchFamily="18" charset="0"/>
                <a:cs typeface="Times New Roman" panose="02020603050405020304" pitchFamily="18" charset="0"/>
              </a:rPr>
              <a:t>протеза с </a:t>
            </a:r>
            <a:r>
              <a:rPr lang="ru-RU" dirty="0" err="1">
                <a:solidFill>
                  <a:srgbClr val="FF0000"/>
                </a:solidFill>
                <a:latin typeface="Times New Roman" panose="02020603050405020304" pitchFamily="18" charset="0"/>
                <a:cs typeface="Times New Roman" panose="02020603050405020304" pitchFamily="18" charset="0"/>
              </a:rPr>
              <a:t>кламмерной</a:t>
            </a:r>
            <a:r>
              <a:rPr lang="ru-RU" dirty="0">
                <a:solidFill>
                  <a:srgbClr val="FF0000"/>
                </a:solidFill>
                <a:latin typeface="Times New Roman" panose="02020603050405020304" pitchFamily="18" charset="0"/>
                <a:cs typeface="Times New Roman" panose="02020603050405020304" pitchFamily="18" charset="0"/>
              </a:rPr>
              <a:t> </a:t>
            </a:r>
            <a:r>
              <a:rPr lang="ru-RU" dirty="0" smtClean="0">
                <a:solidFill>
                  <a:srgbClr val="FF0000"/>
                </a:solidFill>
                <a:latin typeface="Times New Roman" panose="02020603050405020304" pitchFamily="18" charset="0"/>
                <a:cs typeface="Times New Roman" panose="02020603050405020304" pitchFamily="18" charset="0"/>
              </a:rPr>
              <a:t>фиксацией</a:t>
            </a:r>
            <a:endParaRPr lang="ru-RU"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834521902"/>
              </p:ext>
            </p:extLst>
          </p:nvPr>
        </p:nvGraphicFramePr>
        <p:xfrm>
          <a:off x="1605680" y="1240343"/>
          <a:ext cx="7286800" cy="5156200"/>
        </p:xfrm>
        <a:graphic>
          <a:graphicData uri="http://schemas.openxmlformats.org/drawingml/2006/table">
            <a:tbl>
              <a:tblPr firstRow="1" bandRow="1">
                <a:tableStyleId>{5C22544A-7EE6-4342-B048-85BDC9FD1C3A}</a:tableStyleId>
              </a:tblPr>
              <a:tblGrid>
                <a:gridCol w="2174232">
                  <a:extLst>
                    <a:ext uri="{9D8B030D-6E8A-4147-A177-3AD203B41FA5}">
                      <a16:colId xmlns:a16="http://schemas.microsoft.com/office/drawing/2014/main" val="385719100"/>
                    </a:ext>
                  </a:extLst>
                </a:gridCol>
                <a:gridCol w="5112568">
                  <a:extLst>
                    <a:ext uri="{9D8B030D-6E8A-4147-A177-3AD203B41FA5}">
                      <a16:colId xmlns:a16="http://schemas.microsoft.com/office/drawing/2014/main" val="3222556913"/>
                    </a:ext>
                  </a:extLst>
                </a:gridCol>
              </a:tblGrid>
              <a:tr h="370840">
                <a:tc>
                  <a:txBody>
                    <a:bodyPr/>
                    <a:lstStyle/>
                    <a:p>
                      <a:pPr algn="ctr"/>
                      <a:r>
                        <a:rPr lang="ru-RU" dirty="0" smtClean="0">
                          <a:latin typeface="Times New Roman" panose="02020603050405020304" pitchFamily="18" charset="0"/>
                          <a:cs typeface="Times New Roman" panose="02020603050405020304" pitchFamily="18" charset="0"/>
                        </a:rPr>
                        <a:t>Клинические</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smtClean="0">
                          <a:latin typeface="Times New Roman" panose="02020603050405020304" pitchFamily="18" charset="0"/>
                          <a:cs typeface="Times New Roman" panose="02020603050405020304" pitchFamily="18" charset="0"/>
                        </a:rPr>
                        <a:t>Лабораторные</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74741099"/>
                  </a:ext>
                </a:extLst>
              </a:tr>
              <a:tr h="370840">
                <a:tc>
                  <a:txBody>
                    <a:bodyPr/>
                    <a:lstStyle/>
                    <a:p>
                      <a:endParaRPr lang="ru-RU" dirty="0">
                        <a:latin typeface="Times New Roman" panose="02020603050405020304" pitchFamily="18" charset="0"/>
                        <a:cs typeface="Times New Roman" panose="02020603050405020304" pitchFamily="18" charset="0"/>
                      </a:endParaRPr>
                    </a:p>
                  </a:txBody>
                  <a:tcPr/>
                </a:tc>
                <a:tc>
                  <a:txBody>
                    <a:bodyPr/>
                    <a:lstStyle/>
                    <a:p>
                      <a:pPr marL="0" algn="l" defTabSz="914400" rtl="0" eaLnBrk="1" latinLnBrk="0" hangingPunct="1"/>
                      <a:r>
                        <a:rPr lang="ru-RU" sz="1800" b="0" i="0" kern="1200" dirty="0" smtClean="0">
                          <a:solidFill>
                            <a:schemeClr val="dk1"/>
                          </a:solidFill>
                          <a:effectLst/>
                          <a:latin typeface="Times New Roman" panose="02020603050405020304" pitchFamily="18" charset="0"/>
                          <a:ea typeface="+mn-ea"/>
                          <a:cs typeface="Times New Roman" panose="02020603050405020304" pitchFamily="18" charset="0"/>
                        </a:rPr>
                        <a:t>9. Подготовка модели к дублированию.</a:t>
                      </a:r>
                      <a:endParaRPr lang="ru-RU" sz="18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059777536"/>
                  </a:ext>
                </a:extLst>
              </a:tr>
              <a:tr h="370840">
                <a:tc>
                  <a:txBody>
                    <a:bodyPr/>
                    <a:lstStyle/>
                    <a:p>
                      <a:endParaRPr lang="ru-RU" dirty="0">
                        <a:latin typeface="Times New Roman" panose="02020603050405020304" pitchFamily="18" charset="0"/>
                        <a:cs typeface="Times New Roman" panose="02020603050405020304" pitchFamily="18" charset="0"/>
                      </a:endParaRPr>
                    </a:p>
                  </a:txBody>
                  <a:tcPr/>
                </a:tc>
                <a:tc>
                  <a:txBody>
                    <a:bodyPr/>
                    <a:lstStyle/>
                    <a:p>
                      <a:pPr marL="0" algn="l" defTabSz="914400" rtl="0" eaLnBrk="1" latinLnBrk="0" hangingPunct="1"/>
                      <a:r>
                        <a:rPr lang="ru-RU" sz="1800" b="0" i="0" kern="1200" dirty="0" smtClean="0">
                          <a:solidFill>
                            <a:schemeClr val="dk1"/>
                          </a:solidFill>
                          <a:effectLst/>
                          <a:latin typeface="Times New Roman" panose="02020603050405020304" pitchFamily="18" charset="0"/>
                          <a:ea typeface="+mn-ea"/>
                          <a:cs typeface="Times New Roman" panose="02020603050405020304" pitchFamily="18" charset="0"/>
                        </a:rPr>
                        <a:t>10. Дублирование гипсовой модели.</a:t>
                      </a:r>
                      <a:endParaRPr lang="ru-RU" sz="18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923138140"/>
                  </a:ext>
                </a:extLst>
              </a:tr>
              <a:tr h="370840">
                <a:tc>
                  <a:txBody>
                    <a:bodyPr/>
                    <a:lstStyle/>
                    <a:p>
                      <a:endParaRPr lang="ru-RU" dirty="0">
                        <a:latin typeface="Times New Roman" panose="02020603050405020304" pitchFamily="18" charset="0"/>
                        <a:cs typeface="Times New Roman" panose="02020603050405020304" pitchFamily="18" charset="0"/>
                      </a:endParaRPr>
                    </a:p>
                  </a:txBody>
                  <a:tcPr/>
                </a:tc>
                <a:tc>
                  <a:txBody>
                    <a:bodyPr/>
                    <a:lstStyle/>
                    <a:p>
                      <a:pPr marL="0" algn="l" defTabSz="914400" rtl="0" eaLnBrk="1" latinLnBrk="0" hangingPunct="1"/>
                      <a:r>
                        <a:rPr lang="ru-RU" sz="1800" b="0" i="0" kern="1200" dirty="0" smtClean="0">
                          <a:solidFill>
                            <a:schemeClr val="dk1"/>
                          </a:solidFill>
                          <a:effectLst/>
                          <a:latin typeface="Times New Roman" panose="02020603050405020304" pitchFamily="18" charset="0"/>
                          <a:ea typeface="+mn-ea"/>
                          <a:cs typeface="Times New Roman" panose="02020603050405020304" pitchFamily="18" charset="0"/>
                        </a:rPr>
                        <a:t>11. Изготовление огнеупорной модели, ее термохимическая обработка.</a:t>
                      </a:r>
                      <a:endParaRPr lang="ru-RU" sz="18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009020484"/>
                  </a:ext>
                </a:extLst>
              </a:tr>
              <a:tr h="370840">
                <a:tc>
                  <a:txBody>
                    <a:bodyPr/>
                    <a:lstStyle/>
                    <a:p>
                      <a:endParaRPr lang="ru-RU">
                        <a:latin typeface="Times New Roman" panose="02020603050405020304" pitchFamily="18" charset="0"/>
                        <a:cs typeface="Times New Roman" panose="02020603050405020304" pitchFamily="18" charset="0"/>
                      </a:endParaRPr>
                    </a:p>
                  </a:txBody>
                  <a:tcPr/>
                </a:tc>
                <a:tc>
                  <a:txBody>
                    <a:bodyPr/>
                    <a:lstStyle/>
                    <a:p>
                      <a:pPr marL="0" algn="l" defTabSz="914400" rtl="0" eaLnBrk="1" latinLnBrk="0" hangingPunct="1"/>
                      <a:r>
                        <a:rPr lang="ru-RU" sz="1800" b="0" i="0" kern="1200" dirty="0" smtClean="0">
                          <a:solidFill>
                            <a:schemeClr val="dk1"/>
                          </a:solidFill>
                          <a:effectLst/>
                          <a:latin typeface="Times New Roman" panose="02020603050405020304" pitchFamily="18" charset="0"/>
                          <a:ea typeface="+mn-ea"/>
                          <a:cs typeface="Times New Roman" panose="02020603050405020304" pitchFamily="18" charset="0"/>
                        </a:rPr>
                        <a:t>12. Нанесение рисунка каркаса бюгельного протеза.</a:t>
                      </a:r>
                      <a:endParaRPr lang="ru-RU" sz="18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692164609"/>
                  </a:ext>
                </a:extLst>
              </a:tr>
              <a:tr h="370840">
                <a:tc>
                  <a:txBody>
                    <a:bodyPr/>
                    <a:lstStyle/>
                    <a:p>
                      <a:endParaRPr lang="ru-RU">
                        <a:latin typeface="Times New Roman" panose="02020603050405020304" pitchFamily="18" charset="0"/>
                        <a:cs typeface="Times New Roman" panose="02020603050405020304" pitchFamily="18" charset="0"/>
                      </a:endParaRPr>
                    </a:p>
                  </a:txBody>
                  <a:tcPr/>
                </a:tc>
                <a:tc>
                  <a:txBody>
                    <a:bodyPr/>
                    <a:lstStyle/>
                    <a:p>
                      <a:pPr marL="0" algn="l" defTabSz="914400" rtl="0" eaLnBrk="1" latinLnBrk="0" hangingPunct="1"/>
                      <a:r>
                        <a:rPr lang="ru-RU" sz="1800" b="0" i="0" kern="1200" dirty="0" smtClean="0">
                          <a:solidFill>
                            <a:schemeClr val="dk1"/>
                          </a:solidFill>
                          <a:effectLst/>
                          <a:latin typeface="Times New Roman" panose="02020603050405020304" pitchFamily="18" charset="0"/>
                          <a:ea typeface="+mn-ea"/>
                          <a:cs typeface="Times New Roman" panose="02020603050405020304" pitchFamily="18" charset="0"/>
                        </a:rPr>
                        <a:t>13. Моделирование каркаса бюгельного протеза.</a:t>
                      </a:r>
                      <a:endParaRPr lang="ru-RU" sz="18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872661027"/>
                  </a:ext>
                </a:extLst>
              </a:tr>
              <a:tr h="370840">
                <a:tc>
                  <a:txBody>
                    <a:bodyPr/>
                    <a:lstStyle/>
                    <a:p>
                      <a:pPr marL="0" algn="l" defTabSz="914400" rtl="0" eaLnBrk="1" latinLnBrk="0" hangingPunct="1"/>
                      <a:endParaRPr lang="ru-RU" sz="18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l" defTabSz="914400" rtl="0" eaLnBrk="1" latinLnBrk="0" hangingPunct="1"/>
                      <a:r>
                        <a:rPr lang="ru-RU" sz="1800" b="0" i="0" kern="1200" dirty="0" smtClean="0">
                          <a:solidFill>
                            <a:schemeClr val="dk1"/>
                          </a:solidFill>
                          <a:effectLst/>
                          <a:latin typeface="Times New Roman" panose="02020603050405020304" pitchFamily="18" charset="0"/>
                          <a:ea typeface="+mn-ea"/>
                          <a:cs typeface="Times New Roman" panose="02020603050405020304" pitchFamily="18" charset="0"/>
                        </a:rPr>
                        <a:t>14. Установка литниковой системы.</a:t>
                      </a:r>
                      <a:endParaRPr lang="ru-RU" sz="18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238074967"/>
                  </a:ext>
                </a:extLst>
              </a:tr>
              <a:tr h="370840">
                <a:tc>
                  <a:txBody>
                    <a:bodyPr/>
                    <a:lstStyle/>
                    <a:p>
                      <a:pPr marL="0" algn="l" defTabSz="914400" rtl="0" eaLnBrk="1" latinLnBrk="0" hangingPunct="1"/>
                      <a:endParaRPr lang="ru-RU" sz="18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l" defTabSz="914400" rtl="0" eaLnBrk="1" latinLnBrk="0" hangingPunct="1"/>
                      <a:r>
                        <a:rPr lang="ru-RU" sz="1800" b="0" i="0" kern="1200" dirty="0" smtClean="0">
                          <a:solidFill>
                            <a:schemeClr val="dk1"/>
                          </a:solidFill>
                          <a:effectLst/>
                          <a:latin typeface="Times New Roman" panose="02020603050405020304" pitchFamily="18" charset="0"/>
                          <a:ea typeface="+mn-ea"/>
                          <a:cs typeface="Times New Roman" panose="02020603050405020304" pitchFamily="18" charset="0"/>
                        </a:rPr>
                        <a:t>15. Формовка в опоку.</a:t>
                      </a:r>
                      <a:endParaRPr lang="ru-RU" sz="18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81452314"/>
                  </a:ext>
                </a:extLst>
              </a:tr>
              <a:tr h="370840">
                <a:tc>
                  <a:txBody>
                    <a:bodyPr/>
                    <a:lstStyle/>
                    <a:p>
                      <a:pPr marL="0" algn="l" defTabSz="914400" rtl="0" eaLnBrk="1" latinLnBrk="0" hangingPunct="1"/>
                      <a:endParaRPr lang="ru-RU" sz="18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l" defTabSz="914400" rtl="0" eaLnBrk="1" latinLnBrk="0" hangingPunct="1"/>
                      <a:r>
                        <a:rPr lang="ru-RU" sz="1800" b="0" i="0" kern="1200" dirty="0" smtClean="0">
                          <a:solidFill>
                            <a:schemeClr val="dk1"/>
                          </a:solidFill>
                          <a:effectLst/>
                          <a:latin typeface="Times New Roman" panose="02020603050405020304" pitchFamily="18" charset="0"/>
                          <a:ea typeface="+mn-ea"/>
                          <a:cs typeface="Times New Roman" panose="02020603050405020304" pitchFamily="18" charset="0"/>
                        </a:rPr>
                        <a:t>16. Литье каркаса.</a:t>
                      </a:r>
                      <a:endParaRPr lang="ru-RU" sz="18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270099147"/>
                  </a:ext>
                </a:extLst>
              </a:tr>
              <a:tr h="370840">
                <a:tc>
                  <a:txBody>
                    <a:bodyPr/>
                    <a:lstStyle/>
                    <a:p>
                      <a:pPr marL="0" algn="l" defTabSz="914400" rtl="0" eaLnBrk="1" latinLnBrk="0" hangingPunct="1"/>
                      <a:endParaRPr lang="ru-RU" sz="18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l" defTabSz="914400" rtl="0" eaLnBrk="1" latinLnBrk="0" hangingPunct="1"/>
                      <a:r>
                        <a:rPr lang="ru-RU" sz="1800" b="0" i="0" kern="1200" dirty="0" smtClean="0">
                          <a:solidFill>
                            <a:schemeClr val="dk1"/>
                          </a:solidFill>
                          <a:effectLst/>
                          <a:latin typeface="Times New Roman" panose="02020603050405020304" pitchFamily="18" charset="0"/>
                          <a:ea typeface="+mn-ea"/>
                          <a:cs typeface="Times New Roman" panose="02020603050405020304" pitchFamily="18" charset="0"/>
                        </a:rPr>
                        <a:t>17. Механическая обработка каркаса, шлифовка, полировка.</a:t>
                      </a:r>
                      <a:endParaRPr lang="ru-RU" sz="18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4194224871"/>
                  </a:ext>
                </a:extLst>
              </a:tr>
              <a:tr h="370840">
                <a:tc>
                  <a:txBody>
                    <a:bodyPr/>
                    <a:lstStyle/>
                    <a:p>
                      <a:pPr marL="0" algn="l" defTabSz="914400" rtl="0" eaLnBrk="1" latinLnBrk="0" hangingPunct="1"/>
                      <a:endParaRPr lang="ru-RU" sz="18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l" defTabSz="914400" rtl="0" eaLnBrk="1" latinLnBrk="0" hangingPunct="1"/>
                      <a:r>
                        <a:rPr lang="ru-RU" sz="1800" b="0" i="0" kern="1200" dirty="0" smtClean="0">
                          <a:solidFill>
                            <a:schemeClr val="dk1"/>
                          </a:solidFill>
                          <a:effectLst/>
                          <a:latin typeface="Times New Roman" panose="02020603050405020304" pitchFamily="18" charset="0"/>
                          <a:ea typeface="+mn-ea"/>
                          <a:cs typeface="Times New Roman" panose="02020603050405020304" pitchFamily="18" charset="0"/>
                        </a:rPr>
                        <a:t>18. Припасовка металлического каркаса бюгельного протеза на модели.</a:t>
                      </a:r>
                      <a:endParaRPr lang="ru-RU" sz="18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547317400"/>
                  </a:ext>
                </a:extLst>
              </a:tr>
            </a:tbl>
          </a:graphicData>
        </a:graphic>
      </p:graphicFrame>
    </p:spTree>
    <p:extLst>
      <p:ext uri="{BB962C8B-B14F-4D97-AF65-F5344CB8AC3E}">
        <p14:creationId xmlns:p14="http://schemas.microsoft.com/office/powerpoint/2010/main" val="1252334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6840</TotalTime>
  <Words>5246</Words>
  <Application>Microsoft Office PowerPoint</Application>
  <PresentationFormat>Экран (4:3)</PresentationFormat>
  <Paragraphs>439</Paragraphs>
  <Slides>42</Slides>
  <Notes>10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42</vt:i4>
      </vt:variant>
    </vt:vector>
  </HeadingPairs>
  <TitlesOfParts>
    <vt:vector size="51" baseType="lpstr">
      <vt:lpstr>Arial</vt:lpstr>
      <vt:lpstr>Bahnschrift Light Condensed</vt:lpstr>
      <vt:lpstr>Bahnschrift Light SemiCondensed</vt:lpstr>
      <vt:lpstr>Bahnschrift SemiBold</vt:lpstr>
      <vt:lpstr>Calibri</vt:lpstr>
      <vt:lpstr>Cambria</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Наталья</dc:creator>
  <cp:lastModifiedBy>User</cp:lastModifiedBy>
  <cp:revision>170</cp:revision>
  <dcterms:modified xsi:type="dcterms:W3CDTF">2024-09-02T07:25:07Z</dcterms:modified>
</cp:coreProperties>
</file>