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8e7a4d97dc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8e7a4d97dc_0_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g8e7a4d97dc_0_26: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29</a:t>
            </a:fld>
            <a:endParaRPr sz="14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8e7a4d97dc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8e7a4d97dc_0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g8e7a4d97dc_0_30: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30</a:t>
            </a:fld>
            <a:endParaRPr sz="1400">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8e7a4d97dc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8e7a4d97dc_0_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g8e7a4d97dc_0_36: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31</a:t>
            </a:fld>
            <a:endParaRPr sz="1400">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8e7a4d97dc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8e7a4d97dc_0_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g8e7a4d97dc_0_48: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32</a:t>
            </a:fld>
            <a:endParaRPr sz="1400">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1" name="Google Shape;13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78"/>
        <p:cNvGrpSpPr/>
        <p:nvPr/>
      </p:nvGrpSpPr>
      <p:grpSpPr>
        <a:xfrm>
          <a:off x="0" y="0"/>
          <a:ext cx="0" cy="0"/>
          <a:chOff x="0" y="0"/>
          <a:chExt cx="0" cy="0"/>
        </a:xfrm>
      </p:grpSpPr>
      <p:sp>
        <p:nvSpPr>
          <p:cNvPr id="79" name="Google Shape;79;p1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0" name="Google Shape;80;p1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81" name="Google Shape;81;p1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1" name="Google Shape;21;p3"/>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7" name="Google Shape;27;p4"/>
          <p:cNvSpPr txBox="1">
            <a:spLocks noGrp="1"/>
          </p:cNvSpPr>
          <p:nvPr>
            <p:ph type="body" idx="1"/>
          </p:nvPr>
        </p:nvSpPr>
        <p:spPr>
          <a:xfrm rot="5400000">
            <a:off x="2396331" y="57943"/>
            <a:ext cx="4351337"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3" name="Google Shape;33;p5"/>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35" name="Google Shape;35;p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41" name="Google Shape;41;p6"/>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42" name="Google Shape;42;p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3" name="Google Shape;53;p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4" name="Google Shape;54;p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5" name="Google Shape;55;p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6" name="Google Shape;56;p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2" name="Google Shape;62;p9"/>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3" name="Google Shape;63;p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69" name="Google Shape;69;p1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9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4.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a:stretch/>
        </p:blipFill>
        <p:spPr>
          <a:xfrm>
            <a:off x="0" y="4762"/>
            <a:ext cx="9150350" cy="6853237"/>
          </a:xfrm>
          <a:prstGeom prst="rect">
            <a:avLst/>
          </a:prstGeom>
          <a:noFill/>
          <a:ln>
            <a:noFill/>
          </a:ln>
        </p:spPr>
      </p:pic>
      <p:sp>
        <p:nvSpPr>
          <p:cNvPr id="90" name="Google Shape;90;p13"/>
          <p:cNvSpPr txBox="1"/>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900"/>
              <a:buFont typeface="Arial"/>
              <a:buNone/>
            </a:pPr>
            <a:fld id="{00000000-1234-1234-1234-123412341234}" type="slidenum">
              <a:rPr lang="en-US" sz="900" b="0" i="0" u="none" strike="noStrike" cap="none">
                <a:solidFill>
                  <a:srgbClr val="898989"/>
                </a:solidFill>
                <a:latin typeface="Arial"/>
                <a:ea typeface="Arial"/>
                <a:cs typeface="Arial"/>
                <a:sym typeface="Arial"/>
              </a:rPr>
              <a:t>1</a:t>
            </a:fld>
            <a:endParaRPr/>
          </a:p>
        </p:txBody>
      </p:sp>
      <p:sp>
        <p:nvSpPr>
          <p:cNvPr id="91" name="Google Shape;91;p13"/>
          <p:cNvSpPr txBox="1"/>
          <p:nvPr/>
        </p:nvSpPr>
        <p:spPr>
          <a:xfrm>
            <a:off x="3742069" y="602722"/>
            <a:ext cx="5223798" cy="131098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US" sz="1800" b="1" dirty="0" err="1">
                <a:solidFill>
                  <a:srgbClr val="C00000"/>
                </a:solidFill>
                <a:latin typeface="Cambria"/>
                <a:ea typeface="Cambria"/>
                <a:cs typeface="Cambria"/>
                <a:sym typeface="Cambria"/>
              </a:rPr>
              <a:t>Лекция</a:t>
            </a:r>
            <a:r>
              <a:rPr lang="en-US" sz="1800" b="1" dirty="0">
                <a:solidFill>
                  <a:srgbClr val="C00000"/>
                </a:solidFill>
                <a:latin typeface="Cambria"/>
                <a:ea typeface="Cambria"/>
                <a:cs typeface="Cambria"/>
                <a:sym typeface="Cambria"/>
              </a:rPr>
              <a:t> </a:t>
            </a:r>
            <a:endParaRPr sz="1800" dirty="0">
              <a:solidFill>
                <a:schemeClr val="dk1"/>
              </a:solidFill>
            </a:endParaRPr>
          </a:p>
          <a:p>
            <a:pPr marL="0" lvl="0" indent="0" algn="ctr" rtl="0">
              <a:spcBef>
                <a:spcPts val="0"/>
              </a:spcBef>
              <a:spcAft>
                <a:spcPts val="0"/>
              </a:spcAft>
              <a:buClr>
                <a:schemeClr val="dk1"/>
              </a:buClr>
              <a:buFont typeface="Arial"/>
              <a:buNone/>
            </a:pPr>
            <a:r>
              <a:rPr lang="en-US" sz="1800" b="1" dirty="0" err="1">
                <a:solidFill>
                  <a:schemeClr val="dk1"/>
                </a:solidFill>
                <a:latin typeface="Cambria"/>
                <a:ea typeface="Cambria"/>
                <a:cs typeface="Cambria"/>
                <a:sym typeface="Cambria"/>
              </a:rPr>
              <a:t>по</a:t>
            </a:r>
            <a:r>
              <a:rPr lang="en-US" sz="1800" b="1" dirty="0">
                <a:solidFill>
                  <a:schemeClr val="dk1"/>
                </a:solidFill>
                <a:latin typeface="Cambria"/>
                <a:ea typeface="Cambria"/>
                <a:cs typeface="Cambria"/>
                <a:sym typeface="Cambria"/>
              </a:rPr>
              <a:t> </a:t>
            </a:r>
            <a:r>
              <a:rPr lang="en-US" sz="1800" b="1" dirty="0" err="1">
                <a:solidFill>
                  <a:schemeClr val="dk1"/>
                </a:solidFill>
                <a:latin typeface="Cambria"/>
                <a:ea typeface="Cambria"/>
                <a:cs typeface="Cambria"/>
                <a:sym typeface="Cambria"/>
              </a:rPr>
              <a:t>модулю</a:t>
            </a:r>
            <a:r>
              <a:rPr lang="en-US" sz="1800" b="1" dirty="0">
                <a:solidFill>
                  <a:schemeClr val="dk1"/>
                </a:solidFill>
                <a:latin typeface="Cambria"/>
                <a:ea typeface="Cambria"/>
                <a:cs typeface="Cambria"/>
                <a:sym typeface="Cambria"/>
              </a:rPr>
              <a:t> </a:t>
            </a:r>
            <a:r>
              <a:rPr lang="en-US" sz="1800" b="1" dirty="0" smtClean="0">
                <a:solidFill>
                  <a:schemeClr val="dk1"/>
                </a:solidFill>
                <a:latin typeface="Cambria"/>
                <a:ea typeface="Cambria"/>
                <a:cs typeface="Cambria"/>
                <a:sym typeface="Cambria"/>
              </a:rPr>
              <a:t>«</a:t>
            </a:r>
            <a:r>
              <a:rPr lang="ru-RU" sz="1800" b="1" dirty="0" smtClean="0">
                <a:solidFill>
                  <a:schemeClr val="dk1"/>
                </a:solidFill>
                <a:latin typeface="Cambria"/>
                <a:ea typeface="Cambria"/>
                <a:cs typeface="Cambria"/>
                <a:sym typeface="Cambria"/>
              </a:rPr>
              <a:t>Ортопедическая стоматология</a:t>
            </a:r>
            <a:r>
              <a:rPr lang="en-US" sz="1800" b="1" dirty="0" smtClean="0">
                <a:solidFill>
                  <a:schemeClr val="dk1"/>
                </a:solidFill>
                <a:latin typeface="Cambria"/>
                <a:ea typeface="Cambria"/>
                <a:cs typeface="Cambria"/>
                <a:sym typeface="Cambria"/>
              </a:rPr>
              <a:t>»</a:t>
            </a:r>
            <a:endParaRPr sz="1800" dirty="0">
              <a:solidFill>
                <a:schemeClr val="dk1"/>
              </a:solidFill>
            </a:endParaRPr>
          </a:p>
          <a:p>
            <a:pPr marL="0" lvl="0" indent="0" algn="ctr" rtl="0">
              <a:spcBef>
                <a:spcPts val="0"/>
              </a:spcBef>
              <a:spcAft>
                <a:spcPts val="0"/>
              </a:spcAft>
              <a:buClr>
                <a:schemeClr val="dk1"/>
              </a:buClr>
              <a:buFont typeface="Arial"/>
              <a:buNone/>
            </a:pPr>
            <a:r>
              <a:rPr lang="en-US" sz="1800" b="1" dirty="0" err="1">
                <a:solidFill>
                  <a:schemeClr val="dk1"/>
                </a:solidFill>
                <a:latin typeface="Cambria"/>
                <a:ea typeface="Cambria"/>
                <a:cs typeface="Cambria"/>
                <a:sym typeface="Cambria"/>
              </a:rPr>
              <a:t>учебной</a:t>
            </a:r>
            <a:r>
              <a:rPr lang="en-US" sz="1800" b="1" dirty="0">
                <a:solidFill>
                  <a:schemeClr val="dk1"/>
                </a:solidFill>
                <a:latin typeface="Cambria"/>
                <a:ea typeface="Cambria"/>
                <a:cs typeface="Cambria"/>
                <a:sym typeface="Cambria"/>
              </a:rPr>
              <a:t> </a:t>
            </a:r>
            <a:r>
              <a:rPr lang="en-US" sz="1800" b="1" dirty="0" err="1">
                <a:solidFill>
                  <a:schemeClr val="dk1"/>
                </a:solidFill>
                <a:latin typeface="Cambria"/>
                <a:ea typeface="Cambria"/>
                <a:cs typeface="Cambria"/>
                <a:sym typeface="Cambria"/>
              </a:rPr>
              <a:t>дисциплины</a:t>
            </a:r>
            <a:r>
              <a:rPr lang="en-US" sz="1800" b="1" dirty="0">
                <a:solidFill>
                  <a:schemeClr val="dk1"/>
                </a:solidFill>
                <a:latin typeface="Cambria"/>
                <a:ea typeface="Cambria"/>
                <a:cs typeface="Cambria"/>
                <a:sym typeface="Cambria"/>
              </a:rPr>
              <a:t> «</a:t>
            </a:r>
            <a:r>
              <a:rPr lang="en-US" sz="1800" b="1" dirty="0" err="1">
                <a:solidFill>
                  <a:schemeClr val="dk1"/>
                </a:solidFill>
                <a:latin typeface="Cambria"/>
                <a:ea typeface="Cambria"/>
                <a:cs typeface="Cambria"/>
                <a:sym typeface="Cambria"/>
              </a:rPr>
              <a:t>Стоматология</a:t>
            </a:r>
            <a:r>
              <a:rPr lang="en-US" sz="1800" b="1" dirty="0">
                <a:solidFill>
                  <a:schemeClr val="dk1"/>
                </a:solidFill>
                <a:latin typeface="Cambria"/>
                <a:ea typeface="Cambria"/>
                <a:cs typeface="Cambria"/>
                <a:sym typeface="Cambria"/>
              </a:rPr>
              <a:t>»</a:t>
            </a:r>
            <a:endParaRPr sz="1800" dirty="0"/>
          </a:p>
        </p:txBody>
      </p:sp>
      <p:sp>
        <p:nvSpPr>
          <p:cNvPr id="92" name="Google Shape;92;p13"/>
          <p:cNvSpPr txBox="1"/>
          <p:nvPr/>
        </p:nvSpPr>
        <p:spPr>
          <a:xfrm>
            <a:off x="3234525" y="1789098"/>
            <a:ext cx="5909400" cy="19575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80000"/>
              </a:lnSpc>
              <a:spcBef>
                <a:spcPts val="480"/>
              </a:spcBef>
              <a:spcAft>
                <a:spcPts val="0"/>
              </a:spcAft>
              <a:buClr>
                <a:schemeClr val="lt1"/>
              </a:buClr>
              <a:buSzPts val="2400"/>
              <a:buFont typeface="Cambria"/>
              <a:buNone/>
            </a:pPr>
            <a:r>
              <a:rPr lang="en-US" sz="2800" b="1" dirty="0" err="1" smtClean="0">
                <a:solidFill>
                  <a:srgbClr val="FFCCFF"/>
                </a:solidFill>
                <a:latin typeface="Cambria"/>
                <a:ea typeface="Cambria"/>
                <a:cs typeface="Cambria"/>
                <a:sym typeface="Cambria"/>
              </a:rPr>
              <a:t>Тема</a:t>
            </a:r>
            <a:r>
              <a:rPr lang="en-US" sz="2800" b="1" dirty="0">
                <a:solidFill>
                  <a:srgbClr val="FFCCFF"/>
                </a:solidFill>
                <a:latin typeface="Cambria"/>
                <a:ea typeface="Cambria"/>
                <a:cs typeface="Cambria"/>
                <a:sym typeface="Cambria"/>
              </a:rPr>
              <a:t>: </a:t>
            </a:r>
            <a:endParaRPr lang="ru-RU" dirty="0">
              <a:solidFill>
                <a:schemeClr val="dk1"/>
              </a:solidFill>
              <a:ea typeface="Cambria"/>
            </a:endParaRPr>
          </a:p>
          <a:p>
            <a:pPr marL="342900" marR="0" lvl="0" indent="-342900" algn="ctr" rtl="0">
              <a:lnSpc>
                <a:spcPct val="80000"/>
              </a:lnSpc>
              <a:spcBef>
                <a:spcPts val="480"/>
              </a:spcBef>
              <a:spcAft>
                <a:spcPts val="0"/>
              </a:spcAft>
              <a:buClr>
                <a:schemeClr val="lt1"/>
              </a:buClr>
              <a:buSzPts val="2400"/>
              <a:buFont typeface="Cambria"/>
              <a:buNone/>
            </a:pPr>
            <a:r>
              <a:rPr lang="en-US" sz="2800" b="1" dirty="0" smtClean="0">
                <a:solidFill>
                  <a:srgbClr val="FFCCFF"/>
                </a:solidFill>
                <a:latin typeface="Cambria"/>
                <a:ea typeface="Cambria"/>
                <a:cs typeface="Cambria"/>
                <a:sym typeface="Cambria"/>
              </a:rPr>
              <a:t>     </a:t>
            </a:r>
            <a:r>
              <a:rPr lang="ru-RU" sz="2400" b="1" dirty="0" smtClean="0">
                <a:solidFill>
                  <a:srgbClr val="FFCCFF"/>
                </a:solidFill>
                <a:latin typeface="Cambria"/>
                <a:ea typeface="Cambria"/>
                <a:cs typeface="Cambria"/>
                <a:sym typeface="Cambria"/>
              </a:rPr>
              <a:t>«Оздоровительные (</a:t>
            </a:r>
            <a:r>
              <a:rPr lang="ru-RU" sz="2400" b="1" dirty="0" err="1" smtClean="0">
                <a:solidFill>
                  <a:srgbClr val="FFCCFF"/>
                </a:solidFill>
                <a:latin typeface="Cambria"/>
                <a:ea typeface="Cambria"/>
                <a:cs typeface="Cambria"/>
                <a:sym typeface="Cambria"/>
              </a:rPr>
              <a:t>общесанационные</a:t>
            </a:r>
            <a:r>
              <a:rPr lang="ru-RU" sz="2400" b="1" dirty="0" smtClean="0">
                <a:solidFill>
                  <a:srgbClr val="FFCCFF"/>
                </a:solidFill>
                <a:latin typeface="Cambria"/>
                <a:ea typeface="Cambria"/>
                <a:cs typeface="Cambria"/>
                <a:sym typeface="Cambria"/>
              </a:rPr>
              <a:t>) и </a:t>
            </a:r>
          </a:p>
          <a:p>
            <a:pPr marL="342900" marR="0" lvl="0" indent="-342900" algn="ctr" rtl="0">
              <a:lnSpc>
                <a:spcPct val="80000"/>
              </a:lnSpc>
              <a:spcBef>
                <a:spcPts val="480"/>
              </a:spcBef>
              <a:spcAft>
                <a:spcPts val="0"/>
              </a:spcAft>
              <a:buClr>
                <a:schemeClr val="lt1"/>
              </a:buClr>
              <a:buSzPts val="2400"/>
              <a:buFont typeface="Cambria"/>
              <a:buNone/>
            </a:pPr>
            <a:r>
              <a:rPr lang="en-US" sz="2400" b="1" dirty="0" err="1" smtClean="0">
                <a:solidFill>
                  <a:srgbClr val="FFCCFF"/>
                </a:solidFill>
                <a:latin typeface="Cambria"/>
                <a:ea typeface="Cambria"/>
                <a:cs typeface="Cambria"/>
                <a:sym typeface="Cambria"/>
              </a:rPr>
              <a:t>Специальные</a:t>
            </a:r>
            <a:r>
              <a:rPr lang="en-US" sz="2400" b="1" dirty="0" smtClean="0">
                <a:solidFill>
                  <a:srgbClr val="FFCCFF"/>
                </a:solidFill>
                <a:latin typeface="Cambria"/>
                <a:ea typeface="Cambria"/>
                <a:cs typeface="Cambria"/>
                <a:sym typeface="Cambria"/>
              </a:rPr>
              <a:t> </a:t>
            </a:r>
            <a:r>
              <a:rPr lang="en-US" sz="2400" b="1" dirty="0" err="1">
                <a:solidFill>
                  <a:srgbClr val="FFCCFF"/>
                </a:solidFill>
                <a:latin typeface="Cambria"/>
                <a:ea typeface="Cambria"/>
                <a:cs typeface="Cambria"/>
                <a:sym typeface="Cambria"/>
              </a:rPr>
              <a:t>методы</a:t>
            </a:r>
            <a:r>
              <a:rPr lang="en-US" sz="2400" b="1" dirty="0">
                <a:solidFill>
                  <a:srgbClr val="FFCCFF"/>
                </a:solidFill>
                <a:latin typeface="Cambria"/>
                <a:ea typeface="Cambria"/>
                <a:cs typeface="Cambria"/>
                <a:sym typeface="Cambria"/>
              </a:rPr>
              <a:t> </a:t>
            </a:r>
            <a:r>
              <a:rPr lang="en-US" sz="2400" b="1" dirty="0" err="1">
                <a:solidFill>
                  <a:srgbClr val="FFCCFF"/>
                </a:solidFill>
                <a:latin typeface="Cambria"/>
                <a:ea typeface="Cambria"/>
                <a:cs typeface="Cambria"/>
                <a:sym typeface="Cambria"/>
              </a:rPr>
              <a:t>подготовки</a:t>
            </a:r>
            <a:r>
              <a:rPr lang="en-US" sz="2400" b="1" dirty="0">
                <a:solidFill>
                  <a:srgbClr val="FFCCFF"/>
                </a:solidFill>
                <a:latin typeface="Cambria"/>
                <a:ea typeface="Cambria"/>
                <a:cs typeface="Cambria"/>
                <a:sym typeface="Cambria"/>
              </a:rPr>
              <a:t> </a:t>
            </a:r>
            <a:r>
              <a:rPr lang="en-US" sz="2400" b="1" dirty="0" err="1">
                <a:solidFill>
                  <a:srgbClr val="FFCCFF"/>
                </a:solidFill>
                <a:latin typeface="Cambria"/>
                <a:ea typeface="Cambria"/>
                <a:cs typeface="Cambria"/>
                <a:sym typeface="Cambria"/>
              </a:rPr>
              <a:t>полости</a:t>
            </a:r>
            <a:r>
              <a:rPr lang="en-US" sz="2400" b="1" dirty="0">
                <a:solidFill>
                  <a:srgbClr val="FFCCFF"/>
                </a:solidFill>
                <a:latin typeface="Cambria"/>
                <a:ea typeface="Cambria"/>
                <a:cs typeface="Cambria"/>
                <a:sym typeface="Cambria"/>
              </a:rPr>
              <a:t> </a:t>
            </a:r>
            <a:r>
              <a:rPr lang="en-US" sz="2400" b="1" dirty="0" err="1">
                <a:solidFill>
                  <a:srgbClr val="FFCCFF"/>
                </a:solidFill>
                <a:latin typeface="Cambria"/>
                <a:ea typeface="Cambria"/>
                <a:cs typeface="Cambria"/>
                <a:sym typeface="Cambria"/>
              </a:rPr>
              <a:t>рта</a:t>
            </a:r>
            <a:r>
              <a:rPr lang="en-US" sz="2400" b="1" dirty="0">
                <a:solidFill>
                  <a:srgbClr val="FFCCFF"/>
                </a:solidFill>
                <a:latin typeface="Cambria"/>
                <a:ea typeface="Cambria"/>
                <a:cs typeface="Cambria"/>
                <a:sym typeface="Cambria"/>
              </a:rPr>
              <a:t> к </a:t>
            </a:r>
            <a:r>
              <a:rPr lang="en-US" sz="2400" b="1" dirty="0" err="1" smtClean="0">
                <a:solidFill>
                  <a:srgbClr val="FFCCFF"/>
                </a:solidFill>
                <a:latin typeface="Cambria"/>
                <a:ea typeface="Cambria"/>
                <a:cs typeface="Cambria"/>
                <a:sym typeface="Cambria"/>
              </a:rPr>
              <a:t>протезированию</a:t>
            </a:r>
            <a:r>
              <a:rPr lang="ru-RU" sz="2400" b="1" dirty="0" smtClean="0">
                <a:solidFill>
                  <a:srgbClr val="FFCCFF"/>
                </a:solidFill>
                <a:latin typeface="Cambria"/>
                <a:ea typeface="Cambria"/>
                <a:cs typeface="Cambria"/>
                <a:sym typeface="Cambria"/>
              </a:rPr>
              <a:t>»</a:t>
            </a:r>
            <a:endParaRPr dirty="0"/>
          </a:p>
          <a:p>
            <a:pPr marL="342900" marR="0" lvl="0" indent="-342900" algn="ctr" rtl="0">
              <a:lnSpc>
                <a:spcPct val="100000"/>
              </a:lnSpc>
              <a:spcBef>
                <a:spcPts val="560"/>
              </a:spcBef>
              <a:spcAft>
                <a:spcPts val="0"/>
              </a:spcAft>
              <a:buClr>
                <a:schemeClr val="dk1"/>
              </a:buClr>
              <a:buSzPts val="2800"/>
              <a:buFont typeface="Arial"/>
              <a:buNone/>
            </a:pPr>
            <a:endParaRPr sz="2800" b="1" i="0" u="none" strike="noStrike" cap="none" dirty="0">
              <a:solidFill>
                <a:schemeClr val="lt1"/>
              </a:solidFill>
              <a:latin typeface="Cambria"/>
              <a:ea typeface="Cambria"/>
              <a:cs typeface="Cambria"/>
              <a:sym typeface="Cambria"/>
            </a:endParaRPr>
          </a:p>
          <a:p>
            <a:pPr marL="342900" marR="0" lvl="0" indent="-342900" algn="l" rtl="0">
              <a:lnSpc>
                <a:spcPct val="100000"/>
              </a:lnSpc>
              <a:spcBef>
                <a:spcPts val="640"/>
              </a:spcBef>
              <a:spcAft>
                <a:spcPts val="0"/>
              </a:spcAft>
              <a:buClr>
                <a:schemeClr val="dk1"/>
              </a:buClr>
              <a:buSzPts val="3200"/>
              <a:buFont typeface="Arial"/>
              <a:buNone/>
            </a:pPr>
            <a:endParaRPr sz="3200" b="1" i="0" u="none" strike="noStrike" cap="none" dirty="0">
              <a:solidFill>
                <a:schemeClr val="lt1"/>
              </a:solidFill>
              <a:latin typeface="Cambria"/>
              <a:ea typeface="Cambria"/>
              <a:cs typeface="Cambria"/>
              <a:sym typeface="Cambria"/>
            </a:endParaRPr>
          </a:p>
          <a:p>
            <a:pPr marL="0" marR="0" lvl="0" indent="0" algn="l" rtl="0">
              <a:lnSpc>
                <a:spcPct val="100000"/>
              </a:lnSpc>
              <a:spcBef>
                <a:spcPts val="0"/>
              </a:spcBef>
              <a:spcAft>
                <a:spcPts val="0"/>
              </a:spcAft>
              <a:buNone/>
            </a:pPr>
            <a:endParaRPr sz="3200" b="1" i="0" u="none" dirty="0">
              <a:solidFill>
                <a:schemeClr val="lt1"/>
              </a:solidFill>
              <a:latin typeface="Cambria"/>
              <a:ea typeface="Cambria"/>
              <a:cs typeface="Cambria"/>
              <a:sym typeface="Cambria"/>
            </a:endParaRPr>
          </a:p>
        </p:txBody>
      </p:sp>
      <p:sp>
        <p:nvSpPr>
          <p:cNvPr id="93" name="Google Shape;93;p13"/>
          <p:cNvSpPr txBox="1"/>
          <p:nvPr/>
        </p:nvSpPr>
        <p:spPr>
          <a:xfrm>
            <a:off x="3514725" y="4043362"/>
            <a:ext cx="5678487" cy="1957387"/>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80000"/>
              </a:lnSpc>
              <a:spcBef>
                <a:spcPts val="0"/>
              </a:spcBef>
              <a:spcAft>
                <a:spcPts val="0"/>
              </a:spcAft>
              <a:buClr>
                <a:schemeClr val="dk1"/>
              </a:buClr>
              <a:buSzPts val="2200"/>
              <a:buFont typeface="Cambria"/>
              <a:buNone/>
            </a:pPr>
            <a:r>
              <a:rPr lang="en-US" sz="2200" b="1" i="0" u="none" dirty="0" err="1">
                <a:solidFill>
                  <a:schemeClr val="dk1"/>
                </a:solidFill>
                <a:latin typeface="Cambria"/>
                <a:ea typeface="Cambria"/>
                <a:cs typeface="Cambria"/>
                <a:sym typeface="Cambria"/>
              </a:rPr>
              <a:t>Лекцию</a:t>
            </a:r>
            <a:r>
              <a:rPr lang="en-US" sz="2200" b="1" i="0" u="none" dirty="0">
                <a:solidFill>
                  <a:schemeClr val="dk1"/>
                </a:solidFill>
                <a:latin typeface="Cambria"/>
                <a:ea typeface="Cambria"/>
                <a:cs typeface="Cambria"/>
                <a:sym typeface="Cambria"/>
              </a:rPr>
              <a:t> </a:t>
            </a:r>
            <a:r>
              <a:rPr lang="en-US" sz="2200" b="1" i="0" u="none" dirty="0" err="1">
                <a:solidFill>
                  <a:schemeClr val="dk1"/>
                </a:solidFill>
                <a:latin typeface="Cambria"/>
                <a:ea typeface="Cambria"/>
                <a:cs typeface="Cambria"/>
                <a:sym typeface="Cambria"/>
              </a:rPr>
              <a:t>подготовила</a:t>
            </a:r>
            <a:r>
              <a:rPr lang="en-US" sz="2200" b="1" i="0" u="none" dirty="0">
                <a:solidFill>
                  <a:schemeClr val="dk1"/>
                </a:solidFill>
                <a:latin typeface="Cambria"/>
                <a:ea typeface="Cambria"/>
                <a:cs typeface="Cambria"/>
                <a:sym typeface="Cambria"/>
              </a:rPr>
              <a:t>: </a:t>
            </a:r>
            <a:endParaRPr dirty="0"/>
          </a:p>
          <a:p>
            <a:pPr marL="342900" lvl="0" indent="-342900" algn="ctr" rtl="0">
              <a:lnSpc>
                <a:spcPct val="80000"/>
              </a:lnSpc>
              <a:spcBef>
                <a:spcPts val="0"/>
              </a:spcBef>
              <a:spcAft>
                <a:spcPts val="0"/>
              </a:spcAft>
              <a:buClr>
                <a:schemeClr val="dk1"/>
              </a:buClr>
              <a:buFont typeface="Arial"/>
              <a:buNone/>
            </a:pPr>
            <a:endParaRPr dirty="0">
              <a:solidFill>
                <a:schemeClr val="dk1"/>
              </a:solidFill>
            </a:endParaRPr>
          </a:p>
          <a:p>
            <a:pPr marL="342900" lvl="0" indent="-342900" algn="ctr" rtl="0">
              <a:lnSpc>
                <a:spcPct val="80000"/>
              </a:lnSpc>
              <a:spcBef>
                <a:spcPts val="360"/>
              </a:spcBef>
              <a:spcAft>
                <a:spcPts val="0"/>
              </a:spcAft>
              <a:buClr>
                <a:schemeClr val="dk1"/>
              </a:buClr>
              <a:buFont typeface="Arial"/>
              <a:buNone/>
            </a:pPr>
            <a:r>
              <a:rPr lang="en-US" sz="1800" b="1" dirty="0" err="1">
                <a:solidFill>
                  <a:schemeClr val="dk1"/>
                </a:solidFill>
                <a:latin typeface="Cambria"/>
                <a:ea typeface="Cambria"/>
                <a:cs typeface="Cambria"/>
                <a:sym typeface="Cambria"/>
              </a:rPr>
              <a:t>Кандидат</a:t>
            </a:r>
            <a:r>
              <a:rPr lang="en-US" sz="1800" b="1" dirty="0">
                <a:solidFill>
                  <a:schemeClr val="dk1"/>
                </a:solidFill>
                <a:latin typeface="Cambria"/>
                <a:ea typeface="Cambria"/>
                <a:cs typeface="Cambria"/>
                <a:sym typeface="Cambria"/>
              </a:rPr>
              <a:t> </a:t>
            </a:r>
            <a:r>
              <a:rPr lang="en-US" sz="1800" b="1" dirty="0" err="1">
                <a:solidFill>
                  <a:schemeClr val="dk1"/>
                </a:solidFill>
                <a:latin typeface="Cambria"/>
                <a:ea typeface="Cambria"/>
                <a:cs typeface="Cambria"/>
                <a:sym typeface="Cambria"/>
              </a:rPr>
              <a:t>медицинских</a:t>
            </a:r>
            <a:r>
              <a:rPr lang="en-US" sz="1800" b="1" dirty="0">
                <a:solidFill>
                  <a:schemeClr val="dk1"/>
                </a:solidFill>
                <a:latin typeface="Cambria"/>
                <a:ea typeface="Cambria"/>
                <a:cs typeface="Cambria"/>
                <a:sym typeface="Cambria"/>
              </a:rPr>
              <a:t> </a:t>
            </a:r>
            <a:r>
              <a:rPr lang="en-US" sz="1800" b="1" dirty="0" err="1">
                <a:solidFill>
                  <a:schemeClr val="dk1"/>
                </a:solidFill>
                <a:latin typeface="Cambria"/>
                <a:ea typeface="Cambria"/>
                <a:cs typeface="Cambria"/>
                <a:sym typeface="Cambria"/>
              </a:rPr>
              <a:t>наук</a:t>
            </a:r>
            <a:r>
              <a:rPr lang="en-US" sz="1800" b="1" dirty="0">
                <a:solidFill>
                  <a:schemeClr val="dk1"/>
                </a:solidFill>
                <a:latin typeface="Cambria"/>
                <a:ea typeface="Cambria"/>
                <a:cs typeface="Cambria"/>
                <a:sym typeface="Cambria"/>
              </a:rPr>
              <a:t>, </a:t>
            </a:r>
            <a:r>
              <a:rPr lang="en-US" sz="1800" b="1" dirty="0" err="1">
                <a:solidFill>
                  <a:schemeClr val="dk1"/>
                </a:solidFill>
                <a:latin typeface="Cambria"/>
                <a:ea typeface="Cambria"/>
                <a:cs typeface="Cambria"/>
                <a:sym typeface="Cambria"/>
              </a:rPr>
              <a:t>доцент</a:t>
            </a:r>
            <a:r>
              <a:rPr lang="en-US" sz="1800" b="1" dirty="0">
                <a:solidFill>
                  <a:schemeClr val="dk1"/>
                </a:solidFill>
                <a:latin typeface="Cambria"/>
                <a:ea typeface="Cambria"/>
                <a:cs typeface="Cambria"/>
                <a:sym typeface="Cambria"/>
              </a:rPr>
              <a:t>,</a:t>
            </a:r>
            <a:endParaRPr dirty="0">
              <a:solidFill>
                <a:schemeClr val="dk1"/>
              </a:solidFill>
            </a:endParaRPr>
          </a:p>
          <a:p>
            <a:pPr marL="342900" lvl="0" indent="-342900" algn="ctr" rtl="0">
              <a:lnSpc>
                <a:spcPct val="80000"/>
              </a:lnSpc>
              <a:spcBef>
                <a:spcPts val="360"/>
              </a:spcBef>
              <a:spcAft>
                <a:spcPts val="0"/>
              </a:spcAft>
              <a:buClr>
                <a:schemeClr val="dk1"/>
              </a:buClr>
              <a:buFont typeface="Arial"/>
              <a:buNone/>
            </a:pPr>
            <a:r>
              <a:rPr lang="en-US" sz="1800" b="1" dirty="0">
                <a:solidFill>
                  <a:schemeClr val="dk1"/>
                </a:solidFill>
                <a:latin typeface="Cambria"/>
                <a:ea typeface="Cambria"/>
                <a:cs typeface="Cambria"/>
                <a:sym typeface="Cambria"/>
              </a:rPr>
              <a:t> </a:t>
            </a:r>
            <a:r>
              <a:rPr lang="en-US" sz="1800" b="1" dirty="0" err="1">
                <a:solidFill>
                  <a:schemeClr val="dk1"/>
                </a:solidFill>
                <a:latin typeface="Cambria"/>
                <a:ea typeface="Cambria"/>
                <a:cs typeface="Cambria"/>
                <a:sym typeface="Cambria"/>
              </a:rPr>
              <a:t>врач</a:t>
            </a:r>
            <a:r>
              <a:rPr lang="en-US" sz="1800" b="1" dirty="0">
                <a:solidFill>
                  <a:schemeClr val="dk1"/>
                </a:solidFill>
                <a:latin typeface="Cambria"/>
                <a:ea typeface="Cambria"/>
                <a:cs typeface="Cambria"/>
                <a:sym typeface="Cambria"/>
              </a:rPr>
              <a:t> </a:t>
            </a:r>
            <a:r>
              <a:rPr lang="en-US" sz="1800" b="1" dirty="0" err="1">
                <a:solidFill>
                  <a:schemeClr val="dk1"/>
                </a:solidFill>
                <a:latin typeface="Cambria"/>
                <a:ea typeface="Cambria"/>
                <a:cs typeface="Cambria"/>
                <a:sym typeface="Cambria"/>
              </a:rPr>
              <a:t>высшей</a:t>
            </a:r>
            <a:r>
              <a:rPr lang="en-US" sz="1800" b="1" dirty="0">
                <a:solidFill>
                  <a:schemeClr val="dk1"/>
                </a:solidFill>
                <a:latin typeface="Cambria"/>
                <a:ea typeface="Cambria"/>
                <a:cs typeface="Cambria"/>
                <a:sym typeface="Cambria"/>
              </a:rPr>
              <a:t> </a:t>
            </a:r>
            <a:r>
              <a:rPr lang="en-US" sz="1800" b="1" dirty="0" err="1">
                <a:solidFill>
                  <a:schemeClr val="dk1"/>
                </a:solidFill>
                <a:latin typeface="Cambria"/>
                <a:ea typeface="Cambria"/>
                <a:cs typeface="Cambria"/>
                <a:sym typeface="Cambria"/>
              </a:rPr>
              <a:t>категории</a:t>
            </a:r>
            <a:r>
              <a:rPr lang="en-US" sz="1800" b="1" dirty="0">
                <a:solidFill>
                  <a:schemeClr val="dk1"/>
                </a:solidFill>
                <a:latin typeface="Cambria"/>
                <a:ea typeface="Cambria"/>
                <a:cs typeface="Cambria"/>
                <a:sym typeface="Cambria"/>
              </a:rPr>
              <a:t>, </a:t>
            </a:r>
            <a:r>
              <a:rPr lang="en-US" sz="1800" b="1" dirty="0" err="1">
                <a:solidFill>
                  <a:schemeClr val="dk1"/>
                </a:solidFill>
                <a:latin typeface="Cambria"/>
                <a:ea typeface="Cambria"/>
                <a:cs typeface="Cambria"/>
                <a:sym typeface="Cambria"/>
              </a:rPr>
              <a:t>завуч</a:t>
            </a:r>
            <a:r>
              <a:rPr lang="en-US" sz="1800" b="1" dirty="0">
                <a:solidFill>
                  <a:schemeClr val="dk1"/>
                </a:solidFill>
                <a:latin typeface="Cambria"/>
                <a:ea typeface="Cambria"/>
                <a:cs typeface="Cambria"/>
                <a:sym typeface="Cambria"/>
              </a:rPr>
              <a:t> </a:t>
            </a:r>
            <a:r>
              <a:rPr lang="en-US" sz="1800" b="1" dirty="0" err="1">
                <a:solidFill>
                  <a:schemeClr val="dk1"/>
                </a:solidFill>
                <a:latin typeface="Cambria"/>
                <a:ea typeface="Cambria"/>
                <a:cs typeface="Cambria"/>
                <a:sym typeface="Cambria"/>
              </a:rPr>
              <a:t>кафедры</a:t>
            </a:r>
            <a:endParaRPr sz="1800" b="1" dirty="0">
              <a:solidFill>
                <a:schemeClr val="dk1"/>
              </a:solidFill>
              <a:latin typeface="Cambria"/>
              <a:ea typeface="Cambria"/>
              <a:cs typeface="Cambria"/>
              <a:sym typeface="Cambria"/>
            </a:endParaRPr>
          </a:p>
          <a:p>
            <a:pPr marL="342900" lvl="0" indent="-342900" algn="ctr" rtl="0">
              <a:lnSpc>
                <a:spcPct val="80000"/>
              </a:lnSpc>
              <a:spcBef>
                <a:spcPts val="560"/>
              </a:spcBef>
              <a:spcAft>
                <a:spcPts val="0"/>
              </a:spcAft>
              <a:buClr>
                <a:schemeClr val="dk1"/>
              </a:buClr>
              <a:buFont typeface="Arial"/>
              <a:buNone/>
            </a:pPr>
            <a:r>
              <a:rPr lang="en-US" sz="2800" b="1" dirty="0" err="1">
                <a:solidFill>
                  <a:srgbClr val="C00000"/>
                </a:solidFill>
                <a:latin typeface="Cambria"/>
                <a:ea typeface="Cambria"/>
                <a:cs typeface="Cambria"/>
                <a:sym typeface="Cambria"/>
              </a:rPr>
              <a:t>Сеферян</a:t>
            </a:r>
            <a:r>
              <a:rPr lang="en-US" sz="2800" b="1" dirty="0">
                <a:solidFill>
                  <a:srgbClr val="C00000"/>
                </a:solidFill>
                <a:latin typeface="Cambria"/>
                <a:ea typeface="Cambria"/>
                <a:cs typeface="Cambria"/>
                <a:sym typeface="Cambria"/>
              </a:rPr>
              <a:t> </a:t>
            </a:r>
            <a:r>
              <a:rPr lang="en-US" sz="2800" b="1" dirty="0" err="1">
                <a:solidFill>
                  <a:srgbClr val="C00000"/>
                </a:solidFill>
                <a:latin typeface="Cambria"/>
                <a:ea typeface="Cambria"/>
                <a:cs typeface="Cambria"/>
                <a:sym typeface="Cambria"/>
              </a:rPr>
              <a:t>Карина</a:t>
            </a:r>
            <a:r>
              <a:rPr lang="en-US" sz="2800" b="1" dirty="0">
                <a:solidFill>
                  <a:srgbClr val="C00000"/>
                </a:solidFill>
                <a:latin typeface="Cambria"/>
                <a:ea typeface="Cambria"/>
                <a:cs typeface="Cambria"/>
                <a:sym typeface="Cambria"/>
              </a:rPr>
              <a:t> </a:t>
            </a:r>
            <a:r>
              <a:rPr lang="en-US" sz="2800" b="1" dirty="0" err="1">
                <a:solidFill>
                  <a:srgbClr val="C00000"/>
                </a:solidFill>
                <a:latin typeface="Cambria"/>
                <a:ea typeface="Cambria"/>
                <a:cs typeface="Cambria"/>
                <a:sym typeface="Cambria"/>
              </a:rPr>
              <a:t>Геворковна</a:t>
            </a:r>
            <a:endParaRPr sz="2800" b="1" dirty="0">
              <a:solidFill>
                <a:srgbClr val="C00000"/>
              </a:solidFill>
              <a:latin typeface="Cambria"/>
              <a:ea typeface="Cambria"/>
              <a:cs typeface="Cambria"/>
              <a:sym typeface="Cambria"/>
            </a:endParaRPr>
          </a:p>
          <a:p>
            <a:pPr marL="0" lvl="0" indent="0" algn="l" rtl="0">
              <a:spcBef>
                <a:spcPts val="0"/>
              </a:spcBef>
              <a:spcAft>
                <a:spcPts val="0"/>
              </a:spcAft>
              <a:buClr>
                <a:schemeClr val="dk1"/>
              </a:buClr>
              <a:buFont typeface="Arial"/>
              <a:buNone/>
            </a:pPr>
            <a:endParaRPr sz="1800" dirty="0">
              <a:solidFill>
                <a:schemeClr val="dk1"/>
              </a:solidFill>
              <a:latin typeface="Cambria"/>
              <a:ea typeface="Cambria"/>
              <a:cs typeface="Cambria"/>
              <a:sym typeface="Cambria"/>
            </a:endParaRPr>
          </a:p>
          <a:p>
            <a:pPr marL="342900" marR="0" lvl="0" indent="-342900" algn="ctr" rtl="0">
              <a:lnSpc>
                <a:spcPct val="80000"/>
              </a:lnSpc>
              <a:spcBef>
                <a:spcPts val="440"/>
              </a:spcBef>
              <a:spcAft>
                <a:spcPts val="0"/>
              </a:spcAft>
              <a:buClr>
                <a:schemeClr val="dk1"/>
              </a:buClr>
              <a:buSzPts val="2200"/>
              <a:buFont typeface="Cambria"/>
              <a:buNone/>
            </a:pPr>
            <a:endParaRPr sz="2400" b="1" dirty="0">
              <a:solidFill>
                <a:srgbClr val="C00000"/>
              </a:solidFill>
              <a:latin typeface="Cambria"/>
              <a:ea typeface="Cambria"/>
              <a:cs typeface="Cambria"/>
              <a:sym typeface="Cambria"/>
            </a:endParaRPr>
          </a:p>
        </p:txBody>
      </p:sp>
      <p:pic>
        <p:nvPicPr>
          <p:cNvPr id="9"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009" y="152857"/>
            <a:ext cx="3224629" cy="96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22"/>
          <p:cNvPicPr preferRelativeResize="0"/>
          <p:nvPr/>
        </p:nvPicPr>
        <p:blipFill rotWithShape="1">
          <a:blip r:embed="rId3">
            <a:alphaModFix/>
          </a:blip>
          <a:srcRect l="41900" t="62005" r="53765" b="7838"/>
          <a:stretch/>
        </p:blipFill>
        <p:spPr>
          <a:xfrm>
            <a:off x="107950" y="115887"/>
            <a:ext cx="1368425" cy="6626225"/>
          </a:xfrm>
          <a:prstGeom prst="rect">
            <a:avLst/>
          </a:prstGeom>
          <a:noFill/>
          <a:ln>
            <a:noFill/>
          </a:ln>
        </p:spPr>
      </p:pic>
      <p:sp>
        <p:nvSpPr>
          <p:cNvPr id="171" name="Google Shape;171;p22"/>
          <p:cNvSpPr txBox="1"/>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900"/>
              <a:buFont typeface="Arial"/>
              <a:buNone/>
            </a:pPr>
            <a:fld id="{00000000-1234-1234-1234-123412341234}" type="slidenum">
              <a:rPr lang="en-US" sz="900" b="0" i="0" u="none">
                <a:solidFill>
                  <a:srgbClr val="898989"/>
                </a:solidFill>
                <a:latin typeface="Arial"/>
                <a:ea typeface="Arial"/>
                <a:cs typeface="Arial"/>
                <a:sym typeface="Arial"/>
              </a:rPr>
              <a:t>10</a:t>
            </a:fld>
            <a:endParaRPr/>
          </a:p>
        </p:txBody>
      </p:sp>
      <p:sp>
        <p:nvSpPr>
          <p:cNvPr id="172" name="Google Shape;172;p22"/>
          <p:cNvSpPr txBox="1"/>
          <p:nvPr/>
        </p:nvSpPr>
        <p:spPr>
          <a:xfrm>
            <a:off x="1801500" y="549275"/>
            <a:ext cx="7234500" cy="5807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2000">
                <a:solidFill>
                  <a:schemeClr val="dk1"/>
                </a:solidFill>
                <a:latin typeface="Calibri"/>
                <a:ea typeface="Calibri"/>
                <a:cs typeface="Calibri"/>
                <a:sym typeface="Calibri"/>
              </a:rPr>
              <a:t>4) При повышенной стираемости третьей степени, когда имеется убыль коронковой части зубов на 2/3 и более ее высоты и понижение межальвеолярной высоты не компенсируется перестройкой альвеолярного отростка, а на рентгенограмме полость зуба и корневые каналы не полностью облитерированы, показано предварительное депульпирование для изготовления штифтовых конструкций;</a:t>
            </a:r>
            <a:endParaRPr sz="20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000">
                <a:solidFill>
                  <a:schemeClr val="dk1"/>
                </a:solidFill>
                <a:latin typeface="Calibri"/>
                <a:ea typeface="Calibri"/>
                <a:cs typeface="Calibri"/>
                <a:sym typeface="Calibri"/>
              </a:rPr>
              <a:t>5) при возникновении после препарирования зубов стойкой гиперестезии, не проходящей после многократно проведенного лечения (ременирализующая терапия) или при обнажении пульпы;</a:t>
            </a:r>
            <a:endParaRPr sz="20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000">
                <a:solidFill>
                  <a:schemeClr val="dk1"/>
                </a:solidFill>
                <a:latin typeface="Calibri"/>
                <a:ea typeface="Calibri"/>
                <a:cs typeface="Calibri"/>
                <a:sym typeface="Calibri"/>
              </a:rPr>
              <a:t>6) депульпирование зубов, наклоненных в дефект и предназначенных в качестве опоры для мостовидных и бюгельных протезов, зависит от величины наклона;</a:t>
            </a:r>
            <a:endParaRPr sz="20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000">
                <a:solidFill>
                  <a:schemeClr val="dk1"/>
                </a:solidFill>
                <a:latin typeface="Calibri"/>
                <a:ea typeface="Calibri"/>
                <a:cs typeface="Calibri"/>
                <a:sym typeface="Calibri"/>
              </a:rPr>
              <a:t>7) показания к предварительной депульпации зубов с целью протезирования расширяются в зависимости от степени обнажения их корней.</a:t>
            </a:r>
            <a:endParaRPr sz="20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2000">
              <a:solidFill>
                <a:schemeClr val="dk1"/>
              </a:solidFill>
              <a:latin typeface="Calibri"/>
              <a:ea typeface="Calibri"/>
              <a:cs typeface="Calibri"/>
              <a:sym typeface="Calibri"/>
            </a:endParaRPr>
          </a:p>
        </p:txBody>
      </p:sp>
      <p:pic>
        <p:nvPicPr>
          <p:cNvPr id="6" name="Рисунок 5"/>
          <p:cNvPicPr/>
          <p:nvPr/>
        </p:nvPicPr>
        <p:blipFill rotWithShape="1">
          <a:blip r:embed="rId4">
            <a:extLst>
              <a:ext uri="{28A0092B-C50C-407E-A947-70E740481C1C}">
                <a14:useLocalDpi xmlns:a14="http://schemas.microsoft.com/office/drawing/2010/main" val="0"/>
              </a:ext>
            </a:extLst>
          </a:blip>
          <a:srcRect r="80263"/>
          <a:stretch/>
        </p:blipFill>
        <p:spPr bwMode="auto">
          <a:xfrm>
            <a:off x="373062" y="360421"/>
            <a:ext cx="838200" cy="102362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3"/>
          <p:cNvPicPr preferRelativeResize="0"/>
          <p:nvPr/>
        </p:nvPicPr>
        <p:blipFill rotWithShape="1">
          <a:blip r:embed="rId3">
            <a:alphaModFix/>
          </a:blip>
          <a:srcRect l="41900" t="62005" r="53765" b="7838"/>
          <a:stretch/>
        </p:blipFill>
        <p:spPr>
          <a:xfrm>
            <a:off x="107950" y="115887"/>
            <a:ext cx="1368425" cy="6626225"/>
          </a:xfrm>
          <a:prstGeom prst="rect">
            <a:avLst/>
          </a:prstGeom>
          <a:noFill/>
          <a:ln>
            <a:noFill/>
          </a:ln>
        </p:spPr>
      </p:pic>
      <p:sp>
        <p:nvSpPr>
          <p:cNvPr id="179" name="Google Shape;179;p23"/>
          <p:cNvSpPr txBox="1"/>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900"/>
              <a:buFont typeface="Arial"/>
              <a:buNone/>
            </a:pPr>
            <a:fld id="{00000000-1234-1234-1234-123412341234}" type="slidenum">
              <a:rPr lang="en-US" sz="900" b="0" i="0" u="none">
                <a:solidFill>
                  <a:srgbClr val="898989"/>
                </a:solidFill>
                <a:latin typeface="Arial"/>
                <a:ea typeface="Arial"/>
                <a:cs typeface="Arial"/>
                <a:sym typeface="Arial"/>
              </a:rPr>
              <a:t>11</a:t>
            </a:fld>
            <a:endParaRPr/>
          </a:p>
        </p:txBody>
      </p:sp>
      <p:sp>
        <p:nvSpPr>
          <p:cNvPr id="180" name="Google Shape;180;p23"/>
          <p:cNvSpPr txBox="1"/>
          <p:nvPr/>
        </p:nvSpPr>
        <p:spPr>
          <a:xfrm>
            <a:off x="1781025" y="225200"/>
            <a:ext cx="7111500" cy="1678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2000">
                <a:solidFill>
                  <a:schemeClr val="dk1"/>
                </a:solidFill>
                <a:latin typeface="Calibri"/>
                <a:ea typeface="Calibri"/>
                <a:cs typeface="Calibri"/>
                <a:sym typeface="Calibri"/>
              </a:rPr>
              <a:t>При препарировании зубов под коронки для исключения осложнений со стороны пульпы необходимо строго соблюдать зоны безопасности по Аболмасову и принимать во внимание толщину остающегося слоя дентина. На всех стенках полости она должна быть после препарирования не менее 0,6-0,7 мм.</a:t>
            </a:r>
            <a:endParaRPr sz="2000">
              <a:solidFill>
                <a:schemeClr val="dk1"/>
              </a:solidFill>
              <a:latin typeface="Calibri"/>
              <a:ea typeface="Calibri"/>
              <a:cs typeface="Calibri"/>
              <a:sym typeface="Calibri"/>
            </a:endParaRPr>
          </a:p>
        </p:txBody>
      </p:sp>
      <p:sp>
        <p:nvSpPr>
          <p:cNvPr id="181" name="Google Shape;181;p23"/>
          <p:cNvSpPr txBox="1"/>
          <p:nvPr/>
        </p:nvSpPr>
        <p:spPr>
          <a:xfrm>
            <a:off x="1617250" y="1904000"/>
            <a:ext cx="5097300" cy="472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dk1"/>
                </a:solidFill>
                <a:latin typeface="Calibri"/>
                <a:ea typeface="Calibri"/>
                <a:cs typeface="Calibri"/>
                <a:sym typeface="Calibri"/>
              </a:rPr>
              <a:t>ЗОНЫ БЕЗОПАСНОСТИ </a:t>
            </a:r>
            <a:r>
              <a:rPr lang="en-US" sz="1800">
                <a:solidFill>
                  <a:schemeClr val="dk1"/>
                </a:solidFill>
                <a:latin typeface="Calibri"/>
                <a:ea typeface="Calibri"/>
                <a:cs typeface="Calibri"/>
                <a:sym typeface="Calibri"/>
              </a:rPr>
              <a:t>- участки в коронках зубов, в пределах которых можно с уверенностью иссекать твердые ткани, не опасаясь вскрытия полости зуба. </a:t>
            </a: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US" sz="1600">
                <a:solidFill>
                  <a:schemeClr val="dk1"/>
                </a:solidFill>
                <a:latin typeface="Calibri"/>
                <a:ea typeface="Calibri"/>
                <a:cs typeface="Calibri"/>
                <a:sym typeface="Calibri"/>
              </a:rPr>
              <a:t>Зоны безопасности у верхних и нижних резцов расположены следующим образом : а) у режущего края, б) с оральной и вестибулярной сторон на уровне экватора, в) на уровне шейки. У клыков зоны безопасности находятся: а) у режущего края; б) на уровне экватора с вестибулярной, оральной и контактных сторон; в) на уровне шейки с вестибулярной, оральной поверхностей, а для верхних клыков и с дистальной поверхности. </a:t>
            </a:r>
            <a:endParaRPr sz="1600">
              <a:solidFill>
                <a:schemeClr val="dk1"/>
              </a:solidFill>
              <a:latin typeface="Calibri"/>
              <a:ea typeface="Calibri"/>
              <a:cs typeface="Calibri"/>
              <a:sym typeface="Calibri"/>
            </a:endParaRPr>
          </a:p>
        </p:txBody>
      </p:sp>
      <p:pic>
        <p:nvPicPr>
          <p:cNvPr id="182" name="Google Shape;182;p23" descr="zoni-bezopasnosti-perednih-zubov.jpg"/>
          <p:cNvPicPr preferRelativeResize="0"/>
          <p:nvPr/>
        </p:nvPicPr>
        <p:blipFill rotWithShape="1">
          <a:blip r:embed="rId4">
            <a:alphaModFix/>
          </a:blip>
          <a:srcRect/>
          <a:stretch/>
        </p:blipFill>
        <p:spPr>
          <a:xfrm>
            <a:off x="6804248" y="2348880"/>
            <a:ext cx="2054197" cy="2996876"/>
          </a:xfrm>
          <a:prstGeom prst="rect">
            <a:avLst/>
          </a:prstGeom>
          <a:noFill/>
          <a:ln>
            <a:noFill/>
          </a:ln>
        </p:spPr>
      </p:pic>
      <p:pic>
        <p:nvPicPr>
          <p:cNvPr id="8" name="Рисунок 7"/>
          <p:cNvPicPr/>
          <p:nvPr/>
        </p:nvPicPr>
        <p:blipFill rotWithShape="1">
          <a:blip r:embed="rId5">
            <a:extLst>
              <a:ext uri="{28A0092B-C50C-407E-A947-70E740481C1C}">
                <a14:useLocalDpi xmlns:a14="http://schemas.microsoft.com/office/drawing/2010/main" val="0"/>
              </a:ext>
            </a:extLst>
          </a:blip>
          <a:srcRect r="80263"/>
          <a:stretch/>
        </p:blipFill>
        <p:spPr bwMode="auto">
          <a:xfrm>
            <a:off x="373062" y="298277"/>
            <a:ext cx="838200" cy="102362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4"/>
          <p:cNvPicPr preferRelativeResize="0"/>
          <p:nvPr/>
        </p:nvPicPr>
        <p:blipFill rotWithShape="1">
          <a:blip r:embed="rId3">
            <a:alphaModFix/>
          </a:blip>
          <a:srcRect l="41900" t="62005" r="53765" b="7838"/>
          <a:stretch/>
        </p:blipFill>
        <p:spPr>
          <a:xfrm>
            <a:off x="107950" y="115887"/>
            <a:ext cx="1368425" cy="6626225"/>
          </a:xfrm>
          <a:prstGeom prst="rect">
            <a:avLst/>
          </a:prstGeom>
          <a:noFill/>
          <a:ln>
            <a:noFill/>
          </a:ln>
        </p:spPr>
      </p:pic>
      <p:sp>
        <p:nvSpPr>
          <p:cNvPr id="189" name="Google Shape;189;p24"/>
          <p:cNvSpPr txBox="1"/>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900"/>
              <a:buFont typeface="Arial"/>
              <a:buNone/>
            </a:pPr>
            <a:fld id="{00000000-1234-1234-1234-123412341234}" type="slidenum">
              <a:rPr lang="en-US" sz="900" b="0" i="0" u="none">
                <a:solidFill>
                  <a:srgbClr val="898989"/>
                </a:solidFill>
                <a:latin typeface="Arial"/>
                <a:ea typeface="Arial"/>
                <a:cs typeface="Arial"/>
                <a:sym typeface="Arial"/>
              </a:rPr>
              <a:t>12</a:t>
            </a:fld>
            <a:endParaRPr/>
          </a:p>
        </p:txBody>
      </p:sp>
      <p:sp>
        <p:nvSpPr>
          <p:cNvPr id="190" name="Google Shape;190;p24"/>
          <p:cNvSpPr txBox="1"/>
          <p:nvPr/>
        </p:nvSpPr>
        <p:spPr>
          <a:xfrm>
            <a:off x="1678675" y="549275"/>
            <a:ext cx="7357500" cy="5182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2400" b="1">
                <a:solidFill>
                  <a:schemeClr val="dk1"/>
                </a:solidFill>
                <a:latin typeface="Calibri"/>
                <a:ea typeface="Calibri"/>
                <a:cs typeface="Calibri"/>
                <a:sym typeface="Calibri"/>
              </a:rPr>
              <a:t>Абсолютные противопоказания к депульпированию зубов:</a:t>
            </a: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а) гипертоническая болезнь третьей стадии (во время криза);</a:t>
            </a: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б) инфаркт миокарда в течение 6-12 месяцев после его возникновения;</a:t>
            </a: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в) сведение челюстей (различного характера);</a:t>
            </a: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г) микростомия различного генеза (рубцы после ожога, травмы и т.д.);</a:t>
            </a: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д) эпилептический статус;</a:t>
            </a: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е) неполноценность психики больного (олигофрения и др.), затрудняющая контакт с ним.</a:t>
            </a:r>
            <a:endParaRPr sz="2400">
              <a:solidFill>
                <a:schemeClr val="dk1"/>
              </a:solidFill>
              <a:latin typeface="Calibri"/>
              <a:ea typeface="Calibri"/>
              <a:cs typeface="Calibri"/>
              <a:sym typeface="Calibri"/>
            </a:endParaRPr>
          </a:p>
        </p:txBody>
      </p:sp>
      <p:pic>
        <p:nvPicPr>
          <p:cNvPr id="6" name="Рисунок 5"/>
          <p:cNvPicPr/>
          <p:nvPr/>
        </p:nvPicPr>
        <p:blipFill rotWithShape="1">
          <a:blip r:embed="rId4">
            <a:extLst>
              <a:ext uri="{28A0092B-C50C-407E-A947-70E740481C1C}">
                <a14:useLocalDpi xmlns:a14="http://schemas.microsoft.com/office/drawing/2010/main" val="0"/>
              </a:ext>
            </a:extLst>
          </a:blip>
          <a:srcRect r="80263"/>
          <a:stretch/>
        </p:blipFill>
        <p:spPr bwMode="auto">
          <a:xfrm>
            <a:off x="373062" y="280522"/>
            <a:ext cx="838200" cy="102362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5"/>
          <p:cNvPicPr preferRelativeResize="0"/>
          <p:nvPr/>
        </p:nvPicPr>
        <p:blipFill rotWithShape="1">
          <a:blip r:embed="rId3">
            <a:alphaModFix/>
          </a:blip>
          <a:srcRect l="41900" t="62005" r="53765" b="7838"/>
          <a:stretch/>
        </p:blipFill>
        <p:spPr>
          <a:xfrm>
            <a:off x="107950" y="115887"/>
            <a:ext cx="1368425" cy="6626225"/>
          </a:xfrm>
          <a:prstGeom prst="rect">
            <a:avLst/>
          </a:prstGeom>
          <a:noFill/>
          <a:ln>
            <a:noFill/>
          </a:ln>
        </p:spPr>
      </p:pic>
      <p:sp>
        <p:nvSpPr>
          <p:cNvPr id="197" name="Google Shape;197;p25"/>
          <p:cNvSpPr txBox="1"/>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900"/>
              <a:buFont typeface="Arial"/>
              <a:buNone/>
            </a:pPr>
            <a:fld id="{00000000-1234-1234-1234-123412341234}" type="slidenum">
              <a:rPr lang="en-US" sz="900" b="0" i="0" u="none">
                <a:solidFill>
                  <a:srgbClr val="898989"/>
                </a:solidFill>
                <a:latin typeface="Arial"/>
                <a:ea typeface="Arial"/>
                <a:cs typeface="Arial"/>
                <a:sym typeface="Arial"/>
              </a:rPr>
              <a:t>13</a:t>
            </a:fld>
            <a:endParaRPr/>
          </a:p>
        </p:txBody>
      </p:sp>
      <p:sp>
        <p:nvSpPr>
          <p:cNvPr id="198" name="Google Shape;198;p25"/>
          <p:cNvSpPr txBox="1"/>
          <p:nvPr/>
        </p:nvSpPr>
        <p:spPr>
          <a:xfrm>
            <a:off x="1740100" y="549275"/>
            <a:ext cx="7296000" cy="4691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2400" b="1">
                <a:solidFill>
                  <a:schemeClr val="dk1"/>
                </a:solidFill>
                <a:latin typeface="Calibri"/>
                <a:ea typeface="Calibri"/>
                <a:cs typeface="Calibri"/>
                <a:sym typeface="Calibri"/>
              </a:rPr>
              <a:t>2. Хирургическая подготовка полости рта к протезированию</a:t>
            </a: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 включает большое количество операций.</a:t>
            </a: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1) углубление свода преддверия полости рта;</a:t>
            </a: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2) перенесение места прикрепления мышц в сторону от области расположения границ протеза;</a:t>
            </a: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3) восстановление альвеолярного отростка;</a:t>
            </a: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4) углубление небного свода;</a:t>
            </a: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5) удаление основания скулового отростка верхней челюсти.</a:t>
            </a:r>
            <a:endParaRPr sz="2400">
              <a:solidFill>
                <a:schemeClr val="dk1"/>
              </a:solidFill>
              <a:latin typeface="Calibri"/>
              <a:ea typeface="Calibri"/>
              <a:cs typeface="Calibri"/>
              <a:sym typeface="Calibri"/>
            </a:endParaRPr>
          </a:p>
        </p:txBody>
      </p:sp>
      <p:pic>
        <p:nvPicPr>
          <p:cNvPr id="6" name="Рисунок 5"/>
          <p:cNvPicPr/>
          <p:nvPr/>
        </p:nvPicPr>
        <p:blipFill rotWithShape="1">
          <a:blip r:embed="rId4">
            <a:extLst>
              <a:ext uri="{28A0092B-C50C-407E-A947-70E740481C1C}">
                <a14:useLocalDpi xmlns:a14="http://schemas.microsoft.com/office/drawing/2010/main" val="0"/>
              </a:ext>
            </a:extLst>
          </a:blip>
          <a:srcRect r="80263"/>
          <a:stretch/>
        </p:blipFill>
        <p:spPr bwMode="auto">
          <a:xfrm>
            <a:off x="350938" y="298277"/>
            <a:ext cx="838200" cy="102362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26"/>
          <p:cNvPicPr preferRelativeResize="0"/>
          <p:nvPr/>
        </p:nvPicPr>
        <p:blipFill rotWithShape="1">
          <a:blip r:embed="rId3">
            <a:alphaModFix/>
          </a:blip>
          <a:srcRect l="41900" t="62005" r="53765" b="7838"/>
          <a:stretch/>
        </p:blipFill>
        <p:spPr>
          <a:xfrm>
            <a:off x="107950" y="115887"/>
            <a:ext cx="1368425" cy="6626225"/>
          </a:xfrm>
          <a:prstGeom prst="rect">
            <a:avLst/>
          </a:prstGeom>
          <a:noFill/>
          <a:ln>
            <a:noFill/>
          </a:ln>
        </p:spPr>
      </p:pic>
      <p:sp>
        <p:nvSpPr>
          <p:cNvPr id="205" name="Google Shape;205;p26"/>
          <p:cNvSpPr txBox="1"/>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900"/>
              <a:buFont typeface="Arial"/>
              <a:buNone/>
            </a:pPr>
            <a:fld id="{00000000-1234-1234-1234-123412341234}" type="slidenum">
              <a:rPr lang="en-US" sz="900" b="0" i="0" u="none">
                <a:solidFill>
                  <a:srgbClr val="898989"/>
                </a:solidFill>
                <a:latin typeface="Arial"/>
                <a:ea typeface="Arial"/>
                <a:cs typeface="Arial"/>
                <a:sym typeface="Arial"/>
              </a:rPr>
              <a:t>14</a:t>
            </a:fld>
            <a:endParaRPr/>
          </a:p>
        </p:txBody>
      </p:sp>
      <p:sp>
        <p:nvSpPr>
          <p:cNvPr id="206" name="Google Shape;206;p26"/>
          <p:cNvSpPr txBox="1"/>
          <p:nvPr/>
        </p:nvSpPr>
        <p:spPr>
          <a:xfrm>
            <a:off x="1835150" y="549275"/>
            <a:ext cx="7200900" cy="10779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endParaRPr sz="3200" b="1" i="0" u="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None/>
            </a:pPr>
            <a:endParaRPr sz="3200" b="1" i="0" u="none">
              <a:solidFill>
                <a:schemeClr val="dk1"/>
              </a:solidFill>
              <a:latin typeface="Cambria"/>
              <a:ea typeface="Cambria"/>
              <a:cs typeface="Cambria"/>
              <a:sym typeface="Cambria"/>
            </a:endParaRPr>
          </a:p>
        </p:txBody>
      </p:sp>
      <p:sp>
        <p:nvSpPr>
          <p:cNvPr id="207" name="Google Shape;207;p26"/>
          <p:cNvSpPr txBox="1"/>
          <p:nvPr/>
        </p:nvSpPr>
        <p:spPr>
          <a:xfrm>
            <a:off x="1596800" y="549275"/>
            <a:ext cx="7062600" cy="589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a:solidFill>
                  <a:schemeClr val="dk1"/>
                </a:solidFill>
                <a:latin typeface="Calibri"/>
                <a:ea typeface="Calibri"/>
                <a:cs typeface="Calibri"/>
                <a:sym typeface="Calibri"/>
              </a:rPr>
              <a:t>Различают подготовительные и корригирующие операции. </a:t>
            </a:r>
            <a:endParaRPr sz="2800" b="1">
              <a:solidFill>
                <a:schemeClr val="dk1"/>
              </a:solidFill>
              <a:latin typeface="Calibri"/>
              <a:ea typeface="Calibri"/>
              <a:cs typeface="Calibri"/>
              <a:sym typeface="Calibri"/>
            </a:endParaRPr>
          </a:p>
          <a:p>
            <a:pPr marL="0" lvl="0" indent="0" algn="l" rtl="0">
              <a:spcBef>
                <a:spcPts val="0"/>
              </a:spcBef>
              <a:spcAft>
                <a:spcPts val="0"/>
              </a:spcAft>
              <a:buNone/>
            </a:pPr>
            <a:endParaRPr sz="2400">
              <a:solidFill>
                <a:schemeClr val="dk1"/>
              </a:solidFill>
              <a:latin typeface="Calibri"/>
              <a:ea typeface="Calibri"/>
              <a:cs typeface="Calibri"/>
              <a:sym typeface="Calibri"/>
            </a:endParaRPr>
          </a:p>
          <a:p>
            <a:pPr marL="0" lvl="0" indent="0" algn="l" rtl="0">
              <a:spcBef>
                <a:spcPts val="0"/>
              </a:spcBef>
              <a:spcAft>
                <a:spcPts val="0"/>
              </a:spcAft>
              <a:buNone/>
            </a:pPr>
            <a:r>
              <a:rPr lang="en-US" sz="2400">
                <a:solidFill>
                  <a:schemeClr val="dk1"/>
                </a:solidFill>
                <a:latin typeface="Calibri"/>
                <a:ea typeface="Calibri"/>
                <a:cs typeface="Calibri"/>
                <a:sym typeface="Calibri"/>
              </a:rPr>
              <a:t>К </a:t>
            </a:r>
            <a:r>
              <a:rPr lang="en-US" sz="2400" b="1">
                <a:solidFill>
                  <a:schemeClr val="dk1"/>
                </a:solidFill>
                <a:latin typeface="Calibri"/>
                <a:ea typeface="Calibri"/>
                <a:cs typeface="Calibri"/>
                <a:sym typeface="Calibri"/>
              </a:rPr>
              <a:t>подготовительным операциям</a:t>
            </a:r>
            <a:r>
              <a:rPr lang="en-US" sz="2400">
                <a:solidFill>
                  <a:schemeClr val="dk1"/>
                </a:solidFill>
                <a:latin typeface="Calibri"/>
                <a:ea typeface="Calibri"/>
                <a:cs typeface="Calibri"/>
                <a:sym typeface="Calibri"/>
              </a:rPr>
              <a:t>  относят хирургическую обработку альвеолярного отростка непосредственно после операции.</a:t>
            </a:r>
            <a:endParaRPr>
              <a:solidFill>
                <a:schemeClr val="dk1"/>
              </a:solidFill>
            </a:endParaRPr>
          </a:p>
          <a:p>
            <a:pPr marL="0" lvl="0" indent="0" algn="l" rtl="0">
              <a:spcBef>
                <a:spcPts val="0"/>
              </a:spcBef>
              <a:spcAft>
                <a:spcPts val="0"/>
              </a:spcAft>
              <a:buNone/>
            </a:pPr>
            <a:r>
              <a:rPr lang="en-US" sz="2400">
                <a:solidFill>
                  <a:schemeClr val="dk1"/>
                </a:solidFill>
                <a:latin typeface="Calibri"/>
                <a:ea typeface="Calibri"/>
                <a:cs typeface="Calibri"/>
                <a:sym typeface="Calibri"/>
              </a:rPr>
              <a:t>К </a:t>
            </a:r>
            <a:r>
              <a:rPr lang="en-US" sz="2400" b="1">
                <a:solidFill>
                  <a:schemeClr val="dk1"/>
                </a:solidFill>
                <a:latin typeface="Calibri"/>
                <a:ea typeface="Calibri"/>
                <a:cs typeface="Calibri"/>
                <a:sym typeface="Calibri"/>
              </a:rPr>
              <a:t>корригирующим операциям </a:t>
            </a:r>
            <a:r>
              <a:rPr lang="en-US" sz="2400">
                <a:solidFill>
                  <a:schemeClr val="dk1"/>
                </a:solidFill>
                <a:latin typeface="Calibri"/>
                <a:ea typeface="Calibri"/>
                <a:cs typeface="Calibri"/>
                <a:sym typeface="Calibri"/>
              </a:rPr>
              <a:t>относят  операции на костях, мягких тканях и восстановление альвеолярного гребня после заживления экстракционной раны.</a:t>
            </a:r>
            <a:endParaRPr sz="2400">
              <a:solidFill>
                <a:schemeClr val="dk1"/>
              </a:solidFill>
              <a:latin typeface="Calibri"/>
              <a:ea typeface="Calibri"/>
              <a:cs typeface="Calibri"/>
              <a:sym typeface="Calibri"/>
            </a:endParaRPr>
          </a:p>
        </p:txBody>
      </p:sp>
      <p:pic>
        <p:nvPicPr>
          <p:cNvPr id="7" name="Рисунок 6"/>
          <p:cNvPicPr/>
          <p:nvPr/>
        </p:nvPicPr>
        <p:blipFill rotWithShape="1">
          <a:blip r:embed="rId4">
            <a:extLst>
              <a:ext uri="{28A0092B-C50C-407E-A947-70E740481C1C}">
                <a14:useLocalDpi xmlns:a14="http://schemas.microsoft.com/office/drawing/2010/main" val="0"/>
              </a:ext>
            </a:extLst>
          </a:blip>
          <a:srcRect r="80263"/>
          <a:stretch/>
        </p:blipFill>
        <p:spPr bwMode="auto">
          <a:xfrm>
            <a:off x="373062" y="289400"/>
            <a:ext cx="838200" cy="102362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27"/>
          <p:cNvPicPr preferRelativeResize="0"/>
          <p:nvPr/>
        </p:nvPicPr>
        <p:blipFill rotWithShape="1">
          <a:blip r:embed="rId3">
            <a:alphaModFix/>
          </a:blip>
          <a:srcRect l="41900" t="62005" r="53765" b="7838"/>
          <a:stretch/>
        </p:blipFill>
        <p:spPr>
          <a:xfrm>
            <a:off x="107950" y="115887"/>
            <a:ext cx="1368425" cy="6626225"/>
          </a:xfrm>
          <a:prstGeom prst="rect">
            <a:avLst/>
          </a:prstGeom>
          <a:noFill/>
          <a:ln>
            <a:noFill/>
          </a:ln>
        </p:spPr>
      </p:pic>
      <p:sp>
        <p:nvSpPr>
          <p:cNvPr id="214" name="Google Shape;214;p27"/>
          <p:cNvSpPr txBox="1"/>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900"/>
              <a:buFont typeface="Arial"/>
              <a:buNone/>
            </a:pPr>
            <a:fld id="{00000000-1234-1234-1234-123412341234}" type="slidenum">
              <a:rPr lang="en-US" sz="900" b="0" i="0" u="none">
                <a:solidFill>
                  <a:srgbClr val="898989"/>
                </a:solidFill>
                <a:latin typeface="Arial"/>
                <a:ea typeface="Arial"/>
                <a:cs typeface="Arial"/>
                <a:sym typeface="Arial"/>
              </a:rPr>
              <a:t>15</a:t>
            </a:fld>
            <a:endParaRPr/>
          </a:p>
        </p:txBody>
      </p:sp>
      <p:sp>
        <p:nvSpPr>
          <p:cNvPr id="215" name="Google Shape;215;p27"/>
          <p:cNvSpPr txBox="1"/>
          <p:nvPr/>
        </p:nvSpPr>
        <p:spPr>
          <a:xfrm>
            <a:off x="1781025" y="549275"/>
            <a:ext cx="7254900" cy="59199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US" sz="2800" b="1">
                <a:solidFill>
                  <a:schemeClr val="dk1"/>
                </a:solidFill>
                <a:latin typeface="Calibri"/>
                <a:ea typeface="Calibri"/>
                <a:cs typeface="Calibri"/>
                <a:sym typeface="Calibri"/>
              </a:rPr>
              <a:t>Выделяют следующие операции:</a:t>
            </a:r>
            <a:endParaRPr sz="2800" b="1">
              <a:solidFill>
                <a:schemeClr val="dk1"/>
              </a:solidFill>
              <a:latin typeface="Calibri"/>
              <a:ea typeface="Calibri"/>
              <a:cs typeface="Calibri"/>
              <a:sym typeface="Calibri"/>
            </a:endParaRPr>
          </a:p>
          <a:p>
            <a:pPr marL="457200" lvl="0" indent="-457200" algn="l" rtl="0">
              <a:lnSpc>
                <a:spcPct val="150000"/>
              </a:lnSpc>
              <a:spcBef>
                <a:spcPts val="0"/>
              </a:spcBef>
              <a:spcAft>
                <a:spcPts val="0"/>
              </a:spcAft>
              <a:buClr>
                <a:schemeClr val="dk1"/>
              </a:buClr>
              <a:buSzPts val="2400"/>
              <a:buFont typeface="Calibri"/>
              <a:buAutoNum type="arabicParenR"/>
            </a:pPr>
            <a:r>
              <a:rPr lang="en-US" sz="2400">
                <a:solidFill>
                  <a:schemeClr val="dk1"/>
                </a:solidFill>
                <a:latin typeface="Calibri"/>
                <a:ea typeface="Calibri"/>
                <a:cs typeface="Calibri"/>
                <a:sym typeface="Calibri"/>
              </a:rPr>
              <a:t>удаление одиночно стоящих зубов,</a:t>
            </a:r>
            <a:endParaRPr sz="2400">
              <a:solidFill>
                <a:schemeClr val="dk1"/>
              </a:solidFill>
              <a:latin typeface="Calibri"/>
              <a:ea typeface="Calibri"/>
              <a:cs typeface="Calibri"/>
              <a:sym typeface="Calibri"/>
            </a:endParaRPr>
          </a:p>
          <a:p>
            <a:pPr marL="0" lvl="0" indent="0" algn="l" rtl="0">
              <a:lnSpc>
                <a:spcPct val="150000"/>
              </a:lnSpc>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2) исправление формы альвеолярного отростка,</a:t>
            </a:r>
            <a:endParaRPr sz="2400">
              <a:solidFill>
                <a:schemeClr val="dk1"/>
              </a:solidFill>
              <a:latin typeface="Calibri"/>
              <a:ea typeface="Calibri"/>
              <a:cs typeface="Calibri"/>
              <a:sym typeface="Calibri"/>
            </a:endParaRPr>
          </a:p>
          <a:p>
            <a:pPr marL="0" lvl="0" indent="0" algn="l" rtl="0">
              <a:lnSpc>
                <a:spcPct val="150000"/>
              </a:lnSpc>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3) пластика альвеолярного отростка,</a:t>
            </a:r>
            <a:endParaRPr sz="2400">
              <a:solidFill>
                <a:schemeClr val="dk1"/>
              </a:solidFill>
              <a:latin typeface="Calibri"/>
              <a:ea typeface="Calibri"/>
              <a:cs typeface="Calibri"/>
              <a:sym typeface="Calibri"/>
            </a:endParaRPr>
          </a:p>
          <a:p>
            <a:pPr marL="0" lvl="0" indent="0" algn="l" rtl="0">
              <a:lnSpc>
                <a:spcPct val="150000"/>
              </a:lnSpc>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4) создание искусственной лунки,</a:t>
            </a:r>
            <a:endParaRPr sz="2400">
              <a:solidFill>
                <a:schemeClr val="dk1"/>
              </a:solidFill>
              <a:latin typeface="Calibri"/>
              <a:ea typeface="Calibri"/>
              <a:cs typeface="Calibri"/>
              <a:sym typeface="Calibri"/>
            </a:endParaRPr>
          </a:p>
          <a:p>
            <a:pPr marL="0" lvl="0" indent="0" algn="l" rtl="0">
              <a:lnSpc>
                <a:spcPct val="150000"/>
              </a:lnSpc>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5) подсадка металлического поднадкостничного или другого имплантата,</a:t>
            </a:r>
            <a:endParaRPr sz="2400">
              <a:solidFill>
                <a:schemeClr val="dk1"/>
              </a:solidFill>
              <a:latin typeface="Calibri"/>
              <a:ea typeface="Calibri"/>
              <a:cs typeface="Calibri"/>
              <a:sym typeface="Calibri"/>
            </a:endParaRPr>
          </a:p>
          <a:p>
            <a:pPr marL="0" lvl="0" indent="0" algn="l" rtl="0">
              <a:lnSpc>
                <a:spcPct val="150000"/>
              </a:lnSpc>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6) подготовка твердого неба,</a:t>
            </a:r>
            <a:endParaRPr sz="2400">
              <a:solidFill>
                <a:schemeClr val="dk1"/>
              </a:solidFill>
              <a:latin typeface="Calibri"/>
              <a:ea typeface="Calibri"/>
              <a:cs typeface="Calibri"/>
              <a:sym typeface="Calibri"/>
            </a:endParaRPr>
          </a:p>
          <a:p>
            <a:pPr marL="0" lvl="0" indent="0" algn="l" rtl="0">
              <a:lnSpc>
                <a:spcPct val="150000"/>
              </a:lnSpc>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7) устранение тяжей и рубцов на слизистой оболочке протезного ложа,</a:t>
            </a:r>
            <a:endParaRPr sz="2400">
              <a:solidFill>
                <a:schemeClr val="dk1"/>
              </a:solidFill>
              <a:latin typeface="Calibri"/>
              <a:ea typeface="Calibri"/>
              <a:cs typeface="Calibri"/>
              <a:sym typeface="Calibri"/>
            </a:endParaRPr>
          </a:p>
          <a:p>
            <a:pPr marL="0" lvl="0" indent="0" algn="l" rtl="0">
              <a:lnSpc>
                <a:spcPct val="150000"/>
              </a:lnSpc>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8) углубление преддверия и дна полости рта.</a:t>
            </a:r>
            <a:endParaRPr/>
          </a:p>
        </p:txBody>
      </p:sp>
      <p:pic>
        <p:nvPicPr>
          <p:cNvPr id="6" name="Рисунок 5"/>
          <p:cNvPicPr/>
          <p:nvPr/>
        </p:nvPicPr>
        <p:blipFill rotWithShape="1">
          <a:blip r:embed="rId4">
            <a:extLst>
              <a:ext uri="{28A0092B-C50C-407E-A947-70E740481C1C}">
                <a14:useLocalDpi xmlns:a14="http://schemas.microsoft.com/office/drawing/2010/main" val="0"/>
              </a:ext>
            </a:extLst>
          </a:blip>
          <a:srcRect r="80263"/>
          <a:stretch/>
        </p:blipFill>
        <p:spPr bwMode="auto">
          <a:xfrm>
            <a:off x="373062" y="271645"/>
            <a:ext cx="838200" cy="102362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28"/>
          <p:cNvPicPr preferRelativeResize="0"/>
          <p:nvPr/>
        </p:nvPicPr>
        <p:blipFill rotWithShape="1">
          <a:blip r:embed="rId3">
            <a:alphaModFix/>
          </a:blip>
          <a:srcRect l="41900" t="62005" r="53765" b="7838"/>
          <a:stretch/>
        </p:blipFill>
        <p:spPr>
          <a:xfrm>
            <a:off x="107950" y="115887"/>
            <a:ext cx="1368425" cy="6626225"/>
          </a:xfrm>
          <a:prstGeom prst="rect">
            <a:avLst/>
          </a:prstGeom>
          <a:noFill/>
          <a:ln>
            <a:noFill/>
          </a:ln>
        </p:spPr>
      </p:pic>
      <p:sp>
        <p:nvSpPr>
          <p:cNvPr id="222" name="Google Shape;222;p28"/>
          <p:cNvSpPr txBox="1"/>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900"/>
              <a:buFont typeface="Arial"/>
              <a:buNone/>
            </a:pPr>
            <a:fld id="{00000000-1234-1234-1234-123412341234}" type="slidenum">
              <a:rPr lang="en-US" sz="900" b="0" i="0" u="none">
                <a:solidFill>
                  <a:srgbClr val="898989"/>
                </a:solidFill>
                <a:latin typeface="Arial"/>
                <a:ea typeface="Arial"/>
                <a:cs typeface="Arial"/>
                <a:sym typeface="Arial"/>
              </a:rPr>
              <a:t>16</a:t>
            </a:fld>
            <a:endParaRPr/>
          </a:p>
        </p:txBody>
      </p:sp>
      <p:sp>
        <p:nvSpPr>
          <p:cNvPr id="223" name="Google Shape;223;p28"/>
          <p:cNvSpPr txBox="1"/>
          <p:nvPr/>
        </p:nvSpPr>
        <p:spPr>
          <a:xfrm>
            <a:off x="1835150" y="549275"/>
            <a:ext cx="7200900" cy="107791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US" sz="2400" b="1">
                <a:solidFill>
                  <a:schemeClr val="dk1"/>
                </a:solidFill>
                <a:latin typeface="Calibri"/>
                <a:ea typeface="Calibri"/>
                <a:cs typeface="Calibri"/>
                <a:sym typeface="Calibri"/>
              </a:rPr>
              <a:t>Показаниями к удалению одиночно стоящих зубов  являются:</a:t>
            </a:r>
            <a:endParaRPr sz="2400" b="1">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000">
                <a:solidFill>
                  <a:schemeClr val="dk1"/>
                </a:solidFill>
                <a:latin typeface="Calibri"/>
                <a:ea typeface="Calibri"/>
                <a:cs typeface="Calibri"/>
                <a:sym typeface="Calibri"/>
              </a:rPr>
              <a:t>1) Третья степень патологической подвижности зубов вследствии заболеваний пародонта;</a:t>
            </a:r>
            <a:endParaRPr sz="20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000">
                <a:solidFill>
                  <a:schemeClr val="dk1"/>
                </a:solidFill>
                <a:latin typeface="Calibri"/>
                <a:ea typeface="Calibri"/>
                <a:cs typeface="Calibri"/>
                <a:sym typeface="Calibri"/>
              </a:rPr>
              <a:t>2) неблагоприятное соотношение клинической коронки зуба и его корня;</a:t>
            </a:r>
            <a:endParaRPr sz="20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000">
                <a:solidFill>
                  <a:schemeClr val="dk1"/>
                </a:solidFill>
                <a:latin typeface="Calibri"/>
                <a:ea typeface="Calibri"/>
                <a:cs typeface="Calibri"/>
                <a:sym typeface="Calibri"/>
              </a:rPr>
              <a:t>3) наличие хронических верхушечных очагов в периодонте переместившихся зубов;</a:t>
            </a:r>
            <a:endParaRPr sz="20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000">
                <a:solidFill>
                  <a:schemeClr val="dk1"/>
                </a:solidFill>
                <a:latin typeface="Calibri"/>
                <a:ea typeface="Calibri"/>
                <a:cs typeface="Calibri"/>
                <a:sym typeface="Calibri"/>
              </a:rPr>
              <a:t>4) значительное разрушение коронок переместившихся зубов кариесом;</a:t>
            </a:r>
            <a:endParaRPr sz="20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000">
                <a:solidFill>
                  <a:schemeClr val="dk1"/>
                </a:solidFill>
                <a:latin typeface="Calibri"/>
                <a:ea typeface="Calibri"/>
                <a:cs typeface="Calibri"/>
                <a:sym typeface="Calibri"/>
              </a:rPr>
              <a:t>5) резко выраженное вертикальное перемещение зубов, когда сошлифовывание коронки приводит к ее полной потере;</a:t>
            </a:r>
            <a:endParaRPr sz="20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000">
                <a:solidFill>
                  <a:schemeClr val="dk1"/>
                </a:solidFill>
                <a:latin typeface="Calibri"/>
                <a:ea typeface="Calibri"/>
                <a:cs typeface="Calibri"/>
                <a:sym typeface="Calibri"/>
              </a:rPr>
              <a:t>6) наклон зуба в сторону дефекта, при котором ни ортодонтическими, ни протетическими мероприятиями невозможно достигнуть параллельности опорных зубов для мостовидного протезирования;</a:t>
            </a:r>
            <a:endParaRPr sz="2000">
              <a:solidFill>
                <a:schemeClr val="dk1"/>
              </a:solidFill>
              <a:latin typeface="Calibri"/>
              <a:ea typeface="Calibri"/>
              <a:cs typeface="Calibri"/>
              <a:sym typeface="Calibri"/>
            </a:endParaRPr>
          </a:p>
        </p:txBody>
      </p:sp>
      <p:pic>
        <p:nvPicPr>
          <p:cNvPr id="6" name="Рисунок 5"/>
          <p:cNvPicPr/>
          <p:nvPr/>
        </p:nvPicPr>
        <p:blipFill rotWithShape="1">
          <a:blip r:embed="rId4">
            <a:extLst>
              <a:ext uri="{28A0092B-C50C-407E-A947-70E740481C1C}">
                <a14:useLocalDpi xmlns:a14="http://schemas.microsoft.com/office/drawing/2010/main" val="0"/>
              </a:ext>
            </a:extLst>
          </a:blip>
          <a:srcRect r="80263"/>
          <a:stretch/>
        </p:blipFill>
        <p:spPr bwMode="auto">
          <a:xfrm>
            <a:off x="373062" y="280522"/>
            <a:ext cx="838200" cy="102362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29"/>
          <p:cNvPicPr preferRelativeResize="0"/>
          <p:nvPr/>
        </p:nvPicPr>
        <p:blipFill rotWithShape="1">
          <a:blip r:embed="rId3">
            <a:alphaModFix/>
          </a:blip>
          <a:srcRect l="41900" t="62005" r="53765" b="7838"/>
          <a:stretch/>
        </p:blipFill>
        <p:spPr>
          <a:xfrm>
            <a:off x="107950" y="115887"/>
            <a:ext cx="1368425" cy="6626225"/>
          </a:xfrm>
          <a:prstGeom prst="rect">
            <a:avLst/>
          </a:prstGeom>
          <a:noFill/>
          <a:ln>
            <a:noFill/>
          </a:ln>
        </p:spPr>
      </p:pic>
      <p:sp>
        <p:nvSpPr>
          <p:cNvPr id="230" name="Google Shape;230;p29"/>
          <p:cNvSpPr txBox="1"/>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900"/>
              <a:buFont typeface="Arial"/>
              <a:buNone/>
            </a:pPr>
            <a:fld id="{00000000-1234-1234-1234-123412341234}" type="slidenum">
              <a:rPr lang="en-US" sz="900" b="0" i="0" u="none">
                <a:solidFill>
                  <a:srgbClr val="898989"/>
                </a:solidFill>
                <a:latin typeface="Arial"/>
                <a:ea typeface="Arial"/>
                <a:cs typeface="Arial"/>
                <a:sym typeface="Arial"/>
              </a:rPr>
              <a:t>17</a:t>
            </a:fld>
            <a:endParaRPr/>
          </a:p>
        </p:txBody>
      </p:sp>
      <p:sp>
        <p:nvSpPr>
          <p:cNvPr id="231" name="Google Shape;231;p29"/>
          <p:cNvSpPr txBox="1"/>
          <p:nvPr/>
        </p:nvSpPr>
        <p:spPr>
          <a:xfrm>
            <a:off x="1699150" y="549275"/>
            <a:ext cx="7336800" cy="5807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2. При резко выраженной гипертрофии альвеолярного отростка одновременно с удалением зубов приходится прибегать к его частичной резекции.</a:t>
            </a: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400" b="1">
                <a:solidFill>
                  <a:schemeClr val="dk1"/>
                </a:solidFill>
                <a:latin typeface="Calibri"/>
                <a:ea typeface="Calibri"/>
                <a:cs typeface="Calibri"/>
                <a:sym typeface="Calibri"/>
              </a:rPr>
              <a:t>Правильная форма альвеолярного отростка может быть достигнута двумя способами: </a:t>
            </a:r>
            <a:r>
              <a:rPr lang="en-US" sz="2400">
                <a:solidFill>
                  <a:schemeClr val="dk1"/>
                </a:solidFill>
                <a:latin typeface="Calibri"/>
                <a:ea typeface="Calibri"/>
                <a:cs typeface="Calibri"/>
                <a:sym typeface="Calibri"/>
              </a:rPr>
              <a:t>Известно, что костные выступы и острые края альвеол, оставшиеся после удаления зубов, со временем атрофируются и сглаживаются, поэтому некоторые ортопеды </a:t>
            </a:r>
            <a:r>
              <a:rPr lang="en-US" sz="2400" b="1">
                <a:solidFill>
                  <a:schemeClr val="dk1"/>
                </a:solidFill>
                <a:latin typeface="Calibri"/>
                <a:ea typeface="Calibri"/>
                <a:cs typeface="Calibri"/>
                <a:sym typeface="Calibri"/>
              </a:rPr>
              <a:t>приступают к протезированию через 1,5--2 месяца после удаления последнего зуба</a:t>
            </a:r>
            <a:r>
              <a:rPr lang="en-US" sz="2400">
                <a:solidFill>
                  <a:schemeClr val="dk1"/>
                </a:solidFill>
                <a:latin typeface="Calibri"/>
                <a:ea typeface="Calibri"/>
                <a:cs typeface="Calibri"/>
                <a:sym typeface="Calibri"/>
              </a:rPr>
              <a:t>, ожидая, пока произойдут эти изменения. Второй способ -- хирургический, т.е. </a:t>
            </a:r>
            <a:r>
              <a:rPr lang="en-US" sz="2400" b="1">
                <a:solidFill>
                  <a:schemeClr val="dk1"/>
                </a:solidFill>
                <a:latin typeface="Calibri"/>
                <a:ea typeface="Calibri"/>
                <a:cs typeface="Calibri"/>
                <a:sym typeface="Calibri"/>
              </a:rPr>
              <a:t>создание удобной формы альвеолярного отростка оперативным путем. </a:t>
            </a:r>
            <a:r>
              <a:rPr lang="en-US" sz="2400">
                <a:solidFill>
                  <a:schemeClr val="dk1"/>
                </a:solidFill>
                <a:latin typeface="Calibri"/>
                <a:ea typeface="Calibri"/>
                <a:cs typeface="Calibri"/>
                <a:sym typeface="Calibri"/>
              </a:rPr>
              <a:t>Необходимо скусывать лишь выступы и шипы, не удаляя стенок альвеолы. </a:t>
            </a:r>
            <a:endParaRPr/>
          </a:p>
        </p:txBody>
      </p:sp>
      <p:pic>
        <p:nvPicPr>
          <p:cNvPr id="6" name="Рисунок 5"/>
          <p:cNvPicPr/>
          <p:nvPr/>
        </p:nvPicPr>
        <p:blipFill rotWithShape="1">
          <a:blip r:embed="rId4">
            <a:extLst>
              <a:ext uri="{28A0092B-C50C-407E-A947-70E740481C1C}">
                <a14:useLocalDpi xmlns:a14="http://schemas.microsoft.com/office/drawing/2010/main" val="0"/>
              </a:ext>
            </a:extLst>
          </a:blip>
          <a:srcRect r="80263"/>
          <a:stretch/>
        </p:blipFill>
        <p:spPr bwMode="auto">
          <a:xfrm>
            <a:off x="330463" y="289400"/>
            <a:ext cx="838200" cy="102362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30"/>
          <p:cNvPicPr preferRelativeResize="0"/>
          <p:nvPr/>
        </p:nvPicPr>
        <p:blipFill rotWithShape="1">
          <a:blip r:embed="rId3">
            <a:alphaModFix/>
          </a:blip>
          <a:srcRect l="41900" t="62005" r="53765" b="7838"/>
          <a:stretch/>
        </p:blipFill>
        <p:spPr>
          <a:xfrm>
            <a:off x="107950" y="115887"/>
            <a:ext cx="1368425" cy="6626225"/>
          </a:xfrm>
          <a:prstGeom prst="rect">
            <a:avLst/>
          </a:prstGeom>
          <a:noFill/>
          <a:ln>
            <a:noFill/>
          </a:ln>
        </p:spPr>
      </p:pic>
      <p:sp>
        <p:nvSpPr>
          <p:cNvPr id="238" name="Google Shape;238;p30"/>
          <p:cNvSpPr txBox="1"/>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900"/>
              <a:buFont typeface="Arial"/>
              <a:buNone/>
            </a:pPr>
            <a:fld id="{00000000-1234-1234-1234-123412341234}" type="slidenum">
              <a:rPr lang="en-US" sz="900" b="0" i="0" u="none">
                <a:solidFill>
                  <a:srgbClr val="898989"/>
                </a:solidFill>
                <a:latin typeface="Arial"/>
                <a:ea typeface="Arial"/>
                <a:cs typeface="Arial"/>
                <a:sym typeface="Arial"/>
              </a:rPr>
              <a:t>18</a:t>
            </a:fld>
            <a:endParaRPr/>
          </a:p>
        </p:txBody>
      </p:sp>
      <p:sp>
        <p:nvSpPr>
          <p:cNvPr id="239" name="Google Shape;239;p30"/>
          <p:cNvSpPr txBox="1"/>
          <p:nvPr/>
        </p:nvSpPr>
        <p:spPr>
          <a:xfrm>
            <a:off x="1617250" y="115875"/>
            <a:ext cx="7418700" cy="5063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US" sz="2800" b="1">
                <a:solidFill>
                  <a:schemeClr val="dk1"/>
                </a:solidFill>
                <a:latin typeface="Calibri"/>
                <a:ea typeface="Calibri"/>
                <a:cs typeface="Calibri"/>
                <a:sym typeface="Calibri"/>
              </a:rPr>
              <a:t>Удаление экзостозов</a:t>
            </a:r>
            <a:endParaRPr sz="28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400" b="1">
                <a:solidFill>
                  <a:schemeClr val="dk1"/>
                </a:solidFill>
                <a:latin typeface="Calibri"/>
                <a:ea typeface="Calibri"/>
                <a:cs typeface="Calibri"/>
                <a:sym typeface="Calibri"/>
              </a:rPr>
              <a:t> Экзостозами </a:t>
            </a:r>
            <a:r>
              <a:rPr lang="en-US" sz="1800">
                <a:solidFill>
                  <a:schemeClr val="dk1"/>
                </a:solidFill>
                <a:latin typeface="Calibri"/>
                <a:ea typeface="Calibri"/>
                <a:cs typeface="Calibri"/>
                <a:sym typeface="Calibri"/>
              </a:rPr>
              <a:t>называют костные образования в виде выступов, бугров, шипов, остроконечных или тупоконечных гребней. Наибольшее и частое неудобство представляют экзостозы на нижней челюсти. </a:t>
            </a: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1800" b="1">
                <a:solidFill>
                  <a:schemeClr val="dk1"/>
                </a:solidFill>
                <a:latin typeface="Calibri"/>
                <a:ea typeface="Calibri"/>
                <a:cs typeface="Calibri"/>
                <a:sym typeface="Calibri"/>
              </a:rPr>
              <a:t>По степени выраженности </a:t>
            </a:r>
            <a:r>
              <a:rPr lang="en-US" sz="1800">
                <a:solidFill>
                  <a:schemeClr val="dk1"/>
                </a:solidFill>
                <a:latin typeface="Calibri"/>
                <a:ea typeface="Calibri"/>
                <a:cs typeface="Calibri"/>
                <a:sym typeface="Calibri"/>
              </a:rPr>
              <a:t>выделяет экзостозы трех типов: скрытые (мелкие), средние и большие. Скрытые -- невидимые экзостозы, обнаруживающиеся при пальпации. К мелким отнесены видимые экзостозы, размером не больше 3 мм в диаметре. К средним отнесены величиной с горошину (более 3 мм), большим -- экзостозы крупные, достигающие величины грецкого ореха и располагающиеся, как правило, в области нескольких зубов. Различные по форме, количеству и размерам костные образования встречаются посередине подбородка с внутренней стороны. Обычно наблюдается от одного до четырех костных образований в форме шероховатостей, бугорков и шипов.</a:t>
            </a: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1800">
                <a:solidFill>
                  <a:schemeClr val="dk1"/>
                </a:solidFill>
                <a:latin typeface="Calibri"/>
                <a:ea typeface="Calibri"/>
                <a:cs typeface="Calibri"/>
                <a:sym typeface="Calibri"/>
              </a:rPr>
              <a:t>Они могут состоять из двух отростков и быть одиночными.</a:t>
            </a: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240" name="Google Shape;240;p30" descr="?:Users:kgsefer:Desktop:Unknown-1.jpeg"/>
          <p:cNvPicPr preferRelativeResize="0"/>
          <p:nvPr/>
        </p:nvPicPr>
        <p:blipFill rotWithShape="1">
          <a:blip r:embed="rId4">
            <a:alphaModFix/>
          </a:blip>
          <a:srcRect/>
          <a:stretch/>
        </p:blipFill>
        <p:spPr>
          <a:xfrm>
            <a:off x="3059832" y="4653136"/>
            <a:ext cx="3911600" cy="2082800"/>
          </a:xfrm>
          <a:prstGeom prst="rect">
            <a:avLst/>
          </a:prstGeom>
          <a:noFill/>
          <a:ln>
            <a:noFill/>
          </a:ln>
        </p:spPr>
      </p:pic>
      <p:pic>
        <p:nvPicPr>
          <p:cNvPr id="7" name="Рисунок 6"/>
          <p:cNvPicPr/>
          <p:nvPr/>
        </p:nvPicPr>
        <p:blipFill rotWithShape="1">
          <a:blip r:embed="rId5">
            <a:extLst>
              <a:ext uri="{28A0092B-C50C-407E-A947-70E740481C1C}">
                <a14:useLocalDpi xmlns:a14="http://schemas.microsoft.com/office/drawing/2010/main" val="0"/>
              </a:ext>
            </a:extLst>
          </a:blip>
          <a:srcRect r="80263"/>
          <a:stretch/>
        </p:blipFill>
        <p:spPr bwMode="auto">
          <a:xfrm>
            <a:off x="373062" y="289399"/>
            <a:ext cx="838200" cy="102362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31"/>
          <p:cNvPicPr preferRelativeResize="0"/>
          <p:nvPr/>
        </p:nvPicPr>
        <p:blipFill rotWithShape="1">
          <a:blip r:embed="rId3">
            <a:alphaModFix/>
          </a:blip>
          <a:srcRect l="41900" t="62005" r="53765" b="7838"/>
          <a:stretch/>
        </p:blipFill>
        <p:spPr>
          <a:xfrm>
            <a:off x="107950" y="115887"/>
            <a:ext cx="1368425" cy="6626225"/>
          </a:xfrm>
          <a:prstGeom prst="rect">
            <a:avLst/>
          </a:prstGeom>
          <a:noFill/>
          <a:ln>
            <a:noFill/>
          </a:ln>
        </p:spPr>
      </p:pic>
      <p:sp>
        <p:nvSpPr>
          <p:cNvPr id="247" name="Google Shape;247;p31"/>
          <p:cNvSpPr txBox="1"/>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900"/>
              <a:buFont typeface="Arial"/>
              <a:buNone/>
            </a:pPr>
            <a:fld id="{00000000-1234-1234-1234-123412341234}" type="slidenum">
              <a:rPr lang="en-US" sz="900" b="0" i="0" u="none">
                <a:solidFill>
                  <a:srgbClr val="898989"/>
                </a:solidFill>
                <a:latin typeface="Arial"/>
                <a:ea typeface="Arial"/>
                <a:cs typeface="Arial"/>
                <a:sym typeface="Arial"/>
              </a:rPr>
              <a:t>19</a:t>
            </a:fld>
            <a:endParaRPr/>
          </a:p>
        </p:txBody>
      </p:sp>
      <p:sp>
        <p:nvSpPr>
          <p:cNvPr id="248" name="Google Shape;248;p31"/>
          <p:cNvSpPr txBox="1"/>
          <p:nvPr/>
        </p:nvSpPr>
        <p:spPr>
          <a:xfrm>
            <a:off x="1801500" y="549275"/>
            <a:ext cx="7234500" cy="5807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2400" b="1">
                <a:solidFill>
                  <a:schemeClr val="dk1"/>
                </a:solidFill>
                <a:latin typeface="Calibri"/>
                <a:ea typeface="Calibri"/>
                <a:cs typeface="Calibri"/>
                <a:sym typeface="Calibri"/>
              </a:rPr>
              <a:t>Резекция части альвеолярного отростка.</a:t>
            </a:r>
            <a:r>
              <a:rPr lang="en-US" sz="2400">
                <a:solidFill>
                  <a:schemeClr val="dk1"/>
                </a:solidFill>
                <a:latin typeface="Calibri"/>
                <a:ea typeface="Calibri"/>
                <a:cs typeface="Calibri"/>
                <a:sym typeface="Calibri"/>
              </a:rPr>
              <a:t> Резекция части альвеолярного отростка производится при его увеличении, когда беззубый участок альвеолярного отростка верхней челюсти опускается в дистальном отделе настолько, что мешает протезированию. Перед резекцией необходимо снять оттиски с верхней и нижней челюсти, отлить модели, определить центральную окклюзию и установить модели в артикуляторе (окклюдаторе). Изучение соотношения моделей в окклюзии помогает составить план операции и определить объем тканей, подлежащих удалению. Перед операцией показано клиническое и рентгенологическое обследование, чтобы исключить наличие новообразования. После заживления раны приступают к протезированию.</a:t>
            </a:r>
            <a:endParaRPr sz="2400">
              <a:solidFill>
                <a:schemeClr val="dk1"/>
              </a:solidFill>
              <a:latin typeface="Calibri"/>
              <a:ea typeface="Calibri"/>
              <a:cs typeface="Calibri"/>
              <a:sym typeface="Calibri"/>
            </a:endParaRPr>
          </a:p>
        </p:txBody>
      </p:sp>
      <p:pic>
        <p:nvPicPr>
          <p:cNvPr id="6" name="Рисунок 5"/>
          <p:cNvPicPr/>
          <p:nvPr/>
        </p:nvPicPr>
        <p:blipFill rotWithShape="1">
          <a:blip r:embed="rId4">
            <a:extLst>
              <a:ext uri="{28A0092B-C50C-407E-A947-70E740481C1C}">
                <a14:useLocalDpi xmlns:a14="http://schemas.microsoft.com/office/drawing/2010/main" val="0"/>
              </a:ext>
            </a:extLst>
          </a:blip>
          <a:srcRect r="80263"/>
          <a:stretch/>
        </p:blipFill>
        <p:spPr bwMode="auto">
          <a:xfrm>
            <a:off x="381638" y="351544"/>
            <a:ext cx="838200" cy="102362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4"/>
          <p:cNvPicPr preferRelativeResize="0"/>
          <p:nvPr/>
        </p:nvPicPr>
        <p:blipFill rotWithShape="1">
          <a:blip r:embed="rId3">
            <a:alphaModFix/>
          </a:blip>
          <a:srcRect l="41900" t="62005" r="53765" b="7838"/>
          <a:stretch/>
        </p:blipFill>
        <p:spPr>
          <a:xfrm>
            <a:off x="107950" y="115887"/>
            <a:ext cx="1368425" cy="6626225"/>
          </a:xfrm>
          <a:prstGeom prst="rect">
            <a:avLst/>
          </a:prstGeom>
          <a:noFill/>
          <a:ln>
            <a:noFill/>
          </a:ln>
        </p:spPr>
      </p:pic>
      <p:sp>
        <p:nvSpPr>
          <p:cNvPr id="101" name="Google Shape;101;p14"/>
          <p:cNvSpPr txBox="1"/>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900"/>
              <a:buFont typeface="Arial"/>
              <a:buNone/>
            </a:pPr>
            <a:fld id="{00000000-1234-1234-1234-123412341234}" type="slidenum">
              <a:rPr lang="en-US" sz="900" b="0" i="0" u="none">
                <a:solidFill>
                  <a:srgbClr val="898989"/>
                </a:solidFill>
                <a:latin typeface="Arial"/>
                <a:ea typeface="Arial"/>
                <a:cs typeface="Arial"/>
                <a:sym typeface="Arial"/>
              </a:rPr>
              <a:t>2</a:t>
            </a:fld>
            <a:endParaRPr/>
          </a:p>
        </p:txBody>
      </p:sp>
      <p:sp>
        <p:nvSpPr>
          <p:cNvPr id="102" name="Google Shape;102;p14"/>
          <p:cNvSpPr txBox="1"/>
          <p:nvPr/>
        </p:nvSpPr>
        <p:spPr>
          <a:xfrm>
            <a:off x="1835150" y="549275"/>
            <a:ext cx="7200900" cy="1077912"/>
          </a:xfrm>
          <a:prstGeom prst="rect">
            <a:avLst/>
          </a:prstGeom>
          <a:noFill/>
          <a:ln>
            <a:noFill/>
          </a:ln>
        </p:spPr>
        <p:txBody>
          <a:bodyPr spcFirstLastPara="1" wrap="square" lIns="91425" tIns="45700" rIns="91425" bIns="45700" anchor="t" anchorCtr="0">
            <a:noAutofit/>
          </a:bodyPr>
          <a:lstStyle/>
          <a:p>
            <a:pPr marL="342900" lvl="0" indent="-342900" algn="ctr" rtl="0">
              <a:lnSpc>
                <a:spcPct val="80000"/>
              </a:lnSpc>
              <a:spcBef>
                <a:spcPts val="0"/>
              </a:spcBef>
              <a:spcAft>
                <a:spcPts val="0"/>
              </a:spcAft>
              <a:buClr>
                <a:schemeClr val="dk1"/>
              </a:buClr>
              <a:buFont typeface="Arial"/>
              <a:buNone/>
            </a:pPr>
            <a:r>
              <a:rPr lang="en-US" sz="4000" b="1" dirty="0" err="1">
                <a:solidFill>
                  <a:srgbClr val="C00000"/>
                </a:solidFill>
                <a:latin typeface="Cambria"/>
                <a:ea typeface="Cambria"/>
                <a:cs typeface="Cambria"/>
                <a:sym typeface="Cambria"/>
              </a:rPr>
              <a:t>Вопросы</a:t>
            </a:r>
            <a:r>
              <a:rPr lang="en-US" sz="4000" b="1" dirty="0">
                <a:solidFill>
                  <a:srgbClr val="C00000"/>
                </a:solidFill>
                <a:latin typeface="Cambria"/>
                <a:ea typeface="Cambria"/>
                <a:cs typeface="Cambria"/>
                <a:sym typeface="Cambria"/>
              </a:rPr>
              <a:t>:</a:t>
            </a:r>
            <a:endParaRPr dirty="0">
              <a:solidFill>
                <a:schemeClr val="dk1"/>
              </a:solidFill>
            </a:endParaRPr>
          </a:p>
          <a:p>
            <a:pPr marL="342900" lvl="0" indent="-342900" algn="ctr" rtl="0">
              <a:lnSpc>
                <a:spcPct val="80000"/>
              </a:lnSpc>
              <a:spcBef>
                <a:spcPts val="800"/>
              </a:spcBef>
              <a:spcAft>
                <a:spcPts val="0"/>
              </a:spcAft>
              <a:buClr>
                <a:schemeClr val="dk1"/>
              </a:buClr>
              <a:buFont typeface="Arial"/>
              <a:buNone/>
            </a:pPr>
            <a:endParaRPr sz="4000" b="1" dirty="0">
              <a:solidFill>
                <a:srgbClr val="C00000"/>
              </a:solidFill>
              <a:latin typeface="Cambria"/>
              <a:ea typeface="Cambria"/>
              <a:cs typeface="Cambria"/>
              <a:sym typeface="Cambria"/>
            </a:endParaRPr>
          </a:p>
          <a:p>
            <a:pPr marL="0" lvl="0" indent="0" algn="l" rtl="0">
              <a:spcBef>
                <a:spcPts val="0"/>
              </a:spcBef>
              <a:spcAft>
                <a:spcPts val="0"/>
              </a:spcAft>
              <a:buClr>
                <a:schemeClr val="dk1"/>
              </a:buClr>
              <a:buFont typeface="Arial"/>
              <a:buNone/>
            </a:pP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1.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Терапевтическая</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подготовка</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полости</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рта</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к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протезированию</a:t>
            </a:r>
            <a:endParaRPr sz="2800" dirty="0">
              <a:solidFill>
                <a:schemeClr val="dk1"/>
              </a:solidFill>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Clr>
                <a:schemeClr val="dk1"/>
              </a:buClr>
              <a:buFont typeface="Arial"/>
              <a:buNone/>
            </a:pP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2.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Хирургическая</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подготовка</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полости</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рта</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к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протезированию</a:t>
            </a:r>
            <a:endParaRPr sz="2800" dirty="0">
              <a:solidFill>
                <a:schemeClr val="dk1"/>
              </a:solidFill>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Clr>
                <a:schemeClr val="dk1"/>
              </a:buClr>
              <a:buFont typeface="Arial"/>
              <a:buNone/>
            </a:pP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3.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Ортопедическая</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и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или</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ортодонтическая</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специальная</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подготовка</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полости</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рта</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к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протезированию</a:t>
            </a:r>
            <a:endParaRPr sz="2800" dirty="0">
              <a:solidFill>
                <a:schemeClr val="dk1"/>
              </a:solidFill>
              <a:latin typeface="Times New Roman" panose="02020603050405020304" pitchFamily="18" charset="0"/>
              <a:ea typeface="Calibri"/>
              <a:cs typeface="Times New Roman" panose="02020603050405020304" pitchFamily="18" charset="0"/>
              <a:sym typeface="Calibri"/>
            </a:endParaRPr>
          </a:p>
        </p:txBody>
      </p:sp>
      <p:pic>
        <p:nvPicPr>
          <p:cNvPr id="7" name="Рисунок 6"/>
          <p:cNvPicPr/>
          <p:nvPr/>
        </p:nvPicPr>
        <p:blipFill rotWithShape="1">
          <a:blip r:embed="rId4">
            <a:extLst>
              <a:ext uri="{28A0092B-C50C-407E-A947-70E740481C1C}">
                <a14:useLocalDpi xmlns:a14="http://schemas.microsoft.com/office/drawing/2010/main" val="0"/>
              </a:ext>
            </a:extLst>
          </a:blip>
          <a:srcRect r="80263"/>
          <a:stretch/>
        </p:blipFill>
        <p:spPr bwMode="auto">
          <a:xfrm>
            <a:off x="373062" y="280522"/>
            <a:ext cx="838200" cy="102362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32"/>
          <p:cNvPicPr preferRelativeResize="0"/>
          <p:nvPr/>
        </p:nvPicPr>
        <p:blipFill rotWithShape="1">
          <a:blip r:embed="rId3">
            <a:alphaModFix/>
          </a:blip>
          <a:srcRect l="41900" t="62005" r="53765" b="7838"/>
          <a:stretch/>
        </p:blipFill>
        <p:spPr>
          <a:xfrm>
            <a:off x="107950" y="115887"/>
            <a:ext cx="1368425" cy="6626225"/>
          </a:xfrm>
          <a:prstGeom prst="rect">
            <a:avLst/>
          </a:prstGeom>
          <a:noFill/>
          <a:ln>
            <a:noFill/>
          </a:ln>
        </p:spPr>
      </p:pic>
      <p:sp>
        <p:nvSpPr>
          <p:cNvPr id="255" name="Google Shape;255;p32"/>
          <p:cNvSpPr txBox="1"/>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900"/>
              <a:buFont typeface="Arial"/>
              <a:buNone/>
            </a:pPr>
            <a:fld id="{00000000-1234-1234-1234-123412341234}" type="slidenum">
              <a:rPr lang="en-US" sz="900" b="0" i="0" u="none">
                <a:solidFill>
                  <a:srgbClr val="898989"/>
                </a:solidFill>
                <a:latin typeface="Arial"/>
                <a:ea typeface="Arial"/>
                <a:cs typeface="Arial"/>
                <a:sym typeface="Arial"/>
              </a:rPr>
              <a:t>20</a:t>
            </a:fld>
            <a:endParaRPr/>
          </a:p>
        </p:txBody>
      </p:sp>
      <p:sp>
        <p:nvSpPr>
          <p:cNvPr id="256" name="Google Shape;256;p32"/>
          <p:cNvSpPr txBox="1"/>
          <p:nvPr/>
        </p:nvSpPr>
        <p:spPr>
          <a:xfrm>
            <a:off x="1821975" y="549275"/>
            <a:ext cx="7214100" cy="309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2400" b="1">
                <a:solidFill>
                  <a:schemeClr val="dk1"/>
                </a:solidFill>
                <a:latin typeface="Calibri"/>
                <a:ea typeface="Calibri"/>
                <a:cs typeface="Calibri"/>
                <a:sym typeface="Calibri"/>
              </a:rPr>
              <a:t>Пластика альвеолярного отростка.</a:t>
            </a:r>
            <a:r>
              <a:rPr lang="en-US" sz="2400">
                <a:solidFill>
                  <a:schemeClr val="dk1"/>
                </a:solidFill>
                <a:latin typeface="Calibri"/>
                <a:ea typeface="Calibri"/>
                <a:cs typeface="Calibri"/>
                <a:sym typeface="Calibri"/>
              </a:rPr>
              <a:t> При полной атрофии альвеолярного отростка, особенно на нижней челюсти, условия для протезирования осложняются. В связи с этим и предложена операция -- пластика альвеолярного отростка путем подсадки имплантата или хряща.</a:t>
            </a:r>
            <a:endParaRPr/>
          </a:p>
        </p:txBody>
      </p:sp>
      <p:pic>
        <p:nvPicPr>
          <p:cNvPr id="6" name="Рисунок 5"/>
          <p:cNvPicPr/>
          <p:nvPr/>
        </p:nvPicPr>
        <p:blipFill rotWithShape="1">
          <a:blip r:embed="rId4">
            <a:extLst>
              <a:ext uri="{28A0092B-C50C-407E-A947-70E740481C1C}">
                <a14:useLocalDpi xmlns:a14="http://schemas.microsoft.com/office/drawing/2010/main" val="0"/>
              </a:ext>
            </a:extLst>
          </a:blip>
          <a:srcRect r="80263"/>
          <a:stretch/>
        </p:blipFill>
        <p:spPr bwMode="auto">
          <a:xfrm>
            <a:off x="373062" y="324911"/>
            <a:ext cx="838200" cy="102362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33"/>
          <p:cNvPicPr preferRelativeResize="0"/>
          <p:nvPr/>
        </p:nvPicPr>
        <p:blipFill rotWithShape="1">
          <a:blip r:embed="rId3">
            <a:alphaModFix/>
          </a:blip>
          <a:srcRect l="41900" t="62005" r="53765" b="7838"/>
          <a:stretch/>
        </p:blipFill>
        <p:spPr>
          <a:xfrm>
            <a:off x="107950" y="115887"/>
            <a:ext cx="1368425" cy="6626225"/>
          </a:xfrm>
          <a:prstGeom prst="rect">
            <a:avLst/>
          </a:prstGeom>
          <a:noFill/>
          <a:ln>
            <a:noFill/>
          </a:ln>
        </p:spPr>
      </p:pic>
      <p:sp>
        <p:nvSpPr>
          <p:cNvPr id="263" name="Google Shape;263;p33"/>
          <p:cNvSpPr txBox="1"/>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900"/>
              <a:buFont typeface="Arial"/>
              <a:buNone/>
            </a:pPr>
            <a:fld id="{00000000-1234-1234-1234-123412341234}" type="slidenum">
              <a:rPr lang="en-US" sz="900" b="0" i="0" u="none">
                <a:solidFill>
                  <a:srgbClr val="898989"/>
                </a:solidFill>
                <a:latin typeface="Arial"/>
                <a:ea typeface="Arial"/>
                <a:cs typeface="Arial"/>
                <a:sym typeface="Arial"/>
              </a:rPr>
              <a:t>21</a:t>
            </a:fld>
            <a:endParaRPr/>
          </a:p>
        </p:txBody>
      </p:sp>
      <p:sp>
        <p:nvSpPr>
          <p:cNvPr id="264" name="Google Shape;264;p33"/>
          <p:cNvSpPr txBox="1"/>
          <p:nvPr/>
        </p:nvSpPr>
        <p:spPr>
          <a:xfrm>
            <a:off x="1740100" y="549275"/>
            <a:ext cx="7296000" cy="2030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2400" b="1">
                <a:solidFill>
                  <a:schemeClr val="dk1"/>
                </a:solidFill>
                <a:latin typeface="Calibri"/>
                <a:ea typeface="Calibri"/>
                <a:cs typeface="Calibri"/>
                <a:sym typeface="Calibri"/>
              </a:rPr>
              <a:t>Подсадка металлического поднадкостничного имплантата.</a:t>
            </a:r>
            <a:r>
              <a:rPr lang="en-US" sz="2400">
                <a:solidFill>
                  <a:schemeClr val="dk1"/>
                </a:solidFill>
                <a:latin typeface="Calibri"/>
                <a:ea typeface="Calibri"/>
                <a:cs typeface="Calibri"/>
                <a:sym typeface="Calibri"/>
              </a:rPr>
              <a:t> Попытки подсадки на челюсти механических приспособлений для фиксации протезов известны давно. </a:t>
            </a:r>
            <a:endParaRPr sz="2400">
              <a:solidFill>
                <a:schemeClr val="dk1"/>
              </a:solidFill>
              <a:latin typeface="Calibri"/>
              <a:ea typeface="Calibri"/>
              <a:cs typeface="Calibri"/>
              <a:sym typeface="Calibri"/>
            </a:endParaRPr>
          </a:p>
        </p:txBody>
      </p:sp>
      <p:pic>
        <p:nvPicPr>
          <p:cNvPr id="265" name="Google Shape;265;p33" descr="Unknown-1.jpeg"/>
          <p:cNvPicPr preferRelativeResize="0"/>
          <p:nvPr/>
        </p:nvPicPr>
        <p:blipFill rotWithShape="1">
          <a:blip r:embed="rId4">
            <a:alphaModFix/>
          </a:blip>
          <a:srcRect/>
          <a:stretch/>
        </p:blipFill>
        <p:spPr>
          <a:xfrm>
            <a:off x="1868833" y="2353712"/>
            <a:ext cx="2768600" cy="2946400"/>
          </a:xfrm>
          <a:prstGeom prst="rect">
            <a:avLst/>
          </a:prstGeom>
          <a:noFill/>
          <a:ln>
            <a:noFill/>
          </a:ln>
        </p:spPr>
      </p:pic>
      <p:pic>
        <p:nvPicPr>
          <p:cNvPr id="266" name="Google Shape;266;p33" descr="Unknown.jpeg"/>
          <p:cNvPicPr preferRelativeResize="0"/>
          <p:nvPr/>
        </p:nvPicPr>
        <p:blipFill rotWithShape="1">
          <a:blip r:embed="rId5">
            <a:alphaModFix/>
          </a:blip>
          <a:srcRect/>
          <a:stretch/>
        </p:blipFill>
        <p:spPr>
          <a:xfrm>
            <a:off x="5113434" y="2547252"/>
            <a:ext cx="3098800" cy="2628900"/>
          </a:xfrm>
          <a:prstGeom prst="rect">
            <a:avLst/>
          </a:prstGeom>
          <a:noFill/>
          <a:ln>
            <a:noFill/>
          </a:ln>
        </p:spPr>
      </p:pic>
      <p:pic>
        <p:nvPicPr>
          <p:cNvPr id="8" name="Рисунок 7"/>
          <p:cNvPicPr/>
          <p:nvPr/>
        </p:nvPicPr>
        <p:blipFill rotWithShape="1">
          <a:blip r:embed="rId6">
            <a:extLst>
              <a:ext uri="{28A0092B-C50C-407E-A947-70E740481C1C}">
                <a14:useLocalDpi xmlns:a14="http://schemas.microsoft.com/office/drawing/2010/main" val="0"/>
              </a:ext>
            </a:extLst>
          </a:blip>
          <a:srcRect r="80263"/>
          <a:stretch/>
        </p:blipFill>
        <p:spPr bwMode="auto">
          <a:xfrm>
            <a:off x="350938" y="298278"/>
            <a:ext cx="838200" cy="102362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34"/>
          <p:cNvPicPr preferRelativeResize="0"/>
          <p:nvPr/>
        </p:nvPicPr>
        <p:blipFill rotWithShape="1">
          <a:blip r:embed="rId3">
            <a:alphaModFix/>
          </a:blip>
          <a:srcRect l="41900" t="62005" r="53765" b="7838"/>
          <a:stretch/>
        </p:blipFill>
        <p:spPr>
          <a:xfrm>
            <a:off x="107950" y="115887"/>
            <a:ext cx="1368425" cy="6626225"/>
          </a:xfrm>
          <a:prstGeom prst="rect">
            <a:avLst/>
          </a:prstGeom>
          <a:noFill/>
          <a:ln>
            <a:noFill/>
          </a:ln>
        </p:spPr>
      </p:pic>
      <p:sp>
        <p:nvSpPr>
          <p:cNvPr id="273" name="Google Shape;273;p34"/>
          <p:cNvSpPr txBox="1"/>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900"/>
              <a:buFont typeface="Arial"/>
              <a:buNone/>
            </a:pPr>
            <a:fld id="{00000000-1234-1234-1234-123412341234}" type="slidenum">
              <a:rPr lang="en-US" sz="900" b="0" i="0" u="none">
                <a:solidFill>
                  <a:srgbClr val="898989"/>
                </a:solidFill>
                <a:latin typeface="Arial"/>
                <a:ea typeface="Arial"/>
                <a:cs typeface="Arial"/>
                <a:sym typeface="Arial"/>
              </a:rPr>
              <a:t>22</a:t>
            </a:fld>
            <a:endParaRPr/>
          </a:p>
        </p:txBody>
      </p:sp>
      <p:sp>
        <p:nvSpPr>
          <p:cNvPr id="274" name="Google Shape;274;p34"/>
          <p:cNvSpPr txBox="1"/>
          <p:nvPr/>
        </p:nvSpPr>
        <p:spPr>
          <a:xfrm>
            <a:off x="1862925" y="549275"/>
            <a:ext cx="7173000" cy="3381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US" sz="2400" b="1">
                <a:solidFill>
                  <a:schemeClr val="dk1"/>
                </a:solidFill>
                <a:latin typeface="Calibri"/>
                <a:ea typeface="Calibri"/>
                <a:cs typeface="Calibri"/>
                <a:sym typeface="Calibri"/>
              </a:rPr>
              <a:t>Удаление небного торуса</a:t>
            </a:r>
            <a:r>
              <a:rPr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000" b="1">
                <a:solidFill>
                  <a:schemeClr val="dk1"/>
                </a:solidFill>
                <a:latin typeface="Calibri"/>
                <a:ea typeface="Calibri"/>
                <a:cs typeface="Calibri"/>
                <a:sym typeface="Calibri"/>
              </a:rPr>
              <a:t>Небный торус </a:t>
            </a:r>
            <a:r>
              <a:rPr lang="en-US" sz="2000">
                <a:solidFill>
                  <a:schemeClr val="dk1"/>
                </a:solidFill>
                <a:latin typeface="Calibri"/>
                <a:ea typeface="Calibri"/>
                <a:cs typeface="Calibri"/>
                <a:sym typeface="Calibri"/>
              </a:rPr>
              <a:t>- плотный костный выступ различной формы и величины. </a:t>
            </a:r>
            <a:endParaRPr sz="20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000">
                <a:solidFill>
                  <a:schemeClr val="dk1"/>
                </a:solidFill>
                <a:latin typeface="Calibri"/>
                <a:ea typeface="Calibri"/>
                <a:cs typeface="Calibri"/>
                <a:sym typeface="Calibri"/>
              </a:rPr>
              <a:t>При выпуклой форме небного шва образуется слабо выраженный торус, который изолируют на модели фольгой. Резко выраженный торус при бюгельном протезировании можно обойти, расположив бюгель в переднем или заднем отделе твердого неба. В случае протезирования беззубой челюсти иногда приходится удалять резко выраженный торус оперативным путем, хотя эта операция делается крайне редко.</a:t>
            </a:r>
            <a:endParaRPr sz="2000">
              <a:solidFill>
                <a:schemeClr val="dk1"/>
              </a:solidFill>
              <a:latin typeface="Calibri"/>
              <a:ea typeface="Calibri"/>
              <a:cs typeface="Calibri"/>
              <a:sym typeface="Calibri"/>
            </a:endParaRPr>
          </a:p>
        </p:txBody>
      </p:sp>
      <p:pic>
        <p:nvPicPr>
          <p:cNvPr id="275" name="Google Shape;275;p34" descr="Unknown-2.jpeg"/>
          <p:cNvPicPr preferRelativeResize="0"/>
          <p:nvPr/>
        </p:nvPicPr>
        <p:blipFill rotWithShape="1">
          <a:blip r:embed="rId4">
            <a:alphaModFix/>
          </a:blip>
          <a:srcRect/>
          <a:stretch/>
        </p:blipFill>
        <p:spPr>
          <a:xfrm>
            <a:off x="2973159" y="3930575"/>
            <a:ext cx="4020466" cy="2699875"/>
          </a:xfrm>
          <a:prstGeom prst="rect">
            <a:avLst/>
          </a:prstGeom>
          <a:noFill/>
          <a:ln>
            <a:noFill/>
          </a:ln>
        </p:spPr>
      </p:pic>
      <p:pic>
        <p:nvPicPr>
          <p:cNvPr id="7" name="Рисунок 6"/>
          <p:cNvPicPr/>
          <p:nvPr/>
        </p:nvPicPr>
        <p:blipFill rotWithShape="1">
          <a:blip r:embed="rId5">
            <a:extLst>
              <a:ext uri="{28A0092B-C50C-407E-A947-70E740481C1C}">
                <a14:useLocalDpi xmlns:a14="http://schemas.microsoft.com/office/drawing/2010/main" val="0"/>
              </a:ext>
            </a:extLst>
          </a:blip>
          <a:srcRect r="80263"/>
          <a:stretch/>
        </p:blipFill>
        <p:spPr bwMode="auto">
          <a:xfrm>
            <a:off x="373062" y="271644"/>
            <a:ext cx="838200" cy="102362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35"/>
          <p:cNvPicPr preferRelativeResize="0"/>
          <p:nvPr/>
        </p:nvPicPr>
        <p:blipFill rotWithShape="1">
          <a:blip r:embed="rId3">
            <a:alphaModFix/>
          </a:blip>
          <a:srcRect l="41900" t="62005" r="53765" b="7838"/>
          <a:stretch/>
        </p:blipFill>
        <p:spPr>
          <a:xfrm>
            <a:off x="107950" y="115887"/>
            <a:ext cx="1368425" cy="6626225"/>
          </a:xfrm>
          <a:prstGeom prst="rect">
            <a:avLst/>
          </a:prstGeom>
          <a:noFill/>
          <a:ln>
            <a:noFill/>
          </a:ln>
        </p:spPr>
      </p:pic>
      <p:sp>
        <p:nvSpPr>
          <p:cNvPr id="282" name="Google Shape;282;p35"/>
          <p:cNvSpPr txBox="1"/>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900"/>
              <a:buFont typeface="Arial"/>
              <a:buNone/>
            </a:pPr>
            <a:fld id="{00000000-1234-1234-1234-123412341234}" type="slidenum">
              <a:rPr lang="en-US" sz="900" b="0" i="0" u="none">
                <a:solidFill>
                  <a:srgbClr val="898989"/>
                </a:solidFill>
                <a:latin typeface="Arial"/>
                <a:ea typeface="Arial"/>
                <a:cs typeface="Arial"/>
                <a:sym typeface="Arial"/>
              </a:rPr>
              <a:t>23</a:t>
            </a:fld>
            <a:endParaRPr/>
          </a:p>
        </p:txBody>
      </p:sp>
      <p:sp>
        <p:nvSpPr>
          <p:cNvPr id="283" name="Google Shape;283;p35"/>
          <p:cNvSpPr txBox="1"/>
          <p:nvPr/>
        </p:nvSpPr>
        <p:spPr>
          <a:xfrm>
            <a:off x="1835150" y="549275"/>
            <a:ext cx="7200900" cy="107791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US" sz="2400" b="1" dirty="0" err="1">
                <a:solidFill>
                  <a:schemeClr val="dk1"/>
                </a:solidFill>
                <a:latin typeface="Calibri"/>
                <a:ea typeface="Calibri"/>
                <a:cs typeface="Calibri"/>
                <a:sym typeface="Calibri"/>
              </a:rPr>
              <a:t>Устранение</a:t>
            </a:r>
            <a:r>
              <a:rPr lang="en-US" sz="2400" b="1" dirty="0">
                <a:solidFill>
                  <a:schemeClr val="dk1"/>
                </a:solidFill>
                <a:latin typeface="Calibri"/>
                <a:ea typeface="Calibri"/>
                <a:cs typeface="Calibri"/>
                <a:sym typeface="Calibri"/>
              </a:rPr>
              <a:t> </a:t>
            </a:r>
            <a:r>
              <a:rPr lang="en-US" sz="2400" b="1" dirty="0" err="1">
                <a:solidFill>
                  <a:schemeClr val="dk1"/>
                </a:solidFill>
                <a:latin typeface="Calibri"/>
                <a:ea typeface="Calibri"/>
                <a:cs typeface="Calibri"/>
                <a:sym typeface="Calibri"/>
              </a:rPr>
              <a:t>тяжей</a:t>
            </a:r>
            <a:r>
              <a:rPr lang="en-US" sz="2400" b="1" dirty="0">
                <a:solidFill>
                  <a:schemeClr val="dk1"/>
                </a:solidFill>
                <a:latin typeface="Calibri"/>
                <a:ea typeface="Calibri"/>
                <a:cs typeface="Calibri"/>
                <a:sym typeface="Calibri"/>
              </a:rPr>
              <a:t> и </a:t>
            </a:r>
            <a:r>
              <a:rPr lang="en-US" sz="2400" b="1" dirty="0" err="1">
                <a:solidFill>
                  <a:schemeClr val="dk1"/>
                </a:solidFill>
                <a:latin typeface="Calibri"/>
                <a:ea typeface="Calibri"/>
                <a:cs typeface="Calibri"/>
                <a:sym typeface="Calibri"/>
              </a:rPr>
              <a:t>рубцов</a:t>
            </a:r>
            <a:r>
              <a:rPr lang="en-US" sz="2400" b="1" dirty="0">
                <a:solidFill>
                  <a:schemeClr val="dk1"/>
                </a:solidFill>
                <a:latin typeface="Calibri"/>
                <a:ea typeface="Calibri"/>
                <a:cs typeface="Calibri"/>
                <a:sym typeface="Calibri"/>
              </a:rPr>
              <a:t> </a:t>
            </a:r>
            <a:r>
              <a:rPr lang="en-US" sz="2400" b="1" dirty="0" err="1">
                <a:solidFill>
                  <a:schemeClr val="dk1"/>
                </a:solidFill>
                <a:latin typeface="Calibri"/>
                <a:ea typeface="Calibri"/>
                <a:cs typeface="Calibri"/>
                <a:sym typeface="Calibri"/>
              </a:rPr>
              <a:t>на</a:t>
            </a:r>
            <a:r>
              <a:rPr lang="en-US" sz="2400" b="1" dirty="0">
                <a:solidFill>
                  <a:schemeClr val="dk1"/>
                </a:solidFill>
                <a:latin typeface="Calibri"/>
                <a:ea typeface="Calibri"/>
                <a:cs typeface="Calibri"/>
                <a:sym typeface="Calibri"/>
              </a:rPr>
              <a:t> </a:t>
            </a:r>
            <a:r>
              <a:rPr lang="en-US" sz="2400" b="1" dirty="0" err="1">
                <a:solidFill>
                  <a:schemeClr val="dk1"/>
                </a:solidFill>
                <a:latin typeface="Calibri"/>
                <a:ea typeface="Calibri"/>
                <a:cs typeface="Calibri"/>
                <a:sym typeface="Calibri"/>
              </a:rPr>
              <a:t>слизистой</a:t>
            </a:r>
            <a:r>
              <a:rPr lang="en-US" sz="2400" b="1" dirty="0">
                <a:solidFill>
                  <a:schemeClr val="dk1"/>
                </a:solidFill>
                <a:latin typeface="Calibri"/>
                <a:ea typeface="Calibri"/>
                <a:cs typeface="Calibri"/>
                <a:sym typeface="Calibri"/>
              </a:rPr>
              <a:t> </a:t>
            </a:r>
            <a:r>
              <a:rPr lang="en-US" sz="2400" b="1" dirty="0" err="1">
                <a:solidFill>
                  <a:schemeClr val="dk1"/>
                </a:solidFill>
                <a:latin typeface="Calibri"/>
                <a:ea typeface="Calibri"/>
                <a:cs typeface="Calibri"/>
                <a:sym typeface="Calibri"/>
              </a:rPr>
              <a:t>оболочке</a:t>
            </a:r>
            <a:r>
              <a:rPr lang="en-US" sz="2400" b="1" dirty="0">
                <a:solidFill>
                  <a:schemeClr val="dk1"/>
                </a:solidFill>
                <a:latin typeface="Calibri"/>
                <a:ea typeface="Calibri"/>
                <a:cs typeface="Calibri"/>
                <a:sym typeface="Calibri"/>
              </a:rPr>
              <a:t> </a:t>
            </a:r>
            <a:r>
              <a:rPr lang="en-US" sz="2400" b="1" dirty="0" err="1">
                <a:solidFill>
                  <a:schemeClr val="dk1"/>
                </a:solidFill>
                <a:latin typeface="Calibri"/>
                <a:ea typeface="Calibri"/>
                <a:cs typeface="Calibri"/>
                <a:sym typeface="Calibri"/>
              </a:rPr>
              <a:t>протезного</a:t>
            </a:r>
            <a:r>
              <a:rPr lang="en-US" sz="2400" b="1" dirty="0">
                <a:solidFill>
                  <a:schemeClr val="dk1"/>
                </a:solidFill>
                <a:latin typeface="Calibri"/>
                <a:ea typeface="Calibri"/>
                <a:cs typeface="Calibri"/>
                <a:sym typeface="Calibri"/>
              </a:rPr>
              <a:t> </a:t>
            </a:r>
            <a:r>
              <a:rPr lang="en-US" sz="2400" b="1" dirty="0" err="1">
                <a:solidFill>
                  <a:schemeClr val="dk1"/>
                </a:solidFill>
                <a:latin typeface="Calibri"/>
                <a:ea typeface="Calibri"/>
                <a:cs typeface="Calibri"/>
                <a:sym typeface="Calibri"/>
              </a:rPr>
              <a:t>ложа</a:t>
            </a:r>
            <a:endParaRPr sz="2400" b="1"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Font typeface="Arial"/>
              <a:buNone/>
            </a:pPr>
            <a:endParaRPr sz="2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000" dirty="0" err="1">
                <a:solidFill>
                  <a:schemeClr val="dk1"/>
                </a:solidFill>
                <a:latin typeface="Calibri"/>
                <a:ea typeface="Calibri"/>
                <a:cs typeface="Calibri"/>
                <a:sym typeface="Calibri"/>
              </a:rPr>
              <a:t>На</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слизистой</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оболочке</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полости</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рта</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следует</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различать</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два</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вида</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тяжей</a:t>
            </a:r>
            <a:r>
              <a:rPr lang="en-US"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000" dirty="0">
                <a:solidFill>
                  <a:schemeClr val="dk1"/>
                </a:solidFill>
                <a:latin typeface="Calibri"/>
                <a:ea typeface="Calibri"/>
                <a:cs typeface="Calibri"/>
                <a:sym typeface="Calibri"/>
              </a:rPr>
              <a:t> </a:t>
            </a:r>
            <a:r>
              <a:rPr lang="en-US" sz="2000" b="1" dirty="0">
                <a:solidFill>
                  <a:schemeClr val="dk1"/>
                </a:solidFill>
                <a:latin typeface="Calibri"/>
                <a:ea typeface="Calibri"/>
                <a:cs typeface="Calibri"/>
                <a:sym typeface="Calibri"/>
              </a:rPr>
              <a:t>К </a:t>
            </a:r>
            <a:r>
              <a:rPr lang="en-US" sz="2000" b="1" dirty="0" err="1">
                <a:solidFill>
                  <a:schemeClr val="dk1"/>
                </a:solidFill>
                <a:latin typeface="Calibri"/>
                <a:ea typeface="Calibri"/>
                <a:cs typeface="Calibri"/>
                <a:sym typeface="Calibri"/>
              </a:rPr>
              <a:t>первому</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виду</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тяжей</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относятся</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уздечки</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языка</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губ</a:t>
            </a:r>
            <a:r>
              <a:rPr lang="en-US" sz="2000" dirty="0">
                <a:solidFill>
                  <a:schemeClr val="dk1"/>
                </a:solidFill>
                <a:latin typeface="Calibri"/>
                <a:ea typeface="Calibri"/>
                <a:cs typeface="Calibri"/>
                <a:sym typeface="Calibri"/>
              </a:rPr>
              <a:t> и </a:t>
            </a:r>
            <a:r>
              <a:rPr lang="en-US" sz="2000" dirty="0" err="1">
                <a:solidFill>
                  <a:schemeClr val="dk1"/>
                </a:solidFill>
                <a:latin typeface="Calibri"/>
                <a:ea typeface="Calibri"/>
                <a:cs typeface="Calibri"/>
                <a:sym typeface="Calibri"/>
              </a:rPr>
              <a:t>тяжи</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слизистой</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оболочки</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Они</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ограничивают</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размах</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движений</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языка</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щек</a:t>
            </a:r>
            <a:r>
              <a:rPr lang="en-US" sz="2000" dirty="0">
                <a:solidFill>
                  <a:schemeClr val="dk1"/>
                </a:solidFill>
                <a:latin typeface="Calibri"/>
                <a:ea typeface="Calibri"/>
                <a:cs typeface="Calibri"/>
                <a:sym typeface="Calibri"/>
              </a:rPr>
              <a:t> и </a:t>
            </a:r>
            <a:r>
              <a:rPr lang="en-US" sz="2000" dirty="0" err="1">
                <a:solidFill>
                  <a:schemeClr val="dk1"/>
                </a:solidFill>
                <a:latin typeface="Calibri"/>
                <a:ea typeface="Calibri"/>
                <a:cs typeface="Calibri"/>
                <a:sym typeface="Calibri"/>
              </a:rPr>
              <a:t>губ</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Положение</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их</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более</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или</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менее</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типичное</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Они</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препятствуют</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съемному</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протезированию</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лишь</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тогда</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когда</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прикрепляются</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на</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вершине</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альвеолярного</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отростка</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так</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как</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если</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протез</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перекрывает</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складку</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слизистой</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оболочки</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возникают</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пролежни</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причиняющие</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боль</a:t>
            </a:r>
            <a:r>
              <a:rPr lang="en-US" sz="2000" dirty="0">
                <a:solidFill>
                  <a:schemeClr val="dk1"/>
                </a:solidFill>
                <a:latin typeface="Calibri"/>
                <a:ea typeface="Calibri"/>
                <a:cs typeface="Calibri"/>
                <a:sym typeface="Calibri"/>
              </a:rPr>
              <a:t>. В </a:t>
            </a:r>
            <a:r>
              <a:rPr lang="en-US" sz="2000" dirty="0" err="1">
                <a:solidFill>
                  <a:schemeClr val="dk1"/>
                </a:solidFill>
                <a:latin typeface="Calibri"/>
                <a:ea typeface="Calibri"/>
                <a:cs typeface="Calibri"/>
                <a:sym typeface="Calibri"/>
              </a:rPr>
              <a:t>случае</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протезирования</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беззубых</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челюстей</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такие</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тяжи</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мешают</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созданию</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краевого</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замыкающего</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клапана</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что</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ослабляет</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фиксацию</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протеза</a:t>
            </a:r>
            <a:r>
              <a:rPr lang="en-US" sz="2000"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000" b="1" dirty="0" err="1">
                <a:solidFill>
                  <a:schemeClr val="dk1"/>
                </a:solidFill>
                <a:latin typeface="Calibri"/>
                <a:ea typeface="Calibri"/>
                <a:cs typeface="Calibri"/>
                <a:sym typeface="Calibri"/>
              </a:rPr>
              <a:t>Ко</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второму</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виду</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тяжей</a:t>
            </a:r>
            <a:r>
              <a:rPr lang="en-US" sz="2000" b="1"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на</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слизистой</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оболочке</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относятся</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рубцы</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оставшиеся</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после</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операций</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ожогов</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ранений</a:t>
            </a:r>
            <a:r>
              <a:rPr lang="en-US" sz="2000" dirty="0">
                <a:solidFill>
                  <a:schemeClr val="dk1"/>
                </a:solidFill>
                <a:latin typeface="Calibri"/>
                <a:ea typeface="Calibri"/>
                <a:cs typeface="Calibri"/>
                <a:sym typeface="Calibri"/>
              </a:rPr>
              <a:t> и </a:t>
            </a:r>
            <a:r>
              <a:rPr lang="en-US" sz="2000" dirty="0" err="1">
                <a:solidFill>
                  <a:schemeClr val="dk1"/>
                </a:solidFill>
                <a:latin typeface="Calibri"/>
                <a:ea typeface="Calibri"/>
                <a:cs typeface="Calibri"/>
                <a:sym typeface="Calibri"/>
              </a:rPr>
              <a:t>др</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Форма</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их</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как</a:t>
            </a:r>
            <a:r>
              <a:rPr lang="en-US" sz="2000" dirty="0">
                <a:solidFill>
                  <a:schemeClr val="dk1"/>
                </a:solidFill>
                <a:latin typeface="Calibri"/>
                <a:ea typeface="Calibri"/>
                <a:cs typeface="Calibri"/>
                <a:sym typeface="Calibri"/>
              </a:rPr>
              <a:t> и </a:t>
            </a:r>
            <a:r>
              <a:rPr lang="en-US" sz="2000" dirty="0" err="1">
                <a:solidFill>
                  <a:schemeClr val="dk1"/>
                </a:solidFill>
                <a:latin typeface="Calibri"/>
                <a:ea typeface="Calibri"/>
                <a:cs typeface="Calibri"/>
                <a:sym typeface="Calibri"/>
              </a:rPr>
              <a:t>положение</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могут</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быть</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различными</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Они</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являются</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серьезной</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помехой</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для</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фиксации</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съемных</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протезов</a:t>
            </a:r>
            <a:r>
              <a:rPr lang="en-US" sz="2000" dirty="0">
                <a:solidFill>
                  <a:schemeClr val="dk1"/>
                </a:solidFill>
                <a:latin typeface="Calibri"/>
                <a:ea typeface="Calibri"/>
                <a:cs typeface="Calibri"/>
                <a:sym typeface="Calibri"/>
              </a:rPr>
              <a:t>.</a:t>
            </a:r>
            <a:endParaRPr dirty="0"/>
          </a:p>
        </p:txBody>
      </p:sp>
      <p:pic>
        <p:nvPicPr>
          <p:cNvPr id="6" name="Рисунок 5"/>
          <p:cNvPicPr/>
          <p:nvPr/>
        </p:nvPicPr>
        <p:blipFill rotWithShape="1">
          <a:blip r:embed="rId4">
            <a:extLst>
              <a:ext uri="{28A0092B-C50C-407E-A947-70E740481C1C}">
                <a14:useLocalDpi xmlns:a14="http://schemas.microsoft.com/office/drawing/2010/main" val="0"/>
              </a:ext>
            </a:extLst>
          </a:blip>
          <a:srcRect r="80263"/>
          <a:stretch/>
        </p:blipFill>
        <p:spPr bwMode="auto">
          <a:xfrm>
            <a:off x="373062" y="262767"/>
            <a:ext cx="838200" cy="102362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36"/>
          <p:cNvPicPr preferRelativeResize="0"/>
          <p:nvPr/>
        </p:nvPicPr>
        <p:blipFill rotWithShape="1">
          <a:blip r:embed="rId3">
            <a:alphaModFix/>
          </a:blip>
          <a:srcRect l="41900" t="62005" r="53765" b="7838"/>
          <a:stretch/>
        </p:blipFill>
        <p:spPr>
          <a:xfrm>
            <a:off x="107950" y="115887"/>
            <a:ext cx="1368425" cy="6626225"/>
          </a:xfrm>
          <a:prstGeom prst="rect">
            <a:avLst/>
          </a:prstGeom>
          <a:noFill/>
          <a:ln>
            <a:noFill/>
          </a:ln>
        </p:spPr>
      </p:pic>
      <p:sp>
        <p:nvSpPr>
          <p:cNvPr id="290" name="Google Shape;290;p36"/>
          <p:cNvSpPr txBox="1"/>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900"/>
              <a:buFont typeface="Arial"/>
              <a:buNone/>
            </a:pPr>
            <a:fld id="{00000000-1234-1234-1234-123412341234}" type="slidenum">
              <a:rPr lang="en-US" sz="900" b="0" i="0" u="none">
                <a:solidFill>
                  <a:srgbClr val="898989"/>
                </a:solidFill>
                <a:latin typeface="Arial"/>
                <a:ea typeface="Arial"/>
                <a:cs typeface="Arial"/>
                <a:sym typeface="Arial"/>
              </a:rPr>
              <a:t>24</a:t>
            </a:fld>
            <a:endParaRPr/>
          </a:p>
        </p:txBody>
      </p:sp>
      <p:sp>
        <p:nvSpPr>
          <p:cNvPr id="291" name="Google Shape;291;p36"/>
          <p:cNvSpPr txBox="1"/>
          <p:nvPr/>
        </p:nvSpPr>
        <p:spPr>
          <a:xfrm>
            <a:off x="1760550" y="549275"/>
            <a:ext cx="7275600" cy="3811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US" sz="2400" b="1">
                <a:solidFill>
                  <a:schemeClr val="dk1"/>
                </a:solidFill>
                <a:latin typeface="Calibri"/>
                <a:ea typeface="Calibri"/>
                <a:cs typeface="Calibri"/>
                <a:sym typeface="Calibri"/>
              </a:rPr>
              <a:t>Иссечение подвижной слизистой оболочки альвеолярного гребня.</a:t>
            </a:r>
            <a:r>
              <a:rPr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000">
                <a:solidFill>
                  <a:schemeClr val="dk1"/>
                </a:solidFill>
                <a:latin typeface="Calibri"/>
                <a:ea typeface="Calibri"/>
                <a:cs typeface="Calibri"/>
                <a:sym typeface="Calibri"/>
              </a:rPr>
              <a:t>Как правило, альвеолярный отросток покрыт неподвижной слизистой оболочкой, но бывают исключения, что чаще наблюдается на верхней челюсти. Под покровным эпителием слизистой оболочки разрастается плотная фиброзная соединительная ткань. По форме она напоминает </a:t>
            </a:r>
            <a:r>
              <a:rPr lang="en-US" sz="2000" b="1">
                <a:solidFill>
                  <a:schemeClr val="dk1"/>
                </a:solidFill>
                <a:latin typeface="Calibri"/>
                <a:ea typeface="Calibri"/>
                <a:cs typeface="Calibri"/>
                <a:sym typeface="Calibri"/>
              </a:rPr>
              <a:t>петушиный гребень </a:t>
            </a:r>
            <a:r>
              <a:rPr lang="en-US" sz="2000">
                <a:solidFill>
                  <a:schemeClr val="dk1"/>
                </a:solidFill>
                <a:latin typeface="Calibri"/>
                <a:ea typeface="Calibri"/>
                <a:cs typeface="Calibri"/>
                <a:sym typeface="Calibri"/>
              </a:rPr>
              <a:t>с различной степенью подвижности. При небольшом избытке слизистой оболочки можно приступать к протезированию без операции, если же «петушиный гребень» резко выражен, показано клиновидное иссечение избыточной ткани.</a:t>
            </a:r>
            <a:endParaRPr sz="2000">
              <a:solidFill>
                <a:schemeClr val="dk1"/>
              </a:solidFill>
              <a:latin typeface="Calibri"/>
              <a:ea typeface="Calibri"/>
              <a:cs typeface="Calibri"/>
              <a:sym typeface="Calibri"/>
            </a:endParaRPr>
          </a:p>
        </p:txBody>
      </p:sp>
      <p:pic>
        <p:nvPicPr>
          <p:cNvPr id="292" name="Google Shape;292;p36" descr="Unknown.jpeg"/>
          <p:cNvPicPr preferRelativeResize="0"/>
          <p:nvPr/>
        </p:nvPicPr>
        <p:blipFill rotWithShape="1">
          <a:blip r:embed="rId4">
            <a:alphaModFix/>
          </a:blip>
          <a:srcRect/>
          <a:stretch/>
        </p:blipFill>
        <p:spPr>
          <a:xfrm>
            <a:off x="3705375" y="4237151"/>
            <a:ext cx="2648050" cy="2422700"/>
          </a:xfrm>
          <a:prstGeom prst="rect">
            <a:avLst/>
          </a:prstGeom>
          <a:noFill/>
          <a:ln>
            <a:noFill/>
          </a:ln>
        </p:spPr>
      </p:pic>
      <p:pic>
        <p:nvPicPr>
          <p:cNvPr id="7" name="Рисунок 6"/>
          <p:cNvPicPr/>
          <p:nvPr/>
        </p:nvPicPr>
        <p:blipFill rotWithShape="1">
          <a:blip r:embed="rId5">
            <a:extLst>
              <a:ext uri="{28A0092B-C50C-407E-A947-70E740481C1C}">
                <a14:useLocalDpi xmlns:a14="http://schemas.microsoft.com/office/drawing/2010/main" val="0"/>
              </a:ext>
            </a:extLst>
          </a:blip>
          <a:srcRect r="80263"/>
          <a:stretch/>
        </p:blipFill>
        <p:spPr bwMode="auto">
          <a:xfrm>
            <a:off x="373062" y="298278"/>
            <a:ext cx="838200" cy="102362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37"/>
          <p:cNvPicPr preferRelativeResize="0"/>
          <p:nvPr/>
        </p:nvPicPr>
        <p:blipFill rotWithShape="1">
          <a:blip r:embed="rId3">
            <a:alphaModFix/>
          </a:blip>
          <a:srcRect l="41900" t="62005" r="53765" b="7838"/>
          <a:stretch/>
        </p:blipFill>
        <p:spPr>
          <a:xfrm>
            <a:off x="107950" y="115887"/>
            <a:ext cx="1368425" cy="6626225"/>
          </a:xfrm>
          <a:prstGeom prst="rect">
            <a:avLst/>
          </a:prstGeom>
          <a:noFill/>
          <a:ln>
            <a:noFill/>
          </a:ln>
        </p:spPr>
      </p:pic>
      <p:sp>
        <p:nvSpPr>
          <p:cNvPr id="299" name="Google Shape;299;p37"/>
          <p:cNvSpPr txBox="1"/>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900"/>
              <a:buFont typeface="Arial"/>
              <a:buNone/>
            </a:pPr>
            <a:fld id="{00000000-1234-1234-1234-123412341234}" type="slidenum">
              <a:rPr lang="en-US" sz="900" b="0" i="0" u="none">
                <a:solidFill>
                  <a:srgbClr val="898989"/>
                </a:solidFill>
                <a:latin typeface="Arial"/>
                <a:ea typeface="Arial"/>
                <a:cs typeface="Arial"/>
                <a:sym typeface="Arial"/>
              </a:rPr>
              <a:t>25</a:t>
            </a:fld>
            <a:endParaRPr/>
          </a:p>
        </p:txBody>
      </p:sp>
      <p:sp>
        <p:nvSpPr>
          <p:cNvPr id="300" name="Google Shape;300;p37"/>
          <p:cNvSpPr txBox="1"/>
          <p:nvPr/>
        </p:nvSpPr>
        <p:spPr>
          <a:xfrm>
            <a:off x="1835150" y="549275"/>
            <a:ext cx="7200900" cy="107791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US" sz="2400" b="1">
                <a:solidFill>
                  <a:schemeClr val="dk1"/>
                </a:solidFill>
                <a:latin typeface="Calibri"/>
                <a:ea typeface="Calibri"/>
                <a:cs typeface="Calibri"/>
                <a:sym typeface="Calibri"/>
              </a:rPr>
              <a:t>Ортопедическая и (или) ортодонтическая подготовка полости рта к протезированию</a:t>
            </a:r>
            <a:endParaRPr sz="2400">
              <a:solidFill>
                <a:schemeClr val="dk1"/>
              </a:solidFill>
              <a:latin typeface="Calibri"/>
              <a:ea typeface="Calibri"/>
              <a:cs typeface="Calibri"/>
              <a:sym typeface="Calibri"/>
            </a:endParaRPr>
          </a:p>
        </p:txBody>
      </p:sp>
      <p:sp>
        <p:nvSpPr>
          <p:cNvPr id="301" name="Google Shape;301;p37"/>
          <p:cNvSpPr txBox="1"/>
          <p:nvPr/>
        </p:nvSpPr>
        <p:spPr>
          <a:xfrm>
            <a:off x="1476375" y="1392075"/>
            <a:ext cx="7449300" cy="522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dk1"/>
                </a:solidFill>
                <a:latin typeface="Calibri"/>
                <a:ea typeface="Calibri"/>
                <a:cs typeface="Calibri"/>
                <a:sym typeface="Calibri"/>
              </a:rPr>
              <a:t>После частичной потери зубов в области дефекта изменяется положение оставшихся зубов. Те из них, у которых не стало антагонистов, выдвигаются вверх или вниз, а зубы, не имеющие соседних, перемещаются дистально или мезиально. Одновременно может происходить язычный, небный или щечный наклон зубов, а также повороты их вокруг оси. Выраженность деформации зависит от возраста пациента, величины дефекта, времени, которое прошло после удаления зубов, анатомических особенностей верхней и нижней челюстей и др. Перемещение зубов ведет к нарушению окклюзионной поверхности зубных рядов -- от незначительных отклонений до резко выраженных деформаций. </a:t>
            </a:r>
            <a:endParaRPr sz="2400">
              <a:solidFill>
                <a:schemeClr val="dk1"/>
              </a:solidFill>
              <a:latin typeface="Calibri"/>
              <a:ea typeface="Calibri"/>
              <a:cs typeface="Calibri"/>
              <a:sym typeface="Calibri"/>
            </a:endParaRPr>
          </a:p>
        </p:txBody>
      </p:sp>
      <p:pic>
        <p:nvPicPr>
          <p:cNvPr id="7" name="Рисунок 6"/>
          <p:cNvPicPr/>
          <p:nvPr/>
        </p:nvPicPr>
        <p:blipFill rotWithShape="1">
          <a:blip r:embed="rId4">
            <a:extLst>
              <a:ext uri="{28A0092B-C50C-407E-A947-70E740481C1C}">
                <a14:useLocalDpi xmlns:a14="http://schemas.microsoft.com/office/drawing/2010/main" val="0"/>
              </a:ext>
            </a:extLst>
          </a:blip>
          <a:srcRect r="80263"/>
          <a:stretch/>
        </p:blipFill>
        <p:spPr bwMode="auto">
          <a:xfrm>
            <a:off x="398463" y="298277"/>
            <a:ext cx="838200" cy="102362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38"/>
          <p:cNvPicPr preferRelativeResize="0"/>
          <p:nvPr/>
        </p:nvPicPr>
        <p:blipFill rotWithShape="1">
          <a:blip r:embed="rId3">
            <a:alphaModFix/>
          </a:blip>
          <a:srcRect l="41900" t="62005" r="53765" b="7838"/>
          <a:stretch/>
        </p:blipFill>
        <p:spPr>
          <a:xfrm>
            <a:off x="107950" y="115887"/>
            <a:ext cx="1368425" cy="6626225"/>
          </a:xfrm>
          <a:prstGeom prst="rect">
            <a:avLst/>
          </a:prstGeom>
          <a:noFill/>
          <a:ln>
            <a:noFill/>
          </a:ln>
        </p:spPr>
      </p:pic>
      <p:sp>
        <p:nvSpPr>
          <p:cNvPr id="308" name="Google Shape;308;p38"/>
          <p:cNvSpPr txBox="1"/>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900"/>
              <a:buFont typeface="Arial"/>
              <a:buNone/>
            </a:pPr>
            <a:fld id="{00000000-1234-1234-1234-123412341234}" type="slidenum">
              <a:rPr lang="en-US" sz="900" b="0" i="0" u="none">
                <a:solidFill>
                  <a:srgbClr val="898989"/>
                </a:solidFill>
                <a:latin typeface="Arial"/>
                <a:ea typeface="Arial"/>
                <a:cs typeface="Arial"/>
                <a:sym typeface="Arial"/>
              </a:rPr>
              <a:t>26</a:t>
            </a:fld>
            <a:endParaRPr/>
          </a:p>
        </p:txBody>
      </p:sp>
      <p:sp>
        <p:nvSpPr>
          <p:cNvPr id="309" name="Google Shape;309;p38"/>
          <p:cNvSpPr txBox="1"/>
          <p:nvPr/>
        </p:nvSpPr>
        <p:spPr>
          <a:xfrm>
            <a:off x="1835150" y="549275"/>
            <a:ext cx="7200900" cy="10779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endParaRPr sz="3200" b="1" i="0" u="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None/>
            </a:pPr>
            <a:endParaRPr sz="3200" b="1" i="0" u="none">
              <a:solidFill>
                <a:schemeClr val="dk1"/>
              </a:solidFill>
              <a:latin typeface="Cambria"/>
              <a:ea typeface="Cambria"/>
              <a:cs typeface="Cambria"/>
              <a:sym typeface="Cambria"/>
            </a:endParaRPr>
          </a:p>
        </p:txBody>
      </p:sp>
      <p:pic>
        <p:nvPicPr>
          <p:cNvPr id="310" name="Google Shape;310;p38" descr="Unknown.jpeg"/>
          <p:cNvPicPr preferRelativeResize="0"/>
          <p:nvPr/>
        </p:nvPicPr>
        <p:blipFill rotWithShape="1">
          <a:blip r:embed="rId4">
            <a:alphaModFix/>
          </a:blip>
          <a:srcRect/>
          <a:stretch/>
        </p:blipFill>
        <p:spPr>
          <a:xfrm>
            <a:off x="2870951" y="1132602"/>
            <a:ext cx="4396475" cy="3812725"/>
          </a:xfrm>
          <a:prstGeom prst="rect">
            <a:avLst/>
          </a:prstGeom>
          <a:noFill/>
          <a:ln>
            <a:noFill/>
          </a:ln>
        </p:spPr>
      </p:pic>
      <p:pic>
        <p:nvPicPr>
          <p:cNvPr id="7" name="Рисунок 6"/>
          <p:cNvPicPr/>
          <p:nvPr/>
        </p:nvPicPr>
        <p:blipFill rotWithShape="1">
          <a:blip r:embed="rId5">
            <a:extLst>
              <a:ext uri="{28A0092B-C50C-407E-A947-70E740481C1C}">
                <a14:useLocalDpi xmlns:a14="http://schemas.microsoft.com/office/drawing/2010/main" val="0"/>
              </a:ext>
            </a:extLst>
          </a:blip>
          <a:srcRect r="80263"/>
          <a:stretch/>
        </p:blipFill>
        <p:spPr bwMode="auto">
          <a:xfrm>
            <a:off x="373062" y="218379"/>
            <a:ext cx="838200" cy="102362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39"/>
          <p:cNvPicPr preferRelativeResize="0"/>
          <p:nvPr/>
        </p:nvPicPr>
        <p:blipFill rotWithShape="1">
          <a:blip r:embed="rId3">
            <a:alphaModFix/>
          </a:blip>
          <a:srcRect l="41900" t="62005" r="53765" b="7838"/>
          <a:stretch/>
        </p:blipFill>
        <p:spPr>
          <a:xfrm>
            <a:off x="107950" y="115887"/>
            <a:ext cx="1368425" cy="6626225"/>
          </a:xfrm>
          <a:prstGeom prst="rect">
            <a:avLst/>
          </a:prstGeom>
          <a:noFill/>
          <a:ln>
            <a:noFill/>
          </a:ln>
        </p:spPr>
      </p:pic>
      <p:sp>
        <p:nvSpPr>
          <p:cNvPr id="317" name="Google Shape;317;p39"/>
          <p:cNvSpPr txBox="1"/>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900"/>
              <a:buFont typeface="Arial"/>
              <a:buNone/>
            </a:pPr>
            <a:fld id="{00000000-1234-1234-1234-123412341234}" type="slidenum">
              <a:rPr lang="en-US" sz="900" b="0" i="0" u="none">
                <a:solidFill>
                  <a:srgbClr val="898989"/>
                </a:solidFill>
                <a:latin typeface="Arial"/>
                <a:ea typeface="Arial"/>
                <a:cs typeface="Arial"/>
                <a:sym typeface="Arial"/>
              </a:rPr>
              <a:t>27</a:t>
            </a:fld>
            <a:endParaRPr/>
          </a:p>
        </p:txBody>
      </p:sp>
      <p:sp>
        <p:nvSpPr>
          <p:cNvPr id="318" name="Google Shape;318;p39"/>
          <p:cNvSpPr txBox="1"/>
          <p:nvPr/>
        </p:nvSpPr>
        <p:spPr>
          <a:xfrm>
            <a:off x="1781025" y="549275"/>
            <a:ext cx="7254900" cy="594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При значительной деформации окклюзионной поверхности изменяются привычные движения нижней челюсти, что может привести к функциональной перегрузке зубов и заболеваниям височно-челюстного сустава. Нарушение окклюзионной поверхности зубных рядов при вертикальном перемещении зубов затрудняет протезирование, так как не остается достаточного места ни для базиса, ии для тела мостовидного протеза. При мезиодистальном перемещении опорных зубов нарушается их параллельность, что так же осложняет несъемное протезирование.</a:t>
            </a: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800">
              <a:solidFill>
                <a:schemeClr val="dk1"/>
              </a:solidFill>
              <a:latin typeface="Calibri"/>
              <a:ea typeface="Calibri"/>
              <a:cs typeface="Calibri"/>
              <a:sym typeface="Calibri"/>
            </a:endParaRPr>
          </a:p>
        </p:txBody>
      </p:sp>
      <p:pic>
        <p:nvPicPr>
          <p:cNvPr id="6" name="Рисунок 5"/>
          <p:cNvPicPr/>
          <p:nvPr/>
        </p:nvPicPr>
        <p:blipFill rotWithShape="1">
          <a:blip r:embed="rId4">
            <a:extLst>
              <a:ext uri="{28A0092B-C50C-407E-A947-70E740481C1C}">
                <a14:useLocalDpi xmlns:a14="http://schemas.microsoft.com/office/drawing/2010/main" val="0"/>
              </a:ext>
            </a:extLst>
          </a:blip>
          <a:srcRect r="80263"/>
          <a:stretch/>
        </p:blipFill>
        <p:spPr bwMode="auto">
          <a:xfrm>
            <a:off x="373062" y="342666"/>
            <a:ext cx="838200" cy="102362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40"/>
          <p:cNvPicPr preferRelativeResize="0"/>
          <p:nvPr/>
        </p:nvPicPr>
        <p:blipFill rotWithShape="1">
          <a:blip r:embed="rId3">
            <a:alphaModFix/>
          </a:blip>
          <a:srcRect l="41900" t="62005" r="53765" b="7838"/>
          <a:stretch/>
        </p:blipFill>
        <p:spPr>
          <a:xfrm>
            <a:off x="107950" y="115887"/>
            <a:ext cx="1368425" cy="6626225"/>
          </a:xfrm>
          <a:prstGeom prst="rect">
            <a:avLst/>
          </a:prstGeom>
          <a:noFill/>
          <a:ln>
            <a:noFill/>
          </a:ln>
        </p:spPr>
      </p:pic>
      <p:sp>
        <p:nvSpPr>
          <p:cNvPr id="325" name="Google Shape;325;p40"/>
          <p:cNvSpPr txBox="1"/>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900"/>
              <a:buFont typeface="Arial"/>
              <a:buNone/>
            </a:pPr>
            <a:fld id="{00000000-1234-1234-1234-123412341234}" type="slidenum">
              <a:rPr lang="en-US" sz="900" b="0" i="0" u="none">
                <a:solidFill>
                  <a:srgbClr val="898989"/>
                </a:solidFill>
                <a:latin typeface="Arial"/>
                <a:ea typeface="Arial"/>
                <a:cs typeface="Arial"/>
                <a:sym typeface="Arial"/>
              </a:rPr>
              <a:t>28</a:t>
            </a:fld>
            <a:endParaRPr/>
          </a:p>
        </p:txBody>
      </p:sp>
      <p:sp>
        <p:nvSpPr>
          <p:cNvPr id="326" name="Google Shape;326;p40"/>
          <p:cNvSpPr txBox="1"/>
          <p:nvPr/>
        </p:nvSpPr>
        <p:spPr>
          <a:xfrm>
            <a:off x="1835150" y="549275"/>
            <a:ext cx="7200900" cy="10779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3600" b="1">
                <a:solidFill>
                  <a:schemeClr val="dk1"/>
                </a:solidFill>
                <a:latin typeface="Calibri"/>
                <a:ea typeface="Calibri"/>
                <a:cs typeface="Calibri"/>
                <a:sym typeface="Calibri"/>
              </a:rPr>
              <a:t>Устранение деформаций окклюзионной поверхности,</a:t>
            </a:r>
            <a:r>
              <a:rPr lang="en-US" sz="3600">
                <a:solidFill>
                  <a:schemeClr val="dk1"/>
                </a:solidFill>
                <a:latin typeface="Calibri"/>
                <a:ea typeface="Calibri"/>
                <a:cs typeface="Calibri"/>
                <a:sym typeface="Calibri"/>
              </a:rPr>
              <a:t> во-первых, позволяет создать лучшие условия для протезирования, во-вторых, предупреждает патологические изменения височно-нижнечелюстного сустава и, в-третьих, снимает функциональную перегрузку с шинированных зубов.</a:t>
            </a:r>
            <a:endParaRPr sz="3600">
              <a:solidFill>
                <a:schemeClr val="dk1"/>
              </a:solidFill>
              <a:latin typeface="Calibri"/>
              <a:ea typeface="Calibri"/>
              <a:cs typeface="Calibri"/>
              <a:sym typeface="Calibri"/>
            </a:endParaRPr>
          </a:p>
        </p:txBody>
      </p:sp>
      <p:pic>
        <p:nvPicPr>
          <p:cNvPr id="6" name="Рисунок 5"/>
          <p:cNvPicPr/>
          <p:nvPr/>
        </p:nvPicPr>
        <p:blipFill rotWithShape="1">
          <a:blip r:embed="rId4">
            <a:extLst>
              <a:ext uri="{28A0092B-C50C-407E-A947-70E740481C1C}">
                <a14:useLocalDpi xmlns:a14="http://schemas.microsoft.com/office/drawing/2010/main" val="0"/>
              </a:ext>
            </a:extLst>
          </a:blip>
          <a:srcRect r="80263"/>
          <a:stretch/>
        </p:blipFill>
        <p:spPr bwMode="auto">
          <a:xfrm>
            <a:off x="398463" y="236134"/>
            <a:ext cx="838200" cy="102362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41"/>
          <p:cNvPicPr preferRelativeResize="0"/>
          <p:nvPr/>
        </p:nvPicPr>
        <p:blipFill rotWithShape="1">
          <a:blip r:embed="rId3">
            <a:alphaModFix/>
          </a:blip>
          <a:srcRect l="41899" t="62005" r="53765" b="7837"/>
          <a:stretch/>
        </p:blipFill>
        <p:spPr>
          <a:xfrm>
            <a:off x="107950" y="115887"/>
            <a:ext cx="1368427" cy="6626224"/>
          </a:xfrm>
          <a:prstGeom prst="rect">
            <a:avLst/>
          </a:prstGeom>
          <a:noFill/>
          <a:ln>
            <a:noFill/>
          </a:ln>
        </p:spPr>
      </p:pic>
      <p:sp>
        <p:nvSpPr>
          <p:cNvPr id="333" name="Google Shape;333;p41"/>
          <p:cNvSpPr txBox="1"/>
          <p:nvPr/>
        </p:nvSpPr>
        <p:spPr>
          <a:xfrm>
            <a:off x="1617250" y="859800"/>
            <a:ext cx="7021800" cy="51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solidFill>
                  <a:schemeClr val="dk1"/>
                </a:solidFill>
                <a:latin typeface="Calibri"/>
                <a:ea typeface="Calibri"/>
                <a:cs typeface="Calibri"/>
                <a:sym typeface="Calibri"/>
              </a:rPr>
              <a:t>Исправление окклюзионной поверхности возможно путем:</a:t>
            </a:r>
            <a:endParaRPr sz="2400">
              <a:solidFill>
                <a:schemeClr val="dk1"/>
              </a:solidFill>
              <a:latin typeface="Calibri"/>
              <a:ea typeface="Calibri"/>
              <a:cs typeface="Calibri"/>
              <a:sym typeface="Calibri"/>
            </a:endParaRPr>
          </a:p>
          <a:p>
            <a:pPr marL="0" lvl="0" indent="0" algn="l" rtl="0">
              <a:spcBef>
                <a:spcPts val="0"/>
              </a:spcBef>
              <a:spcAft>
                <a:spcPts val="0"/>
              </a:spcAft>
              <a:buNone/>
            </a:pPr>
            <a:r>
              <a:rPr lang="en-US" sz="2400">
                <a:solidFill>
                  <a:schemeClr val="dk1"/>
                </a:solidFill>
                <a:latin typeface="Calibri"/>
                <a:ea typeface="Calibri"/>
                <a:cs typeface="Calibri"/>
                <a:sym typeface="Calibri"/>
              </a:rPr>
              <a:t>1) повышения прикуса,</a:t>
            </a:r>
            <a:endParaRPr sz="2400">
              <a:solidFill>
                <a:schemeClr val="dk1"/>
              </a:solidFill>
              <a:latin typeface="Calibri"/>
              <a:ea typeface="Calibri"/>
              <a:cs typeface="Calibri"/>
              <a:sym typeface="Calibri"/>
            </a:endParaRPr>
          </a:p>
          <a:p>
            <a:pPr marL="0" lvl="0" indent="0" algn="l" rtl="0">
              <a:spcBef>
                <a:spcPts val="0"/>
              </a:spcBef>
              <a:spcAft>
                <a:spcPts val="0"/>
              </a:spcAft>
              <a:buNone/>
            </a:pPr>
            <a:r>
              <a:rPr lang="en-US" sz="2400">
                <a:solidFill>
                  <a:schemeClr val="dk1"/>
                </a:solidFill>
                <a:latin typeface="Calibri"/>
                <a:ea typeface="Calibri"/>
                <a:cs typeface="Calibri"/>
                <a:sym typeface="Calibri"/>
              </a:rPr>
              <a:t>2) укорочения выдвинувшихся зубов,</a:t>
            </a:r>
            <a:endParaRPr sz="2400">
              <a:solidFill>
                <a:schemeClr val="dk1"/>
              </a:solidFill>
              <a:latin typeface="Calibri"/>
              <a:ea typeface="Calibri"/>
              <a:cs typeface="Calibri"/>
              <a:sym typeface="Calibri"/>
            </a:endParaRPr>
          </a:p>
          <a:p>
            <a:pPr marL="0" lvl="0" indent="0" algn="l" rtl="0">
              <a:spcBef>
                <a:spcPts val="0"/>
              </a:spcBef>
              <a:spcAft>
                <a:spcPts val="0"/>
              </a:spcAft>
              <a:buNone/>
            </a:pPr>
            <a:r>
              <a:rPr lang="en-US" sz="2400">
                <a:solidFill>
                  <a:schemeClr val="dk1"/>
                </a:solidFill>
                <a:latin typeface="Calibri"/>
                <a:ea typeface="Calibri"/>
                <a:cs typeface="Calibri"/>
                <a:sym typeface="Calibri"/>
              </a:rPr>
              <a:t>3) воздействия на альвеолярный отросток ортодонтической аппаратурой,</a:t>
            </a:r>
            <a:endParaRPr sz="2400">
              <a:solidFill>
                <a:schemeClr val="dk1"/>
              </a:solidFill>
              <a:latin typeface="Calibri"/>
              <a:ea typeface="Calibri"/>
              <a:cs typeface="Calibri"/>
              <a:sym typeface="Calibri"/>
            </a:endParaRPr>
          </a:p>
          <a:p>
            <a:pPr marL="0" lvl="0" indent="0" algn="l" rtl="0">
              <a:spcBef>
                <a:spcPts val="0"/>
              </a:spcBef>
              <a:spcAft>
                <a:spcPts val="0"/>
              </a:spcAft>
              <a:buNone/>
            </a:pPr>
            <a:r>
              <a:rPr lang="en-US" sz="2400">
                <a:solidFill>
                  <a:schemeClr val="dk1"/>
                </a:solidFill>
                <a:latin typeface="Calibri"/>
                <a:ea typeface="Calibri"/>
                <a:cs typeface="Calibri"/>
                <a:sym typeface="Calibri"/>
              </a:rPr>
              <a:t>4) удаления зубов, нарушающих окклюзионную поверхность.</a:t>
            </a:r>
            <a:endParaRPr sz="2400">
              <a:solidFill>
                <a:schemeClr val="dk1"/>
              </a:solidFill>
              <a:latin typeface="Calibri"/>
              <a:ea typeface="Calibri"/>
              <a:cs typeface="Calibri"/>
              <a:sym typeface="Calibri"/>
            </a:endParaRPr>
          </a:p>
        </p:txBody>
      </p:sp>
      <p:pic>
        <p:nvPicPr>
          <p:cNvPr id="4" name="Рисунок 3"/>
          <p:cNvPicPr/>
          <p:nvPr/>
        </p:nvPicPr>
        <p:blipFill rotWithShape="1">
          <a:blip r:embed="rId4">
            <a:extLst>
              <a:ext uri="{28A0092B-C50C-407E-A947-70E740481C1C}">
                <a14:useLocalDpi xmlns:a14="http://schemas.microsoft.com/office/drawing/2010/main" val="0"/>
              </a:ext>
            </a:extLst>
          </a:blip>
          <a:srcRect r="80263"/>
          <a:stretch/>
        </p:blipFill>
        <p:spPr bwMode="auto">
          <a:xfrm>
            <a:off x="373063" y="253889"/>
            <a:ext cx="838200" cy="102362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5"/>
          <p:cNvPicPr preferRelativeResize="0"/>
          <p:nvPr/>
        </p:nvPicPr>
        <p:blipFill rotWithShape="1">
          <a:blip r:embed="rId3">
            <a:alphaModFix/>
          </a:blip>
          <a:srcRect l="41900" t="62005" r="53765" b="7838"/>
          <a:stretch/>
        </p:blipFill>
        <p:spPr>
          <a:xfrm>
            <a:off x="107950" y="115887"/>
            <a:ext cx="1368425" cy="6626225"/>
          </a:xfrm>
          <a:prstGeom prst="rect">
            <a:avLst/>
          </a:prstGeom>
          <a:noFill/>
          <a:ln>
            <a:noFill/>
          </a:ln>
        </p:spPr>
      </p:pic>
      <p:sp>
        <p:nvSpPr>
          <p:cNvPr id="109" name="Google Shape;109;p15"/>
          <p:cNvSpPr txBox="1"/>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900"/>
              <a:buFont typeface="Arial"/>
              <a:buNone/>
            </a:pPr>
            <a:fld id="{00000000-1234-1234-1234-123412341234}" type="slidenum">
              <a:rPr lang="en-US" sz="900" b="0" i="0" u="none">
                <a:solidFill>
                  <a:srgbClr val="898989"/>
                </a:solidFill>
                <a:latin typeface="Arial"/>
                <a:ea typeface="Arial"/>
                <a:cs typeface="Arial"/>
                <a:sym typeface="Arial"/>
              </a:rPr>
              <a:t>3</a:t>
            </a:fld>
            <a:endParaRPr/>
          </a:p>
        </p:txBody>
      </p:sp>
      <p:sp>
        <p:nvSpPr>
          <p:cNvPr id="110" name="Google Shape;110;p15"/>
          <p:cNvSpPr txBox="1"/>
          <p:nvPr/>
        </p:nvSpPr>
        <p:spPr>
          <a:xfrm>
            <a:off x="1835150" y="549275"/>
            <a:ext cx="7200900" cy="107791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US" sz="2800" b="1" dirty="0" err="1" smtClean="0">
                <a:solidFill>
                  <a:srgbClr val="C00000"/>
                </a:solidFill>
              </a:rPr>
              <a:t>Общесанационные</a:t>
            </a:r>
            <a:r>
              <a:rPr lang="en-US" sz="2800" b="1" dirty="0" smtClean="0">
                <a:solidFill>
                  <a:srgbClr val="C00000"/>
                </a:solidFill>
              </a:rPr>
              <a:t> </a:t>
            </a:r>
            <a:r>
              <a:rPr lang="en-US" sz="2800" b="1" dirty="0">
                <a:solidFill>
                  <a:srgbClr val="C00000"/>
                </a:solidFill>
              </a:rPr>
              <a:t>(</a:t>
            </a:r>
            <a:r>
              <a:rPr lang="en-US" sz="2800" b="1" dirty="0" err="1">
                <a:solidFill>
                  <a:srgbClr val="C00000"/>
                </a:solidFill>
              </a:rPr>
              <a:t>оздоровительные</a:t>
            </a:r>
            <a:r>
              <a:rPr lang="en-US" sz="2800" b="1" dirty="0">
                <a:solidFill>
                  <a:srgbClr val="C00000"/>
                </a:solidFill>
              </a:rPr>
              <a:t>) </a:t>
            </a:r>
            <a:r>
              <a:rPr lang="en-US" sz="2800" b="1" dirty="0" err="1">
                <a:solidFill>
                  <a:srgbClr val="C00000"/>
                </a:solidFill>
              </a:rPr>
              <a:t>мероприятия</a:t>
            </a:r>
            <a:r>
              <a:rPr lang="en-US" sz="2800" b="1" dirty="0">
                <a:solidFill>
                  <a:srgbClr val="C00000"/>
                </a:solidFill>
              </a:rPr>
              <a:t> </a:t>
            </a:r>
            <a:endParaRPr sz="2800" b="1" dirty="0">
              <a:solidFill>
                <a:srgbClr val="C00000"/>
              </a:solidFill>
            </a:endParaRPr>
          </a:p>
          <a:p>
            <a:pPr marL="0" lvl="0" indent="0" algn="ctr" rtl="0">
              <a:spcBef>
                <a:spcPts val="0"/>
              </a:spcBef>
              <a:spcAft>
                <a:spcPts val="0"/>
              </a:spcAft>
              <a:buClr>
                <a:schemeClr val="dk1"/>
              </a:buClr>
              <a:buFont typeface="Arial"/>
              <a:buNone/>
            </a:pPr>
            <a:endParaRPr sz="1200" b="1" dirty="0">
              <a:solidFill>
                <a:srgbClr val="C00000"/>
              </a:solidFill>
            </a:endParaRPr>
          </a:p>
          <a:p>
            <a:pPr marL="0" lvl="0" indent="0" algn="ctr" rtl="0">
              <a:spcBef>
                <a:spcPts val="0"/>
              </a:spcBef>
              <a:spcAft>
                <a:spcPts val="0"/>
              </a:spcAft>
              <a:buClr>
                <a:schemeClr val="dk1"/>
              </a:buClr>
              <a:buFont typeface="Arial"/>
              <a:buNone/>
            </a:pPr>
            <a:r>
              <a:rPr lang="en-US" sz="1800" dirty="0" err="1">
                <a:solidFill>
                  <a:srgbClr val="3333FF"/>
                </a:solidFill>
              </a:rPr>
              <a:t>являются</a:t>
            </a:r>
            <a:r>
              <a:rPr lang="en-US" sz="1800" dirty="0">
                <a:solidFill>
                  <a:srgbClr val="3333FF"/>
                </a:solidFill>
              </a:rPr>
              <a:t> </a:t>
            </a:r>
            <a:r>
              <a:rPr lang="en-US" sz="1800" dirty="0" err="1">
                <a:solidFill>
                  <a:srgbClr val="3333FF"/>
                </a:solidFill>
              </a:rPr>
              <a:t>обязательными</a:t>
            </a:r>
            <a:r>
              <a:rPr lang="en-US" sz="1800" dirty="0">
                <a:solidFill>
                  <a:srgbClr val="3333FF"/>
                </a:solidFill>
              </a:rPr>
              <a:t> </a:t>
            </a:r>
            <a:r>
              <a:rPr lang="en-US" sz="1800" dirty="0" err="1">
                <a:solidFill>
                  <a:srgbClr val="3333FF"/>
                </a:solidFill>
              </a:rPr>
              <a:t>для</a:t>
            </a:r>
            <a:r>
              <a:rPr lang="en-US" sz="1800" dirty="0">
                <a:solidFill>
                  <a:srgbClr val="3333FF"/>
                </a:solidFill>
              </a:rPr>
              <a:t> </a:t>
            </a:r>
            <a:r>
              <a:rPr lang="en-US" sz="1800" dirty="0" err="1">
                <a:solidFill>
                  <a:srgbClr val="3333FF"/>
                </a:solidFill>
              </a:rPr>
              <a:t>всех</a:t>
            </a:r>
            <a:r>
              <a:rPr lang="en-US" sz="1800" dirty="0">
                <a:solidFill>
                  <a:srgbClr val="3333FF"/>
                </a:solidFill>
              </a:rPr>
              <a:t> </a:t>
            </a:r>
            <a:r>
              <a:rPr lang="en-US" sz="1800" dirty="0" err="1">
                <a:solidFill>
                  <a:srgbClr val="3333FF"/>
                </a:solidFill>
              </a:rPr>
              <a:t>пациентов</a:t>
            </a:r>
            <a:r>
              <a:rPr lang="en-US" sz="1800" dirty="0">
                <a:solidFill>
                  <a:srgbClr val="3333FF"/>
                </a:solidFill>
              </a:rPr>
              <a:t>:</a:t>
            </a:r>
            <a:endParaRPr dirty="0">
              <a:solidFill>
                <a:schemeClr val="dk1"/>
              </a:solidFill>
            </a:endParaRPr>
          </a:p>
          <a:p>
            <a:pPr marL="0" lvl="0" indent="0" algn="ctr" rtl="0">
              <a:spcBef>
                <a:spcPts val="0"/>
              </a:spcBef>
              <a:spcAft>
                <a:spcPts val="0"/>
              </a:spcAft>
              <a:buClr>
                <a:schemeClr val="dk1"/>
              </a:buClr>
              <a:buFont typeface="Arial"/>
              <a:buNone/>
            </a:pPr>
            <a:endParaRPr sz="1050" dirty="0">
              <a:solidFill>
                <a:srgbClr val="3333FF"/>
              </a:solidFill>
            </a:endParaRPr>
          </a:p>
          <a:p>
            <a:pPr marL="285750" lvl="0" indent="-285750" algn="l" rtl="0">
              <a:spcBef>
                <a:spcPts val="0"/>
              </a:spcBef>
              <a:spcAft>
                <a:spcPts val="0"/>
              </a:spcAft>
              <a:buClr>
                <a:schemeClr val="dk1"/>
              </a:buClr>
              <a:buSzPts val="1800"/>
              <a:buFont typeface="Noto Sans Symbols"/>
              <a:buChar char="❖"/>
            </a:pPr>
            <a:r>
              <a:rPr lang="en-US" sz="1800" dirty="0">
                <a:solidFill>
                  <a:schemeClr val="dk1"/>
                </a:solidFill>
              </a:rPr>
              <a:t> </a:t>
            </a:r>
            <a:r>
              <a:rPr lang="en-US" sz="1800" dirty="0" err="1">
                <a:solidFill>
                  <a:schemeClr val="dk1"/>
                </a:solidFill>
              </a:rPr>
              <a:t>снятие</a:t>
            </a:r>
            <a:r>
              <a:rPr lang="en-US" sz="1800" dirty="0">
                <a:solidFill>
                  <a:schemeClr val="dk1"/>
                </a:solidFill>
              </a:rPr>
              <a:t> </a:t>
            </a:r>
            <a:r>
              <a:rPr lang="en-US" sz="1800" dirty="0" err="1">
                <a:solidFill>
                  <a:schemeClr val="dk1"/>
                </a:solidFill>
              </a:rPr>
              <a:t>зубных</a:t>
            </a:r>
            <a:r>
              <a:rPr lang="en-US" sz="1800" dirty="0">
                <a:solidFill>
                  <a:schemeClr val="dk1"/>
                </a:solidFill>
              </a:rPr>
              <a:t> </a:t>
            </a:r>
            <a:r>
              <a:rPr lang="en-US" sz="1800" dirty="0" err="1">
                <a:solidFill>
                  <a:schemeClr val="dk1"/>
                </a:solidFill>
              </a:rPr>
              <a:t>отложений</a:t>
            </a:r>
            <a:r>
              <a:rPr lang="en-US" sz="1800" dirty="0">
                <a:solidFill>
                  <a:schemeClr val="dk1"/>
                </a:solidFill>
              </a:rPr>
              <a:t>, </a:t>
            </a:r>
            <a:endParaRPr sz="1800" dirty="0">
              <a:solidFill>
                <a:schemeClr val="dk1"/>
              </a:solidFill>
            </a:endParaRPr>
          </a:p>
          <a:p>
            <a:pPr marL="285750" lvl="0" indent="-285750" algn="l" rtl="0">
              <a:spcBef>
                <a:spcPts val="0"/>
              </a:spcBef>
              <a:spcAft>
                <a:spcPts val="0"/>
              </a:spcAft>
              <a:buClr>
                <a:schemeClr val="dk1"/>
              </a:buClr>
              <a:buSzPts val="1800"/>
              <a:buFont typeface="Noto Sans Symbols"/>
              <a:buChar char="❖"/>
            </a:pPr>
            <a:r>
              <a:rPr lang="en-US" sz="1800" dirty="0" err="1">
                <a:solidFill>
                  <a:schemeClr val="dk1"/>
                </a:solidFill>
              </a:rPr>
              <a:t>удаление</a:t>
            </a:r>
            <a:r>
              <a:rPr lang="en-US" sz="1800" dirty="0">
                <a:solidFill>
                  <a:schemeClr val="dk1"/>
                </a:solidFill>
              </a:rPr>
              <a:t> </a:t>
            </a:r>
            <a:r>
              <a:rPr lang="en-US" sz="1800" dirty="0" err="1">
                <a:solidFill>
                  <a:schemeClr val="dk1"/>
                </a:solidFill>
              </a:rPr>
              <a:t>корней</a:t>
            </a:r>
            <a:r>
              <a:rPr lang="en-US" sz="1800" dirty="0">
                <a:solidFill>
                  <a:schemeClr val="dk1"/>
                </a:solidFill>
              </a:rPr>
              <a:t>, </a:t>
            </a:r>
            <a:r>
              <a:rPr lang="en-US" sz="1800" dirty="0" err="1">
                <a:solidFill>
                  <a:schemeClr val="dk1"/>
                </a:solidFill>
              </a:rPr>
              <a:t>за</a:t>
            </a:r>
            <a:r>
              <a:rPr lang="en-US" sz="1800" dirty="0">
                <a:solidFill>
                  <a:schemeClr val="dk1"/>
                </a:solidFill>
              </a:rPr>
              <a:t> </a:t>
            </a:r>
            <a:r>
              <a:rPr lang="en-US" sz="1800" dirty="0" err="1">
                <a:solidFill>
                  <a:schemeClr val="dk1"/>
                </a:solidFill>
              </a:rPr>
              <a:t>исключением</a:t>
            </a:r>
            <a:r>
              <a:rPr lang="en-US" sz="1800" dirty="0">
                <a:solidFill>
                  <a:schemeClr val="dk1"/>
                </a:solidFill>
              </a:rPr>
              <a:t> </a:t>
            </a:r>
            <a:r>
              <a:rPr lang="en-US" sz="1800" dirty="0" err="1">
                <a:solidFill>
                  <a:schemeClr val="dk1"/>
                </a:solidFill>
              </a:rPr>
              <a:t>тех</a:t>
            </a:r>
            <a:r>
              <a:rPr lang="en-US" sz="1800" dirty="0">
                <a:solidFill>
                  <a:schemeClr val="dk1"/>
                </a:solidFill>
              </a:rPr>
              <a:t>, </a:t>
            </a:r>
            <a:r>
              <a:rPr lang="en-US" sz="1800" dirty="0" err="1">
                <a:solidFill>
                  <a:schemeClr val="dk1"/>
                </a:solidFill>
              </a:rPr>
              <a:t>которые</a:t>
            </a:r>
            <a:r>
              <a:rPr lang="en-US" sz="1800" dirty="0">
                <a:solidFill>
                  <a:schemeClr val="dk1"/>
                </a:solidFill>
              </a:rPr>
              <a:t> </a:t>
            </a:r>
            <a:r>
              <a:rPr lang="en-US" sz="1800" dirty="0" err="1">
                <a:solidFill>
                  <a:schemeClr val="dk1"/>
                </a:solidFill>
              </a:rPr>
              <a:t>могут</a:t>
            </a:r>
            <a:r>
              <a:rPr lang="en-US" sz="1800" dirty="0">
                <a:solidFill>
                  <a:schemeClr val="dk1"/>
                </a:solidFill>
              </a:rPr>
              <a:t> </a:t>
            </a:r>
            <a:r>
              <a:rPr lang="en-US" sz="1800" dirty="0" err="1">
                <a:solidFill>
                  <a:schemeClr val="dk1"/>
                </a:solidFill>
              </a:rPr>
              <a:t>использоваться</a:t>
            </a:r>
            <a:r>
              <a:rPr lang="en-US" sz="1800" dirty="0">
                <a:solidFill>
                  <a:schemeClr val="dk1"/>
                </a:solidFill>
              </a:rPr>
              <a:t> в </a:t>
            </a:r>
            <a:r>
              <a:rPr lang="en-US" sz="1800" dirty="0" err="1">
                <a:solidFill>
                  <a:schemeClr val="dk1"/>
                </a:solidFill>
              </a:rPr>
              <a:t>дальнейшем</a:t>
            </a:r>
            <a:r>
              <a:rPr lang="en-US" sz="1800" dirty="0">
                <a:solidFill>
                  <a:schemeClr val="dk1"/>
                </a:solidFill>
              </a:rPr>
              <a:t> </a:t>
            </a:r>
            <a:r>
              <a:rPr lang="en-US" sz="1800" dirty="0" err="1">
                <a:solidFill>
                  <a:schemeClr val="dk1"/>
                </a:solidFill>
              </a:rPr>
              <a:t>протезировании</a:t>
            </a:r>
            <a:r>
              <a:rPr lang="en-US" sz="1800" dirty="0">
                <a:solidFill>
                  <a:schemeClr val="dk1"/>
                </a:solidFill>
              </a:rPr>
              <a:t>, </a:t>
            </a:r>
            <a:endParaRPr sz="1800" dirty="0">
              <a:solidFill>
                <a:schemeClr val="dk1"/>
              </a:solidFill>
            </a:endParaRPr>
          </a:p>
          <a:p>
            <a:pPr marL="285750" lvl="0" indent="-285750" algn="l" rtl="0">
              <a:spcBef>
                <a:spcPts val="0"/>
              </a:spcBef>
              <a:spcAft>
                <a:spcPts val="0"/>
              </a:spcAft>
              <a:buClr>
                <a:schemeClr val="dk1"/>
              </a:buClr>
              <a:buSzPts val="1800"/>
              <a:buFont typeface="Noto Sans Symbols"/>
              <a:buChar char="❖"/>
            </a:pPr>
            <a:r>
              <a:rPr lang="en-US" sz="1800" dirty="0" err="1">
                <a:solidFill>
                  <a:schemeClr val="dk1"/>
                </a:solidFill>
              </a:rPr>
              <a:t>удаление</a:t>
            </a:r>
            <a:r>
              <a:rPr lang="en-US" sz="1800" dirty="0">
                <a:solidFill>
                  <a:schemeClr val="dk1"/>
                </a:solidFill>
              </a:rPr>
              <a:t> </a:t>
            </a:r>
            <a:r>
              <a:rPr lang="en-US" sz="1800" dirty="0" err="1">
                <a:solidFill>
                  <a:schemeClr val="dk1"/>
                </a:solidFill>
              </a:rPr>
              <a:t>зубов</a:t>
            </a:r>
            <a:r>
              <a:rPr lang="en-US" sz="1800" dirty="0">
                <a:solidFill>
                  <a:schemeClr val="dk1"/>
                </a:solidFill>
              </a:rPr>
              <a:t> </a:t>
            </a:r>
            <a:r>
              <a:rPr lang="en-US" sz="1800" dirty="0" err="1">
                <a:solidFill>
                  <a:schemeClr val="dk1"/>
                </a:solidFill>
              </a:rPr>
              <a:t>не</a:t>
            </a:r>
            <a:r>
              <a:rPr lang="en-US" sz="1800" dirty="0">
                <a:solidFill>
                  <a:schemeClr val="dk1"/>
                </a:solidFill>
              </a:rPr>
              <a:t> </a:t>
            </a:r>
            <a:r>
              <a:rPr lang="en-US" sz="1800" dirty="0" err="1">
                <a:solidFill>
                  <a:schemeClr val="dk1"/>
                </a:solidFill>
              </a:rPr>
              <a:t>подлежащих</a:t>
            </a:r>
            <a:r>
              <a:rPr lang="en-US" sz="1800" dirty="0">
                <a:solidFill>
                  <a:schemeClr val="dk1"/>
                </a:solidFill>
              </a:rPr>
              <a:t> </a:t>
            </a:r>
            <a:r>
              <a:rPr lang="en-US" sz="1800" dirty="0" err="1">
                <a:solidFill>
                  <a:schemeClr val="dk1"/>
                </a:solidFill>
              </a:rPr>
              <a:t>лечению</a:t>
            </a:r>
            <a:r>
              <a:rPr lang="en-US" sz="1800" dirty="0">
                <a:solidFill>
                  <a:schemeClr val="dk1"/>
                </a:solidFill>
              </a:rPr>
              <a:t>, </a:t>
            </a:r>
            <a:r>
              <a:rPr lang="en-US" sz="1800" dirty="0" err="1">
                <a:solidFill>
                  <a:schemeClr val="dk1"/>
                </a:solidFill>
              </a:rPr>
              <a:t>являющихся</a:t>
            </a:r>
            <a:r>
              <a:rPr lang="en-US" sz="1800" dirty="0">
                <a:solidFill>
                  <a:schemeClr val="dk1"/>
                </a:solidFill>
              </a:rPr>
              <a:t> </a:t>
            </a:r>
            <a:r>
              <a:rPr lang="en-US" sz="1800" dirty="0" err="1">
                <a:solidFill>
                  <a:schemeClr val="dk1"/>
                </a:solidFill>
              </a:rPr>
              <a:t>очагами</a:t>
            </a:r>
            <a:r>
              <a:rPr lang="en-US" sz="1800" dirty="0">
                <a:solidFill>
                  <a:schemeClr val="dk1"/>
                </a:solidFill>
              </a:rPr>
              <a:t> </a:t>
            </a:r>
            <a:r>
              <a:rPr lang="en-US" sz="1800" dirty="0" err="1">
                <a:solidFill>
                  <a:schemeClr val="dk1"/>
                </a:solidFill>
              </a:rPr>
              <a:t>хрониосепсиса</a:t>
            </a:r>
            <a:r>
              <a:rPr lang="en-US" sz="1800" dirty="0">
                <a:solidFill>
                  <a:schemeClr val="dk1"/>
                </a:solidFill>
              </a:rPr>
              <a:t>, с </a:t>
            </a:r>
            <a:r>
              <a:rPr lang="en-US" sz="1800" dirty="0" err="1">
                <a:solidFill>
                  <a:schemeClr val="dk1"/>
                </a:solidFill>
              </a:rPr>
              <a:t>подвижностью</a:t>
            </a:r>
            <a:r>
              <a:rPr lang="en-US" sz="1800" dirty="0">
                <a:solidFill>
                  <a:schemeClr val="dk1"/>
                </a:solidFill>
              </a:rPr>
              <a:t> III </a:t>
            </a:r>
            <a:r>
              <a:rPr lang="en-US" sz="1800" dirty="0" err="1">
                <a:solidFill>
                  <a:schemeClr val="dk1"/>
                </a:solidFill>
              </a:rPr>
              <a:t>ст</a:t>
            </a:r>
            <a:r>
              <a:rPr lang="en-US" sz="1800" dirty="0">
                <a:solidFill>
                  <a:schemeClr val="dk1"/>
                </a:solidFill>
              </a:rPr>
              <a:t>. </a:t>
            </a:r>
            <a:r>
              <a:rPr lang="en-US" sz="1800" dirty="0" err="1">
                <a:solidFill>
                  <a:schemeClr val="dk1"/>
                </a:solidFill>
              </a:rPr>
              <a:t>все</a:t>
            </a:r>
            <a:r>
              <a:rPr lang="en-US" sz="1800" dirty="0">
                <a:solidFill>
                  <a:schemeClr val="dk1"/>
                </a:solidFill>
              </a:rPr>
              <a:t> </a:t>
            </a:r>
            <a:r>
              <a:rPr lang="en-US" sz="1800" dirty="0" err="1">
                <a:solidFill>
                  <a:schemeClr val="dk1"/>
                </a:solidFill>
              </a:rPr>
              <a:t>зубы</a:t>
            </a:r>
            <a:r>
              <a:rPr lang="en-US" sz="1800" dirty="0">
                <a:solidFill>
                  <a:schemeClr val="dk1"/>
                </a:solidFill>
              </a:rPr>
              <a:t>, II </a:t>
            </a:r>
            <a:r>
              <a:rPr lang="en-US" sz="1800" dirty="0" err="1">
                <a:solidFill>
                  <a:schemeClr val="dk1"/>
                </a:solidFill>
              </a:rPr>
              <a:t>ст</a:t>
            </a:r>
            <a:r>
              <a:rPr lang="en-US" sz="1800" dirty="0">
                <a:solidFill>
                  <a:schemeClr val="dk1"/>
                </a:solidFill>
              </a:rPr>
              <a:t>. – </a:t>
            </a:r>
            <a:r>
              <a:rPr lang="en-US" sz="1800" dirty="0" err="1">
                <a:solidFill>
                  <a:schemeClr val="dk1"/>
                </a:solidFill>
              </a:rPr>
              <a:t>на</a:t>
            </a:r>
            <a:r>
              <a:rPr lang="en-US" sz="1800" dirty="0">
                <a:solidFill>
                  <a:schemeClr val="dk1"/>
                </a:solidFill>
              </a:rPr>
              <a:t> </a:t>
            </a:r>
            <a:r>
              <a:rPr lang="en-US" sz="1800" dirty="0" err="1">
                <a:solidFill>
                  <a:schemeClr val="dk1"/>
                </a:solidFill>
              </a:rPr>
              <a:t>верхней</a:t>
            </a:r>
            <a:r>
              <a:rPr lang="en-US" sz="1800" dirty="0">
                <a:solidFill>
                  <a:schemeClr val="dk1"/>
                </a:solidFill>
              </a:rPr>
              <a:t> </a:t>
            </a:r>
            <a:r>
              <a:rPr lang="en-US" sz="1800" dirty="0" err="1">
                <a:solidFill>
                  <a:schemeClr val="dk1"/>
                </a:solidFill>
              </a:rPr>
              <a:t>челюсти</a:t>
            </a:r>
            <a:r>
              <a:rPr lang="en-US" sz="1800" dirty="0">
                <a:solidFill>
                  <a:schemeClr val="dk1"/>
                </a:solidFill>
              </a:rPr>
              <a:t>, </a:t>
            </a:r>
            <a:r>
              <a:rPr lang="en-US" sz="1800" dirty="0" err="1">
                <a:solidFill>
                  <a:schemeClr val="dk1"/>
                </a:solidFill>
              </a:rPr>
              <a:t>на</a:t>
            </a:r>
            <a:r>
              <a:rPr lang="en-US" sz="1800" dirty="0">
                <a:solidFill>
                  <a:schemeClr val="dk1"/>
                </a:solidFill>
              </a:rPr>
              <a:t> </a:t>
            </a:r>
            <a:r>
              <a:rPr lang="en-US" sz="1800" dirty="0" err="1">
                <a:solidFill>
                  <a:schemeClr val="dk1"/>
                </a:solidFill>
              </a:rPr>
              <a:t>нижней</a:t>
            </a:r>
            <a:r>
              <a:rPr lang="en-US" sz="1800" dirty="0">
                <a:solidFill>
                  <a:schemeClr val="dk1"/>
                </a:solidFill>
              </a:rPr>
              <a:t> </a:t>
            </a:r>
            <a:r>
              <a:rPr lang="en-US" sz="1800" dirty="0" err="1">
                <a:solidFill>
                  <a:schemeClr val="dk1"/>
                </a:solidFill>
              </a:rPr>
              <a:t>челюсти</a:t>
            </a:r>
            <a:r>
              <a:rPr lang="en-US" sz="1800" dirty="0">
                <a:solidFill>
                  <a:schemeClr val="dk1"/>
                </a:solidFill>
              </a:rPr>
              <a:t> </a:t>
            </a:r>
            <a:r>
              <a:rPr lang="en-US" sz="1800" dirty="0" err="1">
                <a:solidFill>
                  <a:schemeClr val="dk1"/>
                </a:solidFill>
              </a:rPr>
              <a:t>со</a:t>
            </a:r>
            <a:r>
              <a:rPr lang="en-US" sz="1800" dirty="0">
                <a:solidFill>
                  <a:schemeClr val="dk1"/>
                </a:solidFill>
              </a:rPr>
              <a:t> II </a:t>
            </a:r>
            <a:r>
              <a:rPr lang="en-US" sz="1800" dirty="0" err="1">
                <a:solidFill>
                  <a:schemeClr val="dk1"/>
                </a:solidFill>
              </a:rPr>
              <a:t>ст</a:t>
            </a:r>
            <a:r>
              <a:rPr lang="en-US" sz="1800" dirty="0">
                <a:solidFill>
                  <a:schemeClr val="dk1"/>
                </a:solidFill>
              </a:rPr>
              <a:t>. </a:t>
            </a:r>
            <a:r>
              <a:rPr lang="en-US" sz="1800" dirty="0" err="1">
                <a:solidFill>
                  <a:schemeClr val="dk1"/>
                </a:solidFill>
              </a:rPr>
              <a:t>можно</a:t>
            </a:r>
            <a:r>
              <a:rPr lang="en-US" sz="1800" dirty="0">
                <a:solidFill>
                  <a:schemeClr val="dk1"/>
                </a:solidFill>
              </a:rPr>
              <a:t> </a:t>
            </a:r>
            <a:r>
              <a:rPr lang="en-US" sz="1800" dirty="0" err="1">
                <a:solidFill>
                  <a:schemeClr val="dk1"/>
                </a:solidFill>
              </a:rPr>
              <a:t>оставить</a:t>
            </a:r>
            <a:r>
              <a:rPr lang="en-US" sz="1800" dirty="0">
                <a:solidFill>
                  <a:schemeClr val="dk1"/>
                </a:solidFill>
              </a:rPr>
              <a:t>, </a:t>
            </a:r>
            <a:endParaRPr sz="1800" dirty="0">
              <a:solidFill>
                <a:schemeClr val="dk1"/>
              </a:solidFill>
            </a:endParaRPr>
          </a:p>
          <a:p>
            <a:pPr marL="285750" lvl="0" indent="-285750" algn="l" rtl="0">
              <a:spcBef>
                <a:spcPts val="0"/>
              </a:spcBef>
              <a:spcAft>
                <a:spcPts val="0"/>
              </a:spcAft>
              <a:buClr>
                <a:schemeClr val="dk1"/>
              </a:buClr>
              <a:buSzPts val="1800"/>
              <a:buFont typeface="Noto Sans Symbols"/>
              <a:buChar char="❖"/>
            </a:pPr>
            <a:r>
              <a:rPr lang="en-US" sz="1800" dirty="0" err="1">
                <a:solidFill>
                  <a:schemeClr val="dk1"/>
                </a:solidFill>
              </a:rPr>
              <a:t>лечение</a:t>
            </a:r>
            <a:r>
              <a:rPr lang="en-US" sz="1800" dirty="0">
                <a:solidFill>
                  <a:schemeClr val="dk1"/>
                </a:solidFill>
              </a:rPr>
              <a:t> </a:t>
            </a:r>
            <a:r>
              <a:rPr lang="en-US" sz="1800" dirty="0" err="1">
                <a:solidFill>
                  <a:schemeClr val="dk1"/>
                </a:solidFill>
              </a:rPr>
              <a:t>заболеваний</a:t>
            </a:r>
            <a:r>
              <a:rPr lang="en-US" sz="1800" dirty="0">
                <a:solidFill>
                  <a:schemeClr val="dk1"/>
                </a:solidFill>
              </a:rPr>
              <a:t> </a:t>
            </a:r>
            <a:r>
              <a:rPr lang="en-US" sz="1800" dirty="0" err="1">
                <a:solidFill>
                  <a:schemeClr val="dk1"/>
                </a:solidFill>
              </a:rPr>
              <a:t>слизистой</a:t>
            </a:r>
            <a:r>
              <a:rPr lang="en-US" sz="1800" dirty="0">
                <a:solidFill>
                  <a:schemeClr val="dk1"/>
                </a:solidFill>
              </a:rPr>
              <a:t> </a:t>
            </a:r>
            <a:r>
              <a:rPr lang="en-US" sz="1800" dirty="0" err="1">
                <a:solidFill>
                  <a:schemeClr val="dk1"/>
                </a:solidFill>
              </a:rPr>
              <a:t>оболочки</a:t>
            </a:r>
            <a:r>
              <a:rPr lang="en-US" sz="1800" dirty="0">
                <a:solidFill>
                  <a:schemeClr val="dk1"/>
                </a:solidFill>
              </a:rPr>
              <a:t>,</a:t>
            </a:r>
            <a:endParaRPr dirty="0">
              <a:solidFill>
                <a:schemeClr val="dk1"/>
              </a:solidFill>
            </a:endParaRPr>
          </a:p>
          <a:p>
            <a:pPr marL="0" lvl="0" indent="0" algn="l" rtl="0">
              <a:spcBef>
                <a:spcPts val="0"/>
              </a:spcBef>
              <a:spcAft>
                <a:spcPts val="0"/>
              </a:spcAft>
              <a:buClr>
                <a:schemeClr val="dk1"/>
              </a:buClr>
              <a:buFont typeface="Arial"/>
              <a:buNone/>
            </a:pPr>
            <a:endParaRPr sz="1800" dirty="0">
              <a:solidFill>
                <a:schemeClr val="dk1"/>
              </a:solidFill>
            </a:endParaRPr>
          </a:p>
        </p:txBody>
      </p:sp>
      <p:pic>
        <p:nvPicPr>
          <p:cNvPr id="7" name="Рисунок 6"/>
          <p:cNvPicPr/>
          <p:nvPr/>
        </p:nvPicPr>
        <p:blipFill rotWithShape="1">
          <a:blip r:embed="rId4">
            <a:extLst>
              <a:ext uri="{28A0092B-C50C-407E-A947-70E740481C1C}">
                <a14:useLocalDpi xmlns:a14="http://schemas.microsoft.com/office/drawing/2010/main" val="0"/>
              </a:ext>
            </a:extLst>
          </a:blip>
          <a:srcRect r="80263"/>
          <a:stretch/>
        </p:blipFill>
        <p:spPr bwMode="auto">
          <a:xfrm>
            <a:off x="398463" y="262767"/>
            <a:ext cx="838200" cy="102362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42"/>
          <p:cNvPicPr preferRelativeResize="0"/>
          <p:nvPr/>
        </p:nvPicPr>
        <p:blipFill rotWithShape="1">
          <a:blip r:embed="rId3">
            <a:alphaModFix/>
          </a:blip>
          <a:srcRect l="41899" t="62005" r="53765" b="7837"/>
          <a:stretch/>
        </p:blipFill>
        <p:spPr>
          <a:xfrm>
            <a:off x="107950" y="115887"/>
            <a:ext cx="1368427" cy="6626224"/>
          </a:xfrm>
          <a:prstGeom prst="rect">
            <a:avLst/>
          </a:prstGeom>
          <a:noFill/>
          <a:ln>
            <a:noFill/>
          </a:ln>
        </p:spPr>
      </p:pic>
      <p:sp>
        <p:nvSpPr>
          <p:cNvPr id="340" name="Google Shape;340;p42"/>
          <p:cNvSpPr txBox="1"/>
          <p:nvPr/>
        </p:nvSpPr>
        <p:spPr>
          <a:xfrm>
            <a:off x="1658200" y="266125"/>
            <a:ext cx="7042200" cy="651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solidFill>
                  <a:schemeClr val="dk1"/>
                </a:solidFill>
                <a:latin typeface="Calibri"/>
                <a:ea typeface="Calibri"/>
                <a:cs typeface="Calibri"/>
                <a:sym typeface="Calibri"/>
              </a:rPr>
              <a:t>Выравнивание окклюзионной поверхности зубных рядов путем повышения прикуса. </a:t>
            </a:r>
            <a:endParaRPr sz="2400" b="1">
              <a:solidFill>
                <a:schemeClr val="dk1"/>
              </a:solidFill>
              <a:latin typeface="Calibri"/>
              <a:ea typeface="Calibri"/>
              <a:cs typeface="Calibri"/>
              <a:sym typeface="Calibri"/>
            </a:endParaRPr>
          </a:p>
          <a:p>
            <a:pPr marL="0" lvl="0" indent="0" algn="l" rtl="0">
              <a:spcBef>
                <a:spcPts val="0"/>
              </a:spcBef>
              <a:spcAft>
                <a:spcPts val="0"/>
              </a:spcAft>
              <a:buNone/>
            </a:pPr>
            <a:endParaRPr sz="2400" b="1">
              <a:solidFill>
                <a:schemeClr val="dk1"/>
              </a:solidFill>
              <a:latin typeface="Calibri"/>
              <a:ea typeface="Calibri"/>
              <a:cs typeface="Calibri"/>
              <a:sym typeface="Calibri"/>
            </a:endParaRPr>
          </a:p>
          <a:p>
            <a:pPr marL="0" lvl="0" indent="0" algn="l" rtl="0">
              <a:spcBef>
                <a:spcPts val="0"/>
              </a:spcBef>
              <a:spcAft>
                <a:spcPts val="0"/>
              </a:spcAft>
              <a:buNone/>
            </a:pPr>
            <a:r>
              <a:rPr lang="en-US" sz="2400">
                <a:solidFill>
                  <a:schemeClr val="dk1"/>
                </a:solidFill>
                <a:latin typeface="Calibri"/>
                <a:ea typeface="Calibri"/>
                <a:cs typeface="Calibri"/>
                <a:sym typeface="Calibri"/>
              </a:rPr>
              <a:t>Способ повышения прикуса избирается в соответствии с клинической картиной и знание некоторых правил позволяет избежать ошибок.</a:t>
            </a:r>
            <a:endParaRPr sz="2400">
              <a:solidFill>
                <a:schemeClr val="dk1"/>
              </a:solidFill>
              <a:latin typeface="Calibri"/>
              <a:ea typeface="Calibri"/>
              <a:cs typeface="Calibri"/>
              <a:sym typeface="Calibri"/>
            </a:endParaRPr>
          </a:p>
          <a:p>
            <a:pPr marL="0" lvl="0" indent="0" algn="l" rtl="0">
              <a:spcBef>
                <a:spcPts val="0"/>
              </a:spcBef>
              <a:spcAft>
                <a:spcPts val="0"/>
              </a:spcAft>
              <a:buNone/>
            </a:pPr>
            <a:r>
              <a:rPr lang="en-US" sz="2000" b="1">
                <a:solidFill>
                  <a:schemeClr val="dk1"/>
                </a:solidFill>
                <a:latin typeface="Calibri"/>
                <a:ea typeface="Calibri"/>
                <a:cs typeface="Calibri"/>
                <a:sym typeface="Calibri"/>
              </a:rPr>
              <a:t>Эти правила следующие:</a:t>
            </a:r>
            <a:endParaRPr sz="2000" b="1">
              <a:solidFill>
                <a:schemeClr val="dk1"/>
              </a:solidFill>
              <a:latin typeface="Calibri"/>
              <a:ea typeface="Calibri"/>
              <a:cs typeface="Calibri"/>
              <a:sym typeface="Calibri"/>
            </a:endParaRPr>
          </a:p>
          <a:p>
            <a:pPr marL="0" lvl="0" indent="0" algn="l" rtl="0">
              <a:spcBef>
                <a:spcPts val="0"/>
              </a:spcBef>
              <a:spcAft>
                <a:spcPts val="0"/>
              </a:spcAft>
              <a:buNone/>
            </a:pPr>
            <a:r>
              <a:rPr lang="en-US" sz="1800">
                <a:solidFill>
                  <a:schemeClr val="dk1"/>
                </a:solidFill>
                <a:latin typeface="Calibri"/>
                <a:ea typeface="Calibri"/>
                <a:cs typeface="Calibri"/>
                <a:sym typeface="Calibri"/>
              </a:rPr>
              <a:t>1) повышать прикус следует не более чем на 2 мм. Небольшое повышение прикуса (в пределах 2-3 мм) может быть сделано одномоментно. Повышение прикуса на большую высоту следует производить в два этапа, чтобы избежать нежелательной реакции со стороны сустава и жевательной мускулатуры;</a:t>
            </a: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US" sz="1800">
                <a:solidFill>
                  <a:schemeClr val="dk1"/>
                </a:solidFill>
                <a:latin typeface="Calibri"/>
                <a:ea typeface="Calibri"/>
                <a:cs typeface="Calibri"/>
                <a:sym typeface="Calibri"/>
              </a:rPr>
              <a:t>2) повышение прикуса не должно нарушать множественных контактов сохранившихся зубов, в противном случае зубы, удерживающие высоту прикуса (межальвеолярную), окажутся в состоянии функциональной перегрузки;</a:t>
            </a: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US" sz="1800">
                <a:solidFill>
                  <a:schemeClr val="dk1"/>
                </a:solidFill>
                <a:latin typeface="Calibri"/>
                <a:ea typeface="Calibri"/>
                <a:cs typeface="Calibri"/>
                <a:sym typeface="Calibri"/>
              </a:rPr>
              <a:t>3) при повышении прикуса на 2-3 зубах, имеющих антагонистов, их следует соединять спаянными вместе коронками. Для предупреждения функциональной перегрузки зубов, удерживающих высоту прикуса, съемные и несъемные протезы желательно фиксировать одновременно.</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2400">
              <a:solidFill>
                <a:schemeClr val="dk1"/>
              </a:solidFill>
              <a:latin typeface="Calibri"/>
              <a:ea typeface="Calibri"/>
              <a:cs typeface="Calibri"/>
              <a:sym typeface="Calibri"/>
            </a:endParaRPr>
          </a:p>
        </p:txBody>
      </p:sp>
      <p:pic>
        <p:nvPicPr>
          <p:cNvPr id="4" name="Рисунок 3"/>
          <p:cNvPicPr/>
          <p:nvPr/>
        </p:nvPicPr>
        <p:blipFill rotWithShape="1">
          <a:blip r:embed="rId4">
            <a:extLst>
              <a:ext uri="{28A0092B-C50C-407E-A947-70E740481C1C}">
                <a14:useLocalDpi xmlns:a14="http://schemas.microsoft.com/office/drawing/2010/main" val="0"/>
              </a:ext>
            </a:extLst>
          </a:blip>
          <a:srcRect r="80263"/>
          <a:stretch/>
        </p:blipFill>
        <p:spPr bwMode="auto">
          <a:xfrm>
            <a:off x="373063" y="342666"/>
            <a:ext cx="838200" cy="102362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43"/>
          <p:cNvPicPr preferRelativeResize="0"/>
          <p:nvPr/>
        </p:nvPicPr>
        <p:blipFill rotWithShape="1">
          <a:blip r:embed="rId3">
            <a:alphaModFix/>
          </a:blip>
          <a:srcRect l="41899" t="62005" r="53765" b="7837"/>
          <a:stretch/>
        </p:blipFill>
        <p:spPr>
          <a:xfrm>
            <a:off x="107950" y="115887"/>
            <a:ext cx="1368427" cy="6626224"/>
          </a:xfrm>
          <a:prstGeom prst="rect">
            <a:avLst/>
          </a:prstGeom>
          <a:noFill/>
          <a:ln>
            <a:noFill/>
          </a:ln>
        </p:spPr>
      </p:pic>
      <p:sp>
        <p:nvSpPr>
          <p:cNvPr id="347" name="Google Shape;347;p43"/>
          <p:cNvSpPr txBox="1"/>
          <p:nvPr/>
        </p:nvSpPr>
        <p:spPr>
          <a:xfrm>
            <a:off x="1617250" y="266125"/>
            <a:ext cx="7144500" cy="356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solidFill>
                  <a:schemeClr val="dk1"/>
                </a:solidFill>
                <a:latin typeface="Calibri"/>
                <a:ea typeface="Calibri"/>
                <a:cs typeface="Calibri"/>
                <a:sym typeface="Calibri"/>
              </a:rPr>
              <a:t>Выравнивание окклюзионной поверхности зубных рядов путем укорочения зубов. </a:t>
            </a:r>
            <a:r>
              <a:rPr lang="en-US" sz="2400">
                <a:solidFill>
                  <a:schemeClr val="dk1"/>
                </a:solidFill>
                <a:latin typeface="Calibri"/>
                <a:ea typeface="Calibri"/>
                <a:cs typeface="Calibri"/>
                <a:sym typeface="Calibri"/>
              </a:rPr>
              <a:t>Укорочение выдвинувшихся зубов относится к наиболее доступным методам исправления окклюзионной поверхности зубных рядов. Показанием к нему является невозможность исправления деформации ортодонтическим методом. </a:t>
            </a:r>
            <a:endParaRPr/>
          </a:p>
        </p:txBody>
      </p:sp>
      <p:pic>
        <p:nvPicPr>
          <p:cNvPr id="348" name="Google Shape;348;p43" descr="Unknown-2.jpeg"/>
          <p:cNvPicPr preferRelativeResize="0"/>
          <p:nvPr/>
        </p:nvPicPr>
        <p:blipFill rotWithShape="1">
          <a:blip r:embed="rId4">
            <a:alphaModFix/>
          </a:blip>
          <a:srcRect/>
          <a:stretch/>
        </p:blipFill>
        <p:spPr>
          <a:xfrm>
            <a:off x="3336875" y="3187975"/>
            <a:ext cx="4708475" cy="2515300"/>
          </a:xfrm>
          <a:prstGeom prst="rect">
            <a:avLst/>
          </a:prstGeom>
          <a:noFill/>
          <a:ln>
            <a:noFill/>
          </a:ln>
        </p:spPr>
      </p:pic>
      <p:pic>
        <p:nvPicPr>
          <p:cNvPr id="5" name="Рисунок 4"/>
          <p:cNvPicPr/>
          <p:nvPr/>
        </p:nvPicPr>
        <p:blipFill rotWithShape="1">
          <a:blip r:embed="rId5">
            <a:extLst>
              <a:ext uri="{28A0092B-C50C-407E-A947-70E740481C1C}">
                <a14:useLocalDpi xmlns:a14="http://schemas.microsoft.com/office/drawing/2010/main" val="0"/>
              </a:ext>
            </a:extLst>
          </a:blip>
          <a:srcRect r="80263"/>
          <a:stretch/>
        </p:blipFill>
        <p:spPr bwMode="auto">
          <a:xfrm>
            <a:off x="373063" y="266125"/>
            <a:ext cx="838200" cy="102362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4"/>
          <p:cNvSpPr txBox="1"/>
          <p:nvPr/>
        </p:nvSpPr>
        <p:spPr>
          <a:xfrm>
            <a:off x="1801500" y="225200"/>
            <a:ext cx="7001400" cy="626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solidFill>
                  <a:schemeClr val="dk1"/>
                </a:solidFill>
                <a:latin typeface="Calibri"/>
                <a:ea typeface="Calibri"/>
                <a:cs typeface="Calibri"/>
                <a:sym typeface="Calibri"/>
              </a:rPr>
              <a:t>Ортодонтический метод исправления окклюзионной поверхности зубных рядов </a:t>
            </a:r>
            <a:endParaRPr sz="2400" b="1">
              <a:solidFill>
                <a:schemeClr val="dk1"/>
              </a:solidFill>
              <a:latin typeface="Calibri"/>
              <a:ea typeface="Calibri"/>
              <a:cs typeface="Calibri"/>
              <a:sym typeface="Calibri"/>
            </a:endParaRPr>
          </a:p>
          <a:p>
            <a:pPr marL="0" lvl="0" indent="0" algn="l" rtl="0">
              <a:spcBef>
                <a:spcPts val="0"/>
              </a:spcBef>
              <a:spcAft>
                <a:spcPts val="0"/>
              </a:spcAft>
              <a:buNone/>
            </a:pPr>
            <a:r>
              <a:rPr lang="en-US" sz="2400">
                <a:solidFill>
                  <a:schemeClr val="dk1"/>
                </a:solidFill>
                <a:latin typeface="Calibri"/>
                <a:ea typeface="Calibri"/>
                <a:cs typeface="Calibri"/>
                <a:sym typeface="Calibri"/>
              </a:rPr>
              <a:t>является более щадящим по сравнению с описанными выше приемами. Однако он не лишен недостатков. К ним следует отнести продолжительность лечения и связанные с этим трудности и неудобства, особенно в пожилом возрасте.</a:t>
            </a:r>
            <a:endParaRPr sz="2400">
              <a:solidFill>
                <a:schemeClr val="dk1"/>
              </a:solidFill>
              <a:latin typeface="Calibri"/>
              <a:ea typeface="Calibri"/>
              <a:cs typeface="Calibri"/>
              <a:sym typeface="Calibri"/>
            </a:endParaRPr>
          </a:p>
          <a:p>
            <a:pPr marL="0" lvl="0" indent="0" algn="l" rtl="0">
              <a:spcBef>
                <a:spcPts val="0"/>
              </a:spcBef>
              <a:spcAft>
                <a:spcPts val="0"/>
              </a:spcAft>
              <a:buNone/>
            </a:pPr>
            <a:r>
              <a:rPr lang="en-US" sz="2400" b="1">
                <a:solidFill>
                  <a:schemeClr val="dk1"/>
                </a:solidFill>
                <a:latin typeface="Calibri"/>
                <a:ea typeface="Calibri"/>
                <a:cs typeface="Calibri"/>
                <a:sym typeface="Calibri"/>
              </a:rPr>
              <a:t>Аппаратурно-хирургический метод исправления окклюзионной поверхности зубных рядов.</a:t>
            </a:r>
            <a:r>
              <a:rPr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sz="2400">
              <a:solidFill>
                <a:schemeClr val="dk1"/>
              </a:solidFill>
              <a:latin typeface="Calibri"/>
              <a:ea typeface="Calibri"/>
              <a:cs typeface="Calibri"/>
              <a:sym typeface="Calibri"/>
            </a:endParaRPr>
          </a:p>
          <a:p>
            <a:pPr marL="0" lvl="0" indent="0" algn="l" rtl="0">
              <a:spcBef>
                <a:spcPts val="0"/>
              </a:spcBef>
              <a:spcAft>
                <a:spcPts val="0"/>
              </a:spcAft>
              <a:buNone/>
            </a:pPr>
            <a:r>
              <a:rPr lang="en-US" sz="2400" b="1">
                <a:solidFill>
                  <a:schemeClr val="dk1"/>
                </a:solidFill>
                <a:latin typeface="Calibri"/>
                <a:ea typeface="Calibri"/>
                <a:cs typeface="Calibri"/>
                <a:sym typeface="Calibri"/>
              </a:rPr>
              <a:t>Таким образом, предварительная подготовка зубов к протезированию является основополагающим комплексом мероприятий для дальнейшего рационального в функциональном и эстетическом отношении протезирования зубов.</a:t>
            </a:r>
            <a:r>
              <a:rPr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pic>
        <p:nvPicPr>
          <p:cNvPr id="355" name="Google Shape;355;p44"/>
          <p:cNvPicPr preferRelativeResize="0"/>
          <p:nvPr/>
        </p:nvPicPr>
        <p:blipFill rotWithShape="1">
          <a:blip r:embed="rId3">
            <a:alphaModFix/>
          </a:blip>
          <a:srcRect l="41899" t="62005" r="53765" b="7837"/>
          <a:stretch/>
        </p:blipFill>
        <p:spPr>
          <a:xfrm>
            <a:off x="107950" y="115887"/>
            <a:ext cx="1368427" cy="6626224"/>
          </a:xfrm>
          <a:prstGeom prst="rect">
            <a:avLst/>
          </a:prstGeom>
          <a:noFill/>
          <a:ln>
            <a:noFill/>
          </a:ln>
        </p:spPr>
      </p:pic>
      <p:pic>
        <p:nvPicPr>
          <p:cNvPr id="4" name="Рисунок 3"/>
          <p:cNvPicPr/>
          <p:nvPr/>
        </p:nvPicPr>
        <p:blipFill rotWithShape="1">
          <a:blip r:embed="rId4">
            <a:extLst>
              <a:ext uri="{28A0092B-C50C-407E-A947-70E740481C1C}">
                <a14:useLocalDpi xmlns:a14="http://schemas.microsoft.com/office/drawing/2010/main" val="0"/>
              </a:ext>
            </a:extLst>
          </a:blip>
          <a:srcRect r="80263"/>
          <a:stretch/>
        </p:blipFill>
        <p:spPr bwMode="auto">
          <a:xfrm>
            <a:off x="373063" y="225200"/>
            <a:ext cx="838200" cy="102362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45"/>
          <p:cNvPicPr preferRelativeResize="0"/>
          <p:nvPr/>
        </p:nvPicPr>
        <p:blipFill rotWithShape="1">
          <a:blip r:embed="rId3">
            <a:alphaModFix/>
          </a:blip>
          <a:srcRect/>
          <a:stretch/>
        </p:blipFill>
        <p:spPr>
          <a:xfrm>
            <a:off x="0" y="4762"/>
            <a:ext cx="9150350" cy="6853237"/>
          </a:xfrm>
          <a:prstGeom prst="rect">
            <a:avLst/>
          </a:prstGeom>
          <a:noFill/>
          <a:ln>
            <a:noFill/>
          </a:ln>
        </p:spPr>
      </p:pic>
      <p:sp>
        <p:nvSpPr>
          <p:cNvPr id="362" name="Google Shape;362;p45"/>
          <p:cNvSpPr txBox="1"/>
          <p:nvPr/>
        </p:nvSpPr>
        <p:spPr>
          <a:xfrm>
            <a:off x="3563937" y="1860550"/>
            <a:ext cx="5329237" cy="19383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6000"/>
              <a:buFont typeface="Cambria"/>
              <a:buNone/>
            </a:pPr>
            <a:r>
              <a:rPr lang="en-US" sz="6000" b="1" i="0" u="none">
                <a:solidFill>
                  <a:schemeClr val="lt1"/>
                </a:solidFill>
                <a:latin typeface="Cambria"/>
                <a:ea typeface="Cambria"/>
                <a:cs typeface="Cambria"/>
                <a:sym typeface="Cambria"/>
              </a:rPr>
              <a:t>Благодарю за внимание!</a:t>
            </a:r>
            <a:endParaRPr/>
          </a:p>
        </p:txBody>
      </p:sp>
      <p:sp>
        <p:nvSpPr>
          <p:cNvPr id="363" name="Google Shape;363;p45"/>
          <p:cNvSpPr txBox="1"/>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900"/>
              <a:buFont typeface="Arial"/>
              <a:buNone/>
            </a:pPr>
            <a:fld id="{00000000-1234-1234-1234-123412341234}" type="slidenum">
              <a:rPr lang="en-US" sz="900" b="0" i="0" u="none">
                <a:solidFill>
                  <a:srgbClr val="898989"/>
                </a:solidFill>
                <a:latin typeface="Arial"/>
                <a:ea typeface="Arial"/>
                <a:cs typeface="Arial"/>
                <a:sym typeface="Arial"/>
              </a:rPr>
              <a:t>33</a:t>
            </a:fld>
            <a:endParaRPr/>
          </a:p>
        </p:txBody>
      </p:sp>
      <p:sp>
        <p:nvSpPr>
          <p:cNvPr id="364" name="Google Shape;364;p45"/>
          <p:cNvSpPr txBox="1"/>
          <p:nvPr/>
        </p:nvSpPr>
        <p:spPr>
          <a:xfrm>
            <a:off x="2317200" y="-44450"/>
            <a:ext cx="6718800" cy="160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mbria"/>
              <a:buNone/>
            </a:pPr>
            <a:r>
              <a:rPr lang="en-US" sz="1400" b="1" i="0" u="none" dirty="0">
                <a:solidFill>
                  <a:schemeClr val="dk1"/>
                </a:solidFill>
                <a:latin typeface="Cambria"/>
                <a:ea typeface="Cambria"/>
                <a:cs typeface="Cambria"/>
                <a:sym typeface="Cambria"/>
              </a:rPr>
              <a:t>ФЕДЕРАЛЬНОЕ ГОСУДАРСТВЕННОЕ БЮДЖЕТНОЕ </a:t>
            </a:r>
            <a:endParaRPr dirty="0"/>
          </a:p>
          <a:p>
            <a:pPr marL="0" marR="0" lvl="0" indent="0" algn="ctr" rtl="0">
              <a:lnSpc>
                <a:spcPct val="100000"/>
              </a:lnSpc>
              <a:spcBef>
                <a:spcPts val="0"/>
              </a:spcBef>
              <a:spcAft>
                <a:spcPts val="0"/>
              </a:spcAft>
              <a:buClr>
                <a:schemeClr val="dk1"/>
              </a:buClr>
              <a:buSzPts val="1400"/>
              <a:buFont typeface="Cambria"/>
              <a:buNone/>
            </a:pPr>
            <a:r>
              <a:rPr lang="en-US" sz="1400" b="1" i="0" u="none" dirty="0">
                <a:solidFill>
                  <a:schemeClr val="dk1"/>
                </a:solidFill>
                <a:latin typeface="Cambria"/>
                <a:ea typeface="Cambria"/>
                <a:cs typeface="Cambria"/>
                <a:sym typeface="Cambria"/>
              </a:rPr>
              <a:t>ОБРАЗОВАТЕЛЬНОЕ УЧРЕЖДЕНИЕ  </a:t>
            </a:r>
            <a:br>
              <a:rPr lang="en-US" sz="1400" b="1" i="0" u="none" dirty="0">
                <a:solidFill>
                  <a:schemeClr val="dk1"/>
                </a:solidFill>
                <a:latin typeface="Cambria"/>
                <a:ea typeface="Cambria"/>
                <a:cs typeface="Cambria"/>
                <a:sym typeface="Cambria"/>
              </a:rPr>
            </a:br>
            <a:r>
              <a:rPr lang="en-US" sz="1400" b="1" i="0" u="none" dirty="0">
                <a:solidFill>
                  <a:schemeClr val="dk1"/>
                </a:solidFill>
                <a:latin typeface="Cambria"/>
                <a:ea typeface="Cambria"/>
                <a:cs typeface="Cambria"/>
                <a:sym typeface="Cambria"/>
              </a:rPr>
              <a:t>ВЫСШЕГО ОБРАЗОВАНИЯ</a:t>
            </a:r>
            <a:endParaRPr dirty="0"/>
          </a:p>
          <a:p>
            <a:pPr marL="0" marR="0" lvl="0" indent="0" algn="ctr" rtl="0">
              <a:lnSpc>
                <a:spcPct val="100000"/>
              </a:lnSpc>
              <a:spcBef>
                <a:spcPts val="0"/>
              </a:spcBef>
              <a:spcAft>
                <a:spcPts val="0"/>
              </a:spcAft>
              <a:buClr>
                <a:schemeClr val="dk1"/>
              </a:buClr>
              <a:buSzPts val="1400"/>
              <a:buFont typeface="Arial"/>
              <a:buNone/>
            </a:pPr>
            <a:endParaRPr sz="1400" b="1" i="0" u="none" dirty="0">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rgbClr val="C00000"/>
              </a:buClr>
              <a:buSzPts val="1400"/>
              <a:buFont typeface="Cambria"/>
              <a:buNone/>
            </a:pPr>
            <a:r>
              <a:rPr lang="en-US" sz="1400" b="1" i="0" u="none" dirty="0">
                <a:solidFill>
                  <a:srgbClr val="C00000"/>
                </a:solidFill>
                <a:latin typeface="Cambria"/>
                <a:ea typeface="Cambria"/>
                <a:cs typeface="Cambria"/>
                <a:sym typeface="Cambria"/>
              </a:rPr>
              <a:t>КУБАНСКИЙ ГОСУДАРСТВЕННЫЙ МЕДИЦИНСКИЙ УНИВЕРСИТЕТ</a:t>
            </a:r>
            <a:endParaRPr dirty="0"/>
          </a:p>
          <a:p>
            <a:pPr marL="0" marR="0" lvl="0" indent="0" algn="ctr" rtl="0">
              <a:lnSpc>
                <a:spcPct val="100000"/>
              </a:lnSpc>
              <a:spcBef>
                <a:spcPts val="0"/>
              </a:spcBef>
              <a:spcAft>
                <a:spcPts val="0"/>
              </a:spcAft>
              <a:buClr>
                <a:schemeClr val="dk1"/>
              </a:buClr>
              <a:buSzPts val="1400"/>
              <a:buFont typeface="Arial"/>
              <a:buNone/>
            </a:pPr>
            <a:endParaRPr sz="1400" b="1" i="0" u="none" dirty="0">
              <a:solidFill>
                <a:srgbClr val="C00000"/>
              </a:solidFill>
              <a:latin typeface="Cambria"/>
              <a:ea typeface="Cambria"/>
              <a:cs typeface="Cambria"/>
              <a:sym typeface="Cambria"/>
            </a:endParaRPr>
          </a:p>
          <a:p>
            <a:pPr marL="0" marR="0" lvl="0" indent="0" algn="ctr" rtl="0">
              <a:lnSpc>
                <a:spcPct val="100000"/>
              </a:lnSpc>
              <a:spcBef>
                <a:spcPts val="0"/>
              </a:spcBef>
              <a:spcAft>
                <a:spcPts val="0"/>
              </a:spcAft>
              <a:buClr>
                <a:schemeClr val="dk1"/>
              </a:buClr>
              <a:buSzPts val="1400"/>
              <a:buFont typeface="Cambria"/>
              <a:buNone/>
            </a:pPr>
            <a:r>
              <a:rPr lang="en-US" sz="1400" b="1" i="0" u="none" dirty="0">
                <a:solidFill>
                  <a:schemeClr val="dk1"/>
                </a:solidFill>
                <a:latin typeface="Cambria"/>
                <a:ea typeface="Cambria"/>
                <a:cs typeface="Cambria"/>
                <a:sym typeface="Cambria"/>
              </a:rPr>
              <a:t>МИНИСТЕРСТВА ЗДРАВООХРАНЕНИЯ РОССИЙСКОЙ ФЕДЕРАЦИИ</a:t>
            </a:r>
            <a:endParaRPr dirty="0"/>
          </a:p>
        </p:txBody>
      </p:sp>
      <p:pic>
        <p:nvPicPr>
          <p:cNvPr id="365" name="Google Shape;365;p45"/>
          <p:cNvPicPr preferRelativeResize="0"/>
          <p:nvPr/>
        </p:nvPicPr>
        <p:blipFill rotWithShape="1">
          <a:blip r:embed="rId4">
            <a:alphaModFix/>
          </a:blip>
          <a:srcRect/>
          <a:stretch/>
        </p:blipFill>
        <p:spPr>
          <a:xfrm>
            <a:off x="6240462" y="4192587"/>
            <a:ext cx="1998662" cy="1455737"/>
          </a:xfrm>
          <a:prstGeom prst="rect">
            <a:avLst/>
          </a:prstGeom>
          <a:noFill/>
          <a:ln>
            <a:noFill/>
          </a:ln>
        </p:spPr>
      </p:pic>
      <p:pic>
        <p:nvPicPr>
          <p:cNvPr id="9" name="Рисунок 8"/>
          <p:cNvPicPr/>
          <p:nvPr/>
        </p:nvPicPr>
        <p:blipFill rotWithShape="1">
          <a:blip r:embed="rId5">
            <a:extLst>
              <a:ext uri="{28A0092B-C50C-407E-A947-70E740481C1C}">
                <a14:useLocalDpi xmlns:a14="http://schemas.microsoft.com/office/drawing/2010/main" val="0"/>
              </a:ext>
            </a:extLst>
          </a:blip>
          <a:srcRect r="80263"/>
          <a:stretch/>
        </p:blipFill>
        <p:spPr bwMode="auto">
          <a:xfrm>
            <a:off x="450910" y="94091"/>
            <a:ext cx="942883" cy="1104394"/>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6"/>
          <p:cNvPicPr preferRelativeResize="0"/>
          <p:nvPr/>
        </p:nvPicPr>
        <p:blipFill rotWithShape="1">
          <a:blip r:embed="rId3">
            <a:alphaModFix/>
          </a:blip>
          <a:srcRect l="41900" t="62005" r="53765" b="7838"/>
          <a:stretch/>
        </p:blipFill>
        <p:spPr>
          <a:xfrm>
            <a:off x="107950" y="115887"/>
            <a:ext cx="1368425" cy="6626225"/>
          </a:xfrm>
          <a:prstGeom prst="rect">
            <a:avLst/>
          </a:prstGeom>
          <a:noFill/>
          <a:ln>
            <a:noFill/>
          </a:ln>
        </p:spPr>
      </p:pic>
      <p:sp>
        <p:nvSpPr>
          <p:cNvPr id="117" name="Google Shape;117;p16"/>
          <p:cNvSpPr txBox="1"/>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900"/>
              <a:buFont typeface="Arial"/>
              <a:buNone/>
            </a:pPr>
            <a:fld id="{00000000-1234-1234-1234-123412341234}" type="slidenum">
              <a:rPr lang="en-US" sz="900" b="0" i="0" u="none">
                <a:solidFill>
                  <a:srgbClr val="898989"/>
                </a:solidFill>
                <a:latin typeface="Arial"/>
                <a:ea typeface="Arial"/>
                <a:cs typeface="Arial"/>
                <a:sym typeface="Arial"/>
              </a:rPr>
              <a:t>4</a:t>
            </a:fld>
            <a:endParaRPr/>
          </a:p>
        </p:txBody>
      </p:sp>
      <p:sp>
        <p:nvSpPr>
          <p:cNvPr id="118" name="Google Shape;118;p16"/>
          <p:cNvSpPr txBox="1"/>
          <p:nvPr/>
        </p:nvSpPr>
        <p:spPr>
          <a:xfrm>
            <a:off x="1835150" y="1019792"/>
            <a:ext cx="7200900" cy="10779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2800" dirty="0" err="1">
                <a:solidFill>
                  <a:schemeClr val="dk1"/>
                </a:solidFill>
                <a:latin typeface="Calibri"/>
                <a:ea typeface="Calibri"/>
                <a:cs typeface="Calibri"/>
                <a:sym typeface="Calibri"/>
              </a:rPr>
              <a:t>Специальная</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подготовка</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полости</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рта</a:t>
            </a:r>
            <a:r>
              <a:rPr lang="en-US" sz="2800" dirty="0">
                <a:solidFill>
                  <a:schemeClr val="dk1"/>
                </a:solidFill>
                <a:latin typeface="Calibri"/>
                <a:ea typeface="Calibri"/>
                <a:cs typeface="Calibri"/>
                <a:sym typeface="Calibri"/>
              </a:rPr>
              <a:t> к </a:t>
            </a:r>
            <a:r>
              <a:rPr lang="en-US" sz="2800" dirty="0" err="1">
                <a:solidFill>
                  <a:schemeClr val="dk1"/>
                </a:solidFill>
                <a:latin typeface="Calibri"/>
                <a:ea typeface="Calibri"/>
                <a:cs typeface="Calibri"/>
                <a:sym typeface="Calibri"/>
              </a:rPr>
              <a:t>протезированию</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слагается</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из</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терапевтических</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хирургических</a:t>
            </a:r>
            <a:r>
              <a:rPr lang="en-US" sz="2800" dirty="0">
                <a:solidFill>
                  <a:schemeClr val="dk1"/>
                </a:solidFill>
                <a:latin typeface="Calibri"/>
                <a:ea typeface="Calibri"/>
                <a:cs typeface="Calibri"/>
                <a:sym typeface="Calibri"/>
              </a:rPr>
              <a:t> и </a:t>
            </a:r>
            <a:r>
              <a:rPr lang="en-US" sz="2800" dirty="0" err="1">
                <a:solidFill>
                  <a:schemeClr val="dk1"/>
                </a:solidFill>
                <a:latin typeface="Calibri"/>
                <a:ea typeface="Calibri"/>
                <a:cs typeface="Calibri"/>
                <a:sym typeface="Calibri"/>
              </a:rPr>
              <a:t>ортопедических</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мероприятий</a:t>
            </a:r>
            <a:endParaRPr sz="2800" dirty="0">
              <a:solidFill>
                <a:schemeClr val="dk1"/>
              </a:solidFill>
              <a:latin typeface="Calibri"/>
              <a:ea typeface="Calibri"/>
              <a:cs typeface="Calibri"/>
              <a:sym typeface="Calibri"/>
            </a:endParaRPr>
          </a:p>
        </p:txBody>
      </p:sp>
      <p:pic>
        <p:nvPicPr>
          <p:cNvPr id="119" name="Google Shape;119;p16"/>
          <p:cNvPicPr preferRelativeResize="0"/>
          <p:nvPr/>
        </p:nvPicPr>
        <p:blipFill rotWithShape="1">
          <a:blip r:embed="rId4">
            <a:alphaModFix/>
          </a:blip>
          <a:srcRect/>
          <a:stretch/>
        </p:blipFill>
        <p:spPr>
          <a:xfrm>
            <a:off x="1835150" y="2776644"/>
            <a:ext cx="6885775" cy="3474975"/>
          </a:xfrm>
          <a:prstGeom prst="rect">
            <a:avLst/>
          </a:prstGeom>
          <a:noFill/>
          <a:ln>
            <a:noFill/>
          </a:ln>
        </p:spPr>
      </p:pic>
      <p:pic>
        <p:nvPicPr>
          <p:cNvPr id="8" name="Рисунок 7"/>
          <p:cNvPicPr/>
          <p:nvPr/>
        </p:nvPicPr>
        <p:blipFill rotWithShape="1">
          <a:blip r:embed="rId5">
            <a:extLst>
              <a:ext uri="{28A0092B-C50C-407E-A947-70E740481C1C}">
                <a14:useLocalDpi xmlns:a14="http://schemas.microsoft.com/office/drawing/2010/main" val="0"/>
              </a:ext>
            </a:extLst>
          </a:blip>
          <a:srcRect r="80263"/>
          <a:stretch/>
        </p:blipFill>
        <p:spPr bwMode="auto">
          <a:xfrm>
            <a:off x="373062" y="209501"/>
            <a:ext cx="838200" cy="102362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17"/>
          <p:cNvPicPr preferRelativeResize="0"/>
          <p:nvPr/>
        </p:nvPicPr>
        <p:blipFill rotWithShape="1">
          <a:blip r:embed="rId3">
            <a:alphaModFix/>
          </a:blip>
          <a:srcRect l="41900" t="62005" r="53765" b="7838"/>
          <a:stretch/>
        </p:blipFill>
        <p:spPr>
          <a:xfrm>
            <a:off x="107950" y="115887"/>
            <a:ext cx="1368425" cy="6626225"/>
          </a:xfrm>
          <a:prstGeom prst="rect">
            <a:avLst/>
          </a:prstGeom>
          <a:noFill/>
          <a:ln>
            <a:noFill/>
          </a:ln>
        </p:spPr>
      </p:pic>
      <p:sp>
        <p:nvSpPr>
          <p:cNvPr id="126" name="Google Shape;126;p17"/>
          <p:cNvSpPr txBox="1"/>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900"/>
              <a:buFont typeface="Arial"/>
              <a:buNone/>
            </a:pPr>
            <a:fld id="{00000000-1234-1234-1234-123412341234}" type="slidenum">
              <a:rPr lang="en-US" sz="900" b="0" i="0" u="none">
                <a:solidFill>
                  <a:srgbClr val="898989"/>
                </a:solidFill>
                <a:latin typeface="Arial"/>
                <a:ea typeface="Arial"/>
                <a:cs typeface="Arial"/>
                <a:sym typeface="Arial"/>
              </a:rPr>
              <a:t>5</a:t>
            </a:fld>
            <a:endParaRPr/>
          </a:p>
        </p:txBody>
      </p:sp>
      <p:sp>
        <p:nvSpPr>
          <p:cNvPr id="127" name="Google Shape;127;p17"/>
          <p:cNvSpPr txBox="1"/>
          <p:nvPr/>
        </p:nvSpPr>
        <p:spPr>
          <a:xfrm>
            <a:off x="1835150" y="549275"/>
            <a:ext cx="7200900" cy="10779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endParaRPr sz="3200" b="1" i="0" u="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None/>
            </a:pPr>
            <a:endParaRPr sz="3200" b="1" i="0" u="none">
              <a:solidFill>
                <a:schemeClr val="dk1"/>
              </a:solidFill>
              <a:latin typeface="Cambria"/>
              <a:ea typeface="Cambria"/>
              <a:cs typeface="Cambria"/>
              <a:sym typeface="Cambria"/>
            </a:endParaRPr>
          </a:p>
        </p:txBody>
      </p:sp>
      <p:sp>
        <p:nvSpPr>
          <p:cNvPr id="128" name="Google Shape;128;p17"/>
          <p:cNvSpPr txBox="1"/>
          <p:nvPr/>
        </p:nvSpPr>
        <p:spPr>
          <a:xfrm>
            <a:off x="1683775" y="368500"/>
            <a:ext cx="7200900" cy="583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ru-RU" sz="2800" b="1" dirty="0" smtClean="0">
              <a:solidFill>
                <a:srgbClr val="C00000"/>
              </a:solidFill>
            </a:endParaRPr>
          </a:p>
          <a:p>
            <a:pPr marL="0" lvl="0" indent="0" algn="ctr" rtl="0">
              <a:spcBef>
                <a:spcPts val="0"/>
              </a:spcBef>
              <a:spcAft>
                <a:spcPts val="0"/>
              </a:spcAft>
              <a:buNone/>
            </a:pPr>
            <a:endParaRPr lang="ru-RU" sz="2800" b="1" dirty="0">
              <a:solidFill>
                <a:srgbClr val="C00000"/>
              </a:solidFill>
            </a:endParaRPr>
          </a:p>
          <a:p>
            <a:pPr marL="0" lvl="0" indent="0" algn="ctr" rtl="0">
              <a:spcBef>
                <a:spcPts val="0"/>
              </a:spcBef>
              <a:spcAft>
                <a:spcPts val="0"/>
              </a:spcAft>
              <a:buNone/>
            </a:pPr>
            <a:r>
              <a:rPr lang="en-US" sz="2800" b="1" dirty="0" err="1" smtClean="0">
                <a:solidFill>
                  <a:srgbClr val="C00000"/>
                </a:solidFill>
              </a:rPr>
              <a:t>Специальная</a:t>
            </a:r>
            <a:r>
              <a:rPr lang="en-US" sz="2800" b="1" dirty="0" smtClean="0">
                <a:solidFill>
                  <a:srgbClr val="C00000"/>
                </a:solidFill>
              </a:rPr>
              <a:t> </a:t>
            </a:r>
            <a:r>
              <a:rPr lang="en-US" sz="2800" b="1" dirty="0" err="1">
                <a:solidFill>
                  <a:srgbClr val="C00000"/>
                </a:solidFill>
              </a:rPr>
              <a:t>подготовка</a:t>
            </a:r>
            <a:r>
              <a:rPr lang="en-US" sz="2800" b="1" dirty="0">
                <a:solidFill>
                  <a:srgbClr val="C00000"/>
                </a:solidFill>
              </a:rPr>
              <a:t> </a:t>
            </a:r>
            <a:endParaRPr dirty="0">
              <a:solidFill>
                <a:schemeClr val="dk1"/>
              </a:solidFill>
            </a:endParaRPr>
          </a:p>
          <a:p>
            <a:pPr marL="0" lvl="0" indent="0" algn="l" rtl="0">
              <a:spcBef>
                <a:spcPts val="0"/>
              </a:spcBef>
              <a:spcAft>
                <a:spcPts val="0"/>
              </a:spcAft>
              <a:buNone/>
            </a:pPr>
            <a:r>
              <a:rPr lang="en-US" sz="2000" b="1" dirty="0" err="1">
                <a:solidFill>
                  <a:srgbClr val="3333FF"/>
                </a:solidFill>
              </a:rPr>
              <a:t>терапевтическая</a:t>
            </a:r>
            <a:r>
              <a:rPr lang="en-US" sz="2000" b="1" dirty="0">
                <a:solidFill>
                  <a:srgbClr val="C00000"/>
                </a:solidFill>
              </a:rPr>
              <a:t> </a:t>
            </a:r>
            <a:r>
              <a:rPr lang="en-US" sz="2000" dirty="0">
                <a:solidFill>
                  <a:schemeClr val="dk1"/>
                </a:solidFill>
              </a:rPr>
              <a:t>- </a:t>
            </a:r>
            <a:r>
              <a:rPr lang="en-US" sz="2000" dirty="0" err="1">
                <a:solidFill>
                  <a:schemeClr val="dk1"/>
                </a:solidFill>
              </a:rPr>
              <a:t>депульпирование</a:t>
            </a:r>
            <a:r>
              <a:rPr lang="en-US" sz="2000" dirty="0">
                <a:solidFill>
                  <a:schemeClr val="dk1"/>
                </a:solidFill>
              </a:rPr>
              <a:t> </a:t>
            </a:r>
            <a:r>
              <a:rPr lang="en-US" sz="2000" dirty="0" err="1">
                <a:solidFill>
                  <a:schemeClr val="dk1"/>
                </a:solidFill>
              </a:rPr>
              <a:t>зубов</a:t>
            </a:r>
            <a:r>
              <a:rPr lang="en-US" sz="2000" dirty="0">
                <a:solidFill>
                  <a:schemeClr val="dk1"/>
                </a:solidFill>
              </a:rPr>
              <a:t>, </a:t>
            </a:r>
            <a:r>
              <a:rPr lang="en-US" sz="2000" dirty="0" err="1">
                <a:solidFill>
                  <a:schemeClr val="dk1"/>
                </a:solidFill>
              </a:rPr>
              <a:t>замена</a:t>
            </a:r>
            <a:r>
              <a:rPr lang="en-US" sz="2000" dirty="0">
                <a:solidFill>
                  <a:schemeClr val="dk1"/>
                </a:solidFill>
              </a:rPr>
              <a:t> </a:t>
            </a:r>
            <a:r>
              <a:rPr lang="en-US" sz="2000" dirty="0" err="1">
                <a:solidFill>
                  <a:schemeClr val="dk1"/>
                </a:solidFill>
              </a:rPr>
              <a:t>металлических</a:t>
            </a:r>
            <a:r>
              <a:rPr lang="en-US" sz="2000" dirty="0">
                <a:solidFill>
                  <a:schemeClr val="dk1"/>
                </a:solidFill>
              </a:rPr>
              <a:t> </a:t>
            </a:r>
            <a:r>
              <a:rPr lang="en-US" sz="2000" dirty="0" err="1">
                <a:solidFill>
                  <a:schemeClr val="dk1"/>
                </a:solidFill>
              </a:rPr>
              <a:t>пломб</a:t>
            </a:r>
            <a:r>
              <a:rPr lang="en-US" sz="2000" dirty="0">
                <a:solidFill>
                  <a:schemeClr val="dk1"/>
                </a:solidFill>
              </a:rPr>
              <a:t>; </a:t>
            </a:r>
            <a:r>
              <a:rPr lang="en-US" sz="2000" dirty="0" err="1">
                <a:solidFill>
                  <a:schemeClr val="dk1"/>
                </a:solidFill>
              </a:rPr>
              <a:t>лечение</a:t>
            </a:r>
            <a:r>
              <a:rPr lang="en-US" sz="2000" dirty="0">
                <a:solidFill>
                  <a:schemeClr val="dk1"/>
                </a:solidFill>
              </a:rPr>
              <a:t> </a:t>
            </a:r>
            <a:r>
              <a:rPr lang="en-US" sz="2000" dirty="0" err="1">
                <a:solidFill>
                  <a:schemeClr val="dk1"/>
                </a:solidFill>
              </a:rPr>
              <a:t>кариеса</a:t>
            </a:r>
            <a:r>
              <a:rPr lang="en-US" sz="2000" dirty="0">
                <a:solidFill>
                  <a:schemeClr val="dk1"/>
                </a:solidFill>
              </a:rPr>
              <a:t> </a:t>
            </a:r>
            <a:r>
              <a:rPr lang="en-US" sz="2000" dirty="0" err="1">
                <a:solidFill>
                  <a:schemeClr val="dk1"/>
                </a:solidFill>
              </a:rPr>
              <a:t>опорных</a:t>
            </a:r>
            <a:r>
              <a:rPr lang="en-US" sz="2000" dirty="0">
                <a:solidFill>
                  <a:schemeClr val="dk1"/>
                </a:solidFill>
              </a:rPr>
              <a:t> </a:t>
            </a:r>
            <a:r>
              <a:rPr lang="en-US" sz="2000" dirty="0" err="1">
                <a:solidFill>
                  <a:schemeClr val="dk1"/>
                </a:solidFill>
              </a:rPr>
              <a:t>зубов</a:t>
            </a:r>
            <a:endParaRPr sz="2000" dirty="0">
              <a:solidFill>
                <a:schemeClr val="dk1"/>
              </a:solidFill>
            </a:endParaRPr>
          </a:p>
          <a:p>
            <a:pPr marL="0" lvl="0" indent="0" algn="l" rtl="0">
              <a:spcBef>
                <a:spcPts val="0"/>
              </a:spcBef>
              <a:spcAft>
                <a:spcPts val="0"/>
              </a:spcAft>
              <a:buNone/>
            </a:pPr>
            <a:r>
              <a:rPr lang="en-US" sz="2000" b="1" dirty="0" err="1">
                <a:solidFill>
                  <a:srgbClr val="3333FF"/>
                </a:solidFill>
              </a:rPr>
              <a:t>хирургическая</a:t>
            </a:r>
            <a:r>
              <a:rPr lang="en-US" sz="2000" b="1" dirty="0">
                <a:solidFill>
                  <a:srgbClr val="C00000"/>
                </a:solidFill>
              </a:rPr>
              <a:t> </a:t>
            </a:r>
            <a:r>
              <a:rPr lang="en-US" sz="2000" dirty="0">
                <a:solidFill>
                  <a:schemeClr val="dk1"/>
                </a:solidFill>
              </a:rPr>
              <a:t>-</a:t>
            </a:r>
            <a:r>
              <a:rPr lang="en-US" sz="2000" u="sng" dirty="0">
                <a:solidFill>
                  <a:schemeClr val="dk1"/>
                </a:solidFill>
              </a:rPr>
              <a:t> </a:t>
            </a:r>
            <a:r>
              <a:rPr lang="en-US" sz="2000" dirty="0" err="1">
                <a:solidFill>
                  <a:schemeClr val="dk1"/>
                </a:solidFill>
              </a:rPr>
              <a:t>удаление</a:t>
            </a:r>
            <a:r>
              <a:rPr lang="en-US" sz="2000" dirty="0">
                <a:solidFill>
                  <a:schemeClr val="dk1"/>
                </a:solidFill>
              </a:rPr>
              <a:t> </a:t>
            </a:r>
            <a:r>
              <a:rPr lang="en-US" sz="2000" dirty="0" err="1">
                <a:solidFill>
                  <a:schemeClr val="dk1"/>
                </a:solidFill>
              </a:rPr>
              <a:t>экзостозов</a:t>
            </a:r>
            <a:r>
              <a:rPr lang="en-US" sz="2000" dirty="0">
                <a:solidFill>
                  <a:schemeClr val="dk1"/>
                </a:solidFill>
              </a:rPr>
              <a:t>, </a:t>
            </a:r>
            <a:r>
              <a:rPr lang="en-US" sz="2000" dirty="0" err="1">
                <a:solidFill>
                  <a:schemeClr val="dk1"/>
                </a:solidFill>
              </a:rPr>
              <a:t>резекция</a:t>
            </a:r>
            <a:r>
              <a:rPr lang="en-US" sz="2000" dirty="0">
                <a:solidFill>
                  <a:schemeClr val="dk1"/>
                </a:solidFill>
              </a:rPr>
              <a:t> </a:t>
            </a:r>
            <a:r>
              <a:rPr lang="en-US" sz="2000" dirty="0" err="1">
                <a:solidFill>
                  <a:schemeClr val="dk1"/>
                </a:solidFill>
              </a:rPr>
              <a:t>гипертрофированного</a:t>
            </a:r>
            <a:r>
              <a:rPr lang="en-US" sz="2000" dirty="0">
                <a:solidFill>
                  <a:schemeClr val="dk1"/>
                </a:solidFill>
              </a:rPr>
              <a:t> </a:t>
            </a:r>
            <a:r>
              <a:rPr lang="en-US" sz="2000" dirty="0" err="1">
                <a:solidFill>
                  <a:schemeClr val="dk1"/>
                </a:solidFill>
              </a:rPr>
              <a:t>альвеолярного</a:t>
            </a:r>
            <a:r>
              <a:rPr lang="en-US" sz="2000" dirty="0">
                <a:solidFill>
                  <a:schemeClr val="dk1"/>
                </a:solidFill>
              </a:rPr>
              <a:t> </a:t>
            </a:r>
            <a:r>
              <a:rPr lang="en-US" sz="2000" dirty="0" err="1">
                <a:solidFill>
                  <a:schemeClr val="dk1"/>
                </a:solidFill>
              </a:rPr>
              <a:t>отростка</a:t>
            </a:r>
            <a:r>
              <a:rPr lang="en-US" sz="2000" dirty="0">
                <a:solidFill>
                  <a:schemeClr val="dk1"/>
                </a:solidFill>
              </a:rPr>
              <a:t>, </a:t>
            </a:r>
            <a:r>
              <a:rPr lang="en-US" sz="2000" dirty="0" err="1">
                <a:solidFill>
                  <a:schemeClr val="dk1"/>
                </a:solidFill>
              </a:rPr>
              <a:t>устранение</a:t>
            </a:r>
            <a:r>
              <a:rPr lang="en-US" sz="2000" dirty="0">
                <a:solidFill>
                  <a:schemeClr val="dk1"/>
                </a:solidFill>
              </a:rPr>
              <a:t> </a:t>
            </a:r>
            <a:r>
              <a:rPr lang="en-US" sz="2000" dirty="0" err="1">
                <a:solidFill>
                  <a:schemeClr val="dk1"/>
                </a:solidFill>
              </a:rPr>
              <a:t>небного</a:t>
            </a:r>
            <a:r>
              <a:rPr lang="en-US" sz="2000" dirty="0">
                <a:solidFill>
                  <a:schemeClr val="dk1"/>
                </a:solidFill>
              </a:rPr>
              <a:t> </a:t>
            </a:r>
            <a:r>
              <a:rPr lang="en-US" sz="2000" dirty="0" err="1">
                <a:solidFill>
                  <a:schemeClr val="dk1"/>
                </a:solidFill>
              </a:rPr>
              <a:t>торуса</a:t>
            </a:r>
            <a:r>
              <a:rPr lang="en-US" sz="2000" dirty="0">
                <a:solidFill>
                  <a:schemeClr val="dk1"/>
                </a:solidFill>
              </a:rPr>
              <a:t>, </a:t>
            </a:r>
            <a:r>
              <a:rPr lang="en-US" sz="2000" dirty="0" err="1">
                <a:solidFill>
                  <a:schemeClr val="dk1"/>
                </a:solidFill>
              </a:rPr>
              <a:t>устранение</a:t>
            </a:r>
            <a:r>
              <a:rPr lang="en-US" sz="2000" dirty="0">
                <a:solidFill>
                  <a:schemeClr val="dk1"/>
                </a:solidFill>
              </a:rPr>
              <a:t> </a:t>
            </a:r>
            <a:r>
              <a:rPr lang="en-US" sz="2000" dirty="0" err="1">
                <a:solidFill>
                  <a:schemeClr val="dk1"/>
                </a:solidFill>
              </a:rPr>
              <a:t>рубцовых</a:t>
            </a:r>
            <a:r>
              <a:rPr lang="en-US" sz="2000" dirty="0">
                <a:solidFill>
                  <a:schemeClr val="dk1"/>
                </a:solidFill>
              </a:rPr>
              <a:t> </a:t>
            </a:r>
            <a:r>
              <a:rPr lang="en-US" sz="2000" dirty="0" err="1">
                <a:solidFill>
                  <a:schemeClr val="dk1"/>
                </a:solidFill>
              </a:rPr>
              <a:t>тяжей</a:t>
            </a:r>
            <a:r>
              <a:rPr lang="en-US" sz="2000" dirty="0">
                <a:solidFill>
                  <a:schemeClr val="dk1"/>
                </a:solidFill>
              </a:rPr>
              <a:t> </a:t>
            </a:r>
            <a:r>
              <a:rPr lang="en-US" sz="2000" dirty="0" err="1">
                <a:solidFill>
                  <a:schemeClr val="dk1"/>
                </a:solidFill>
              </a:rPr>
              <a:t>слизистой</a:t>
            </a:r>
            <a:r>
              <a:rPr lang="en-US" sz="2000" dirty="0">
                <a:solidFill>
                  <a:schemeClr val="dk1"/>
                </a:solidFill>
              </a:rPr>
              <a:t>, </a:t>
            </a:r>
            <a:r>
              <a:rPr lang="en-US" sz="2000" dirty="0" err="1">
                <a:solidFill>
                  <a:schemeClr val="dk1"/>
                </a:solidFill>
              </a:rPr>
              <a:t>пластика</a:t>
            </a:r>
            <a:r>
              <a:rPr lang="en-US" sz="2000" dirty="0">
                <a:solidFill>
                  <a:schemeClr val="dk1"/>
                </a:solidFill>
              </a:rPr>
              <a:t> </a:t>
            </a:r>
            <a:r>
              <a:rPr lang="en-US" sz="2000" dirty="0" err="1">
                <a:solidFill>
                  <a:schemeClr val="dk1"/>
                </a:solidFill>
              </a:rPr>
              <a:t>уздечек</a:t>
            </a:r>
            <a:r>
              <a:rPr lang="en-US" sz="2000" dirty="0">
                <a:solidFill>
                  <a:schemeClr val="dk1"/>
                </a:solidFill>
              </a:rPr>
              <a:t>, </a:t>
            </a:r>
            <a:r>
              <a:rPr lang="en-US" sz="2000" dirty="0" err="1">
                <a:solidFill>
                  <a:schemeClr val="dk1"/>
                </a:solidFill>
              </a:rPr>
              <a:t>углубление</a:t>
            </a:r>
            <a:r>
              <a:rPr lang="en-US" sz="2000" dirty="0">
                <a:solidFill>
                  <a:schemeClr val="dk1"/>
                </a:solidFill>
              </a:rPr>
              <a:t> </a:t>
            </a:r>
            <a:r>
              <a:rPr lang="en-US" sz="2000" dirty="0" err="1">
                <a:solidFill>
                  <a:schemeClr val="dk1"/>
                </a:solidFill>
              </a:rPr>
              <a:t>преддверия</a:t>
            </a:r>
            <a:r>
              <a:rPr lang="en-US" sz="2000" dirty="0">
                <a:solidFill>
                  <a:schemeClr val="dk1"/>
                </a:solidFill>
              </a:rPr>
              <a:t> </a:t>
            </a:r>
            <a:r>
              <a:rPr lang="en-US" sz="2000" dirty="0" err="1">
                <a:solidFill>
                  <a:schemeClr val="dk1"/>
                </a:solidFill>
              </a:rPr>
              <a:t>полости</a:t>
            </a:r>
            <a:r>
              <a:rPr lang="en-US" sz="2000" dirty="0">
                <a:solidFill>
                  <a:schemeClr val="dk1"/>
                </a:solidFill>
              </a:rPr>
              <a:t> </a:t>
            </a:r>
            <a:r>
              <a:rPr lang="en-US" sz="2000" dirty="0" err="1">
                <a:solidFill>
                  <a:schemeClr val="dk1"/>
                </a:solidFill>
              </a:rPr>
              <a:t>рта</a:t>
            </a:r>
            <a:r>
              <a:rPr lang="en-US" sz="2000" dirty="0">
                <a:solidFill>
                  <a:schemeClr val="dk1"/>
                </a:solidFill>
              </a:rPr>
              <a:t>, </a:t>
            </a:r>
            <a:r>
              <a:rPr lang="en-US" sz="2000" dirty="0" err="1">
                <a:solidFill>
                  <a:schemeClr val="dk1"/>
                </a:solidFill>
              </a:rPr>
              <a:t>резекция</a:t>
            </a:r>
            <a:r>
              <a:rPr lang="en-US" sz="2000" dirty="0">
                <a:solidFill>
                  <a:schemeClr val="dk1"/>
                </a:solidFill>
              </a:rPr>
              <a:t> </a:t>
            </a:r>
            <a:r>
              <a:rPr lang="en-US" sz="2000" dirty="0" err="1">
                <a:solidFill>
                  <a:schemeClr val="dk1"/>
                </a:solidFill>
              </a:rPr>
              <a:t>верхушки</a:t>
            </a:r>
            <a:r>
              <a:rPr lang="en-US" sz="2000" dirty="0">
                <a:solidFill>
                  <a:schemeClr val="dk1"/>
                </a:solidFill>
              </a:rPr>
              <a:t> </a:t>
            </a:r>
            <a:r>
              <a:rPr lang="en-US" sz="2000" dirty="0" err="1">
                <a:solidFill>
                  <a:schemeClr val="dk1"/>
                </a:solidFill>
              </a:rPr>
              <a:t>зуба</a:t>
            </a:r>
            <a:r>
              <a:rPr lang="en-US" sz="2000" dirty="0">
                <a:solidFill>
                  <a:schemeClr val="dk1"/>
                </a:solidFill>
              </a:rPr>
              <a:t>, </a:t>
            </a:r>
            <a:r>
              <a:rPr lang="en-US" sz="2000" dirty="0" err="1">
                <a:solidFill>
                  <a:schemeClr val="dk1"/>
                </a:solidFill>
              </a:rPr>
              <a:t>удаление</a:t>
            </a:r>
            <a:r>
              <a:rPr lang="en-US" sz="2000" dirty="0">
                <a:solidFill>
                  <a:schemeClr val="dk1"/>
                </a:solidFill>
              </a:rPr>
              <a:t> </a:t>
            </a:r>
            <a:r>
              <a:rPr lang="en-US" sz="2000" dirty="0" err="1">
                <a:solidFill>
                  <a:schemeClr val="dk1"/>
                </a:solidFill>
              </a:rPr>
              <a:t>значительно</a:t>
            </a:r>
            <a:r>
              <a:rPr lang="en-US" sz="2000" dirty="0">
                <a:solidFill>
                  <a:schemeClr val="dk1"/>
                </a:solidFill>
              </a:rPr>
              <a:t> </a:t>
            </a:r>
            <a:r>
              <a:rPr lang="en-US" sz="2000" dirty="0" err="1">
                <a:solidFill>
                  <a:schemeClr val="dk1"/>
                </a:solidFill>
              </a:rPr>
              <a:t>выдвинувшихся</a:t>
            </a:r>
            <a:r>
              <a:rPr lang="en-US" sz="2000" dirty="0">
                <a:solidFill>
                  <a:schemeClr val="dk1"/>
                </a:solidFill>
              </a:rPr>
              <a:t> </a:t>
            </a:r>
            <a:r>
              <a:rPr lang="en-US" sz="2000" dirty="0" err="1">
                <a:solidFill>
                  <a:schemeClr val="dk1"/>
                </a:solidFill>
              </a:rPr>
              <a:t>зубов</a:t>
            </a:r>
            <a:r>
              <a:rPr lang="en-US" sz="2000" dirty="0">
                <a:solidFill>
                  <a:schemeClr val="dk1"/>
                </a:solidFill>
              </a:rPr>
              <a:t>, </a:t>
            </a:r>
            <a:r>
              <a:rPr lang="en-US" sz="2000" dirty="0" err="1">
                <a:solidFill>
                  <a:schemeClr val="dk1"/>
                </a:solidFill>
              </a:rPr>
              <a:t>имплантология</a:t>
            </a:r>
            <a:r>
              <a:rPr lang="en-US" sz="2000" dirty="0">
                <a:solidFill>
                  <a:schemeClr val="dk1"/>
                </a:solidFill>
              </a:rPr>
              <a:t>;</a:t>
            </a:r>
            <a:endParaRPr sz="2000" dirty="0">
              <a:solidFill>
                <a:schemeClr val="dk1"/>
              </a:solidFill>
            </a:endParaRPr>
          </a:p>
          <a:p>
            <a:pPr marL="0" lvl="0" indent="0" algn="l" rtl="0">
              <a:spcBef>
                <a:spcPts val="0"/>
              </a:spcBef>
              <a:spcAft>
                <a:spcPts val="0"/>
              </a:spcAft>
              <a:buNone/>
            </a:pPr>
            <a:r>
              <a:rPr lang="en-US" sz="2000" b="1" dirty="0" err="1">
                <a:solidFill>
                  <a:srgbClr val="3333FF"/>
                </a:solidFill>
              </a:rPr>
              <a:t>ортопедическая</a:t>
            </a:r>
            <a:r>
              <a:rPr lang="en-US" sz="2000" b="1" dirty="0">
                <a:solidFill>
                  <a:srgbClr val="3333FF"/>
                </a:solidFill>
              </a:rPr>
              <a:t> </a:t>
            </a:r>
            <a:r>
              <a:rPr lang="en-US" sz="2000" dirty="0" err="1">
                <a:solidFill>
                  <a:schemeClr val="dk1"/>
                </a:solidFill>
              </a:rPr>
              <a:t>устранение</a:t>
            </a:r>
            <a:r>
              <a:rPr lang="en-US" sz="2000" dirty="0">
                <a:solidFill>
                  <a:schemeClr val="dk1"/>
                </a:solidFill>
              </a:rPr>
              <a:t> </a:t>
            </a:r>
            <a:r>
              <a:rPr lang="en-US" sz="2000" dirty="0" err="1">
                <a:solidFill>
                  <a:schemeClr val="dk1"/>
                </a:solidFill>
              </a:rPr>
              <a:t>вторичных</a:t>
            </a:r>
            <a:r>
              <a:rPr lang="en-US" sz="2000" dirty="0">
                <a:solidFill>
                  <a:schemeClr val="dk1"/>
                </a:solidFill>
              </a:rPr>
              <a:t> </a:t>
            </a:r>
            <a:r>
              <a:rPr lang="en-US" sz="2000" dirty="0" err="1">
                <a:solidFill>
                  <a:schemeClr val="dk1"/>
                </a:solidFill>
              </a:rPr>
              <a:t>деформаций</a:t>
            </a:r>
            <a:r>
              <a:rPr lang="en-US" sz="2000" dirty="0">
                <a:solidFill>
                  <a:schemeClr val="dk1"/>
                </a:solidFill>
              </a:rPr>
              <a:t> </a:t>
            </a:r>
            <a:r>
              <a:rPr lang="en-US" sz="2000" dirty="0" err="1">
                <a:solidFill>
                  <a:schemeClr val="dk1"/>
                </a:solidFill>
              </a:rPr>
              <a:t>окклюзионной</a:t>
            </a:r>
            <a:r>
              <a:rPr lang="en-US" sz="2000" dirty="0">
                <a:solidFill>
                  <a:schemeClr val="dk1"/>
                </a:solidFill>
              </a:rPr>
              <a:t> </a:t>
            </a:r>
            <a:r>
              <a:rPr lang="en-US" sz="2000" dirty="0" err="1">
                <a:solidFill>
                  <a:schemeClr val="dk1"/>
                </a:solidFill>
              </a:rPr>
              <a:t>поверхности</a:t>
            </a:r>
            <a:r>
              <a:rPr lang="en-US" sz="2000" dirty="0">
                <a:solidFill>
                  <a:schemeClr val="dk1"/>
                </a:solidFill>
              </a:rPr>
              <a:t> </a:t>
            </a:r>
            <a:r>
              <a:rPr lang="en-US" sz="2000" dirty="0" err="1">
                <a:solidFill>
                  <a:schemeClr val="dk1"/>
                </a:solidFill>
              </a:rPr>
              <a:t>путем</a:t>
            </a:r>
            <a:r>
              <a:rPr lang="en-US" sz="2000" dirty="0">
                <a:solidFill>
                  <a:schemeClr val="dk1"/>
                </a:solidFill>
              </a:rPr>
              <a:t> </a:t>
            </a:r>
            <a:r>
              <a:rPr lang="en-US" sz="2000" dirty="0" err="1">
                <a:solidFill>
                  <a:schemeClr val="dk1"/>
                </a:solidFill>
              </a:rPr>
              <a:t>сошлифовывания</a:t>
            </a:r>
            <a:r>
              <a:rPr lang="en-US" sz="2000" dirty="0">
                <a:solidFill>
                  <a:schemeClr val="dk1"/>
                </a:solidFill>
              </a:rPr>
              <a:t>, </a:t>
            </a:r>
            <a:r>
              <a:rPr lang="en-US" sz="2000" dirty="0" err="1">
                <a:solidFill>
                  <a:schemeClr val="dk1"/>
                </a:solidFill>
              </a:rPr>
              <a:t>перестройка</a:t>
            </a:r>
            <a:r>
              <a:rPr lang="en-US" sz="2000" dirty="0">
                <a:solidFill>
                  <a:schemeClr val="dk1"/>
                </a:solidFill>
              </a:rPr>
              <a:t> </a:t>
            </a:r>
            <a:r>
              <a:rPr lang="en-US" sz="2000" dirty="0" err="1">
                <a:solidFill>
                  <a:schemeClr val="dk1"/>
                </a:solidFill>
              </a:rPr>
              <a:t>миотатического</a:t>
            </a:r>
            <a:r>
              <a:rPr lang="en-US" sz="2000" dirty="0">
                <a:solidFill>
                  <a:schemeClr val="dk1"/>
                </a:solidFill>
              </a:rPr>
              <a:t> </a:t>
            </a:r>
            <a:r>
              <a:rPr lang="en-US" sz="2000" dirty="0" err="1">
                <a:solidFill>
                  <a:schemeClr val="dk1"/>
                </a:solidFill>
              </a:rPr>
              <a:t>рефлекса</a:t>
            </a:r>
            <a:r>
              <a:rPr lang="en-US" sz="2000" dirty="0">
                <a:solidFill>
                  <a:schemeClr val="dk1"/>
                </a:solidFill>
              </a:rPr>
              <a:t>; </a:t>
            </a:r>
            <a:endParaRPr dirty="0">
              <a:solidFill>
                <a:schemeClr val="dk1"/>
              </a:solidFill>
            </a:endParaRPr>
          </a:p>
          <a:p>
            <a:pPr marL="0" lvl="0" indent="0" algn="l" rtl="0">
              <a:spcBef>
                <a:spcPts val="0"/>
              </a:spcBef>
              <a:spcAft>
                <a:spcPts val="0"/>
              </a:spcAft>
              <a:buNone/>
            </a:pPr>
            <a:r>
              <a:rPr lang="en-US" sz="2000" b="1" dirty="0" err="1">
                <a:solidFill>
                  <a:srgbClr val="3333FF"/>
                </a:solidFill>
              </a:rPr>
              <a:t>ортодонтическая</a:t>
            </a:r>
            <a:r>
              <a:rPr lang="en-US" sz="2000" b="1" dirty="0">
                <a:solidFill>
                  <a:srgbClr val="C00000"/>
                </a:solidFill>
              </a:rPr>
              <a:t> </a:t>
            </a:r>
            <a:r>
              <a:rPr lang="en-US" sz="2000" dirty="0" err="1">
                <a:solidFill>
                  <a:schemeClr val="dk1"/>
                </a:solidFill>
              </a:rPr>
              <a:t>подготовка</a:t>
            </a:r>
            <a:r>
              <a:rPr lang="en-US" sz="2000" dirty="0">
                <a:solidFill>
                  <a:schemeClr val="dk1"/>
                </a:solidFill>
              </a:rPr>
              <a:t> </a:t>
            </a:r>
            <a:r>
              <a:rPr lang="en-US" sz="2000" dirty="0" err="1">
                <a:solidFill>
                  <a:schemeClr val="dk1"/>
                </a:solidFill>
              </a:rPr>
              <a:t>полости</a:t>
            </a:r>
            <a:r>
              <a:rPr lang="en-US" sz="2000" dirty="0">
                <a:solidFill>
                  <a:schemeClr val="dk1"/>
                </a:solidFill>
              </a:rPr>
              <a:t> </a:t>
            </a:r>
            <a:r>
              <a:rPr lang="en-US" sz="2000" dirty="0" err="1">
                <a:solidFill>
                  <a:schemeClr val="dk1"/>
                </a:solidFill>
              </a:rPr>
              <a:t>рта</a:t>
            </a:r>
            <a:r>
              <a:rPr lang="en-US" sz="2000" dirty="0">
                <a:solidFill>
                  <a:schemeClr val="dk1"/>
                </a:solidFill>
              </a:rPr>
              <a:t>  - </a:t>
            </a:r>
            <a:r>
              <a:rPr lang="en-US" sz="2000" dirty="0" err="1">
                <a:solidFill>
                  <a:schemeClr val="dk1"/>
                </a:solidFill>
              </a:rPr>
              <a:t>устранение</a:t>
            </a:r>
            <a:r>
              <a:rPr lang="en-US" sz="2000" dirty="0">
                <a:solidFill>
                  <a:schemeClr val="dk1"/>
                </a:solidFill>
              </a:rPr>
              <a:t> </a:t>
            </a:r>
            <a:r>
              <a:rPr lang="en-US" sz="2000" dirty="0" err="1">
                <a:solidFill>
                  <a:schemeClr val="dk1"/>
                </a:solidFill>
              </a:rPr>
              <a:t>вторичных</a:t>
            </a:r>
            <a:r>
              <a:rPr lang="en-US" sz="2000" dirty="0">
                <a:solidFill>
                  <a:schemeClr val="dk1"/>
                </a:solidFill>
              </a:rPr>
              <a:t> </a:t>
            </a:r>
            <a:r>
              <a:rPr lang="en-US" sz="2000" dirty="0" err="1">
                <a:solidFill>
                  <a:schemeClr val="dk1"/>
                </a:solidFill>
              </a:rPr>
              <a:t>деформаций</a:t>
            </a:r>
            <a:r>
              <a:rPr lang="en-US" sz="2000" dirty="0">
                <a:solidFill>
                  <a:schemeClr val="dk1"/>
                </a:solidFill>
              </a:rPr>
              <a:t> с </a:t>
            </a:r>
            <a:r>
              <a:rPr lang="en-US" sz="2000" dirty="0" err="1">
                <a:solidFill>
                  <a:schemeClr val="dk1"/>
                </a:solidFill>
              </a:rPr>
              <a:t>помощью</a:t>
            </a:r>
            <a:r>
              <a:rPr lang="en-US" sz="2000" dirty="0">
                <a:solidFill>
                  <a:schemeClr val="dk1"/>
                </a:solidFill>
              </a:rPr>
              <a:t> </a:t>
            </a:r>
            <a:r>
              <a:rPr lang="en-US" sz="2000" dirty="0" err="1">
                <a:solidFill>
                  <a:schemeClr val="dk1"/>
                </a:solidFill>
              </a:rPr>
              <a:t>специальных</a:t>
            </a:r>
            <a:r>
              <a:rPr lang="en-US" sz="2000" dirty="0">
                <a:solidFill>
                  <a:schemeClr val="dk1"/>
                </a:solidFill>
              </a:rPr>
              <a:t> </a:t>
            </a:r>
            <a:r>
              <a:rPr lang="en-US" sz="2000" dirty="0" err="1">
                <a:solidFill>
                  <a:schemeClr val="dk1"/>
                </a:solidFill>
              </a:rPr>
              <a:t>аппаратов</a:t>
            </a:r>
            <a:r>
              <a:rPr lang="en-US" sz="2000" dirty="0">
                <a:solidFill>
                  <a:schemeClr val="dk1"/>
                </a:solidFill>
              </a:rPr>
              <a:t>.</a:t>
            </a:r>
            <a:endParaRPr sz="2000" dirty="0">
              <a:solidFill>
                <a:schemeClr val="dk1"/>
              </a:solidFill>
              <a:latin typeface="Calibri"/>
              <a:ea typeface="Calibri"/>
              <a:cs typeface="Calibri"/>
              <a:sym typeface="Calibri"/>
            </a:endParaRPr>
          </a:p>
        </p:txBody>
      </p:sp>
      <p:pic>
        <p:nvPicPr>
          <p:cNvPr id="8" name="Рисунок 7"/>
          <p:cNvPicPr/>
          <p:nvPr/>
        </p:nvPicPr>
        <p:blipFill rotWithShape="1">
          <a:blip r:embed="rId4">
            <a:extLst>
              <a:ext uri="{28A0092B-C50C-407E-A947-70E740481C1C}">
                <a14:useLocalDpi xmlns:a14="http://schemas.microsoft.com/office/drawing/2010/main" val="0"/>
              </a:ext>
            </a:extLst>
          </a:blip>
          <a:srcRect r="80263"/>
          <a:stretch/>
        </p:blipFill>
        <p:spPr bwMode="auto">
          <a:xfrm>
            <a:off x="373062" y="218378"/>
            <a:ext cx="838200" cy="102362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18"/>
          <p:cNvPicPr preferRelativeResize="0"/>
          <p:nvPr/>
        </p:nvPicPr>
        <p:blipFill rotWithShape="1">
          <a:blip r:embed="rId3">
            <a:alphaModFix/>
          </a:blip>
          <a:srcRect l="41900" t="62005" r="53765" b="7838"/>
          <a:stretch/>
        </p:blipFill>
        <p:spPr>
          <a:xfrm>
            <a:off x="107950" y="115887"/>
            <a:ext cx="1368425" cy="6626225"/>
          </a:xfrm>
          <a:prstGeom prst="rect">
            <a:avLst/>
          </a:prstGeom>
          <a:noFill/>
          <a:ln>
            <a:noFill/>
          </a:ln>
        </p:spPr>
      </p:pic>
      <p:sp>
        <p:nvSpPr>
          <p:cNvPr id="135" name="Google Shape;135;p18"/>
          <p:cNvSpPr txBox="1"/>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900"/>
              <a:buFont typeface="Arial"/>
              <a:buNone/>
            </a:pPr>
            <a:fld id="{00000000-1234-1234-1234-123412341234}" type="slidenum">
              <a:rPr lang="en-US" sz="900" b="0" i="0" u="none">
                <a:solidFill>
                  <a:srgbClr val="898989"/>
                </a:solidFill>
                <a:latin typeface="Arial"/>
                <a:ea typeface="Arial"/>
                <a:cs typeface="Arial"/>
                <a:sym typeface="Arial"/>
              </a:rPr>
              <a:t>6</a:t>
            </a:fld>
            <a:endParaRPr/>
          </a:p>
        </p:txBody>
      </p:sp>
      <p:sp>
        <p:nvSpPr>
          <p:cNvPr id="136" name="Google Shape;136;p18"/>
          <p:cNvSpPr txBox="1"/>
          <p:nvPr/>
        </p:nvSpPr>
        <p:spPr>
          <a:xfrm>
            <a:off x="1835150" y="549275"/>
            <a:ext cx="7200900" cy="107791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US" sz="2400" b="1" dirty="0" err="1" smtClean="0">
                <a:solidFill>
                  <a:schemeClr val="dk1"/>
                </a:solidFill>
                <a:latin typeface="Calibri"/>
                <a:ea typeface="Calibri"/>
                <a:cs typeface="Calibri"/>
                <a:sym typeface="Calibri"/>
              </a:rPr>
              <a:t>Терапевтическая</a:t>
            </a:r>
            <a:r>
              <a:rPr lang="en-US" sz="2400" b="1" dirty="0" smtClean="0">
                <a:solidFill>
                  <a:schemeClr val="dk1"/>
                </a:solidFill>
                <a:latin typeface="Calibri"/>
                <a:ea typeface="Calibri"/>
                <a:cs typeface="Calibri"/>
                <a:sym typeface="Calibri"/>
              </a:rPr>
              <a:t> </a:t>
            </a:r>
            <a:r>
              <a:rPr lang="en-US" sz="2400" b="1" dirty="0" err="1">
                <a:solidFill>
                  <a:schemeClr val="dk1"/>
                </a:solidFill>
                <a:latin typeface="Calibri"/>
                <a:ea typeface="Calibri"/>
                <a:cs typeface="Calibri"/>
                <a:sym typeface="Calibri"/>
              </a:rPr>
              <a:t>подготовка</a:t>
            </a:r>
            <a:r>
              <a:rPr lang="en-US" sz="2400" b="1" dirty="0">
                <a:solidFill>
                  <a:schemeClr val="dk1"/>
                </a:solidFill>
                <a:latin typeface="Calibri"/>
                <a:ea typeface="Calibri"/>
                <a:cs typeface="Calibri"/>
                <a:sym typeface="Calibri"/>
              </a:rPr>
              <a:t> </a:t>
            </a:r>
            <a:r>
              <a:rPr lang="en-US" sz="2400" b="1" dirty="0" err="1">
                <a:solidFill>
                  <a:schemeClr val="dk1"/>
                </a:solidFill>
                <a:latin typeface="Calibri"/>
                <a:ea typeface="Calibri"/>
                <a:cs typeface="Calibri"/>
                <a:sym typeface="Calibri"/>
              </a:rPr>
              <a:t>полости</a:t>
            </a:r>
            <a:r>
              <a:rPr lang="en-US" sz="2400" b="1" dirty="0">
                <a:solidFill>
                  <a:schemeClr val="dk1"/>
                </a:solidFill>
                <a:latin typeface="Calibri"/>
                <a:ea typeface="Calibri"/>
                <a:cs typeface="Calibri"/>
                <a:sym typeface="Calibri"/>
              </a:rPr>
              <a:t> </a:t>
            </a:r>
            <a:r>
              <a:rPr lang="en-US" sz="2400" b="1" dirty="0" err="1">
                <a:solidFill>
                  <a:schemeClr val="dk1"/>
                </a:solidFill>
                <a:latin typeface="Calibri"/>
                <a:ea typeface="Calibri"/>
                <a:cs typeface="Calibri"/>
                <a:sym typeface="Calibri"/>
              </a:rPr>
              <a:t>рта</a:t>
            </a:r>
            <a:r>
              <a:rPr lang="en-US" sz="2400" b="1" dirty="0">
                <a:solidFill>
                  <a:schemeClr val="dk1"/>
                </a:solidFill>
                <a:latin typeface="Calibri"/>
                <a:ea typeface="Calibri"/>
                <a:cs typeface="Calibri"/>
                <a:sym typeface="Calibri"/>
              </a:rPr>
              <a:t> к </a:t>
            </a:r>
            <a:r>
              <a:rPr lang="en-US" sz="2400" b="1" dirty="0" err="1">
                <a:solidFill>
                  <a:schemeClr val="dk1"/>
                </a:solidFill>
                <a:latin typeface="Calibri"/>
                <a:ea typeface="Calibri"/>
                <a:cs typeface="Calibri"/>
                <a:sym typeface="Calibri"/>
              </a:rPr>
              <a:t>протезированию</a:t>
            </a:r>
            <a:r>
              <a:rPr lang="en-US" sz="2400" b="1" dirty="0">
                <a:solidFill>
                  <a:schemeClr val="dk1"/>
                </a:solidFill>
                <a:latin typeface="Calibri"/>
                <a:ea typeface="Calibri"/>
                <a:cs typeface="Calibri"/>
                <a:sym typeface="Calibri"/>
              </a:rPr>
              <a:t> </a:t>
            </a:r>
            <a:endParaRPr dirty="0">
              <a:solidFill>
                <a:schemeClr val="dk1"/>
              </a:solidFill>
            </a:endParaRPr>
          </a:p>
          <a:p>
            <a:pPr marL="0" marR="0" lvl="0" indent="0" algn="l" rtl="0">
              <a:lnSpc>
                <a:spcPct val="100000"/>
              </a:lnSpc>
              <a:spcBef>
                <a:spcPts val="0"/>
              </a:spcBef>
              <a:spcAft>
                <a:spcPts val="0"/>
              </a:spcAft>
              <a:buClr>
                <a:schemeClr val="dk1"/>
              </a:buClr>
              <a:buSzPts val="3200"/>
              <a:buFont typeface="Arial"/>
              <a:buNone/>
            </a:pPr>
            <a:endParaRPr sz="3200" b="1" dirty="0">
              <a:solidFill>
                <a:schemeClr val="dk1"/>
              </a:solidFill>
              <a:latin typeface="Cambria"/>
              <a:ea typeface="Cambria"/>
              <a:cs typeface="Cambria"/>
              <a:sym typeface="Cambria"/>
            </a:endParaRPr>
          </a:p>
          <a:p>
            <a:pPr marL="0" marR="0" lvl="0" indent="0" algn="l" rtl="0">
              <a:lnSpc>
                <a:spcPct val="100000"/>
              </a:lnSpc>
              <a:spcBef>
                <a:spcPts val="0"/>
              </a:spcBef>
              <a:spcAft>
                <a:spcPts val="0"/>
              </a:spcAft>
              <a:buNone/>
            </a:pPr>
            <a:endParaRPr sz="3200" b="1" i="0" u="none" dirty="0">
              <a:solidFill>
                <a:schemeClr val="dk1"/>
              </a:solidFill>
              <a:latin typeface="Cambria"/>
              <a:ea typeface="Cambria"/>
              <a:cs typeface="Cambria"/>
              <a:sym typeface="Cambria"/>
            </a:endParaRPr>
          </a:p>
        </p:txBody>
      </p:sp>
      <p:sp>
        <p:nvSpPr>
          <p:cNvPr id="137" name="Google Shape;137;p18"/>
          <p:cNvSpPr txBox="1"/>
          <p:nvPr/>
        </p:nvSpPr>
        <p:spPr>
          <a:xfrm>
            <a:off x="1637725" y="2006225"/>
            <a:ext cx="3930600" cy="435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chemeClr val="dk1"/>
                </a:solidFill>
                <a:latin typeface="Calibri"/>
                <a:ea typeface="Calibri"/>
                <a:cs typeface="Calibri"/>
                <a:sym typeface="Calibri"/>
              </a:rPr>
              <a:t>К </a:t>
            </a:r>
            <a:r>
              <a:rPr lang="en-US" sz="2400" dirty="0" err="1">
                <a:solidFill>
                  <a:schemeClr val="dk1"/>
                </a:solidFill>
                <a:latin typeface="Calibri"/>
                <a:ea typeface="Calibri"/>
                <a:cs typeface="Calibri"/>
                <a:sym typeface="Calibri"/>
              </a:rPr>
              <a:t>ней</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следует</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отнести</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депульпирование</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зубов</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не</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пораженных</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кариесом</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только</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по</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определенным</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показаниям</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под</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ортопедические</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конструкции</a:t>
            </a:r>
            <a:r>
              <a:rPr lang="en-US" sz="2400" dirty="0">
                <a:solidFill>
                  <a:schemeClr val="dk1"/>
                </a:solidFill>
                <a:latin typeface="Calibri"/>
                <a:ea typeface="Calibri"/>
                <a:cs typeface="Calibri"/>
                <a:sym typeface="Calibri"/>
              </a:rPr>
              <a:t>.</a:t>
            </a:r>
            <a:endParaRPr sz="2400" dirty="0">
              <a:solidFill>
                <a:schemeClr val="dk1"/>
              </a:solidFill>
              <a:latin typeface="Calibri"/>
              <a:ea typeface="Calibri"/>
              <a:cs typeface="Calibri"/>
              <a:sym typeface="Calibri"/>
            </a:endParaRPr>
          </a:p>
        </p:txBody>
      </p:sp>
      <p:pic>
        <p:nvPicPr>
          <p:cNvPr id="138" name="Google Shape;138;p18"/>
          <p:cNvPicPr preferRelativeResize="0"/>
          <p:nvPr/>
        </p:nvPicPr>
        <p:blipFill rotWithShape="1">
          <a:blip r:embed="rId4">
            <a:alphaModFix/>
          </a:blip>
          <a:srcRect l="1980" t="1951"/>
          <a:stretch/>
        </p:blipFill>
        <p:spPr>
          <a:xfrm>
            <a:off x="5435600" y="1856213"/>
            <a:ext cx="3563441" cy="4271111"/>
          </a:xfrm>
          <a:prstGeom prst="rect">
            <a:avLst/>
          </a:prstGeom>
          <a:noFill/>
          <a:ln>
            <a:noFill/>
          </a:ln>
        </p:spPr>
      </p:pic>
      <p:pic>
        <p:nvPicPr>
          <p:cNvPr id="9" name="Рисунок 8"/>
          <p:cNvPicPr/>
          <p:nvPr/>
        </p:nvPicPr>
        <p:blipFill rotWithShape="1">
          <a:blip r:embed="rId5">
            <a:extLst>
              <a:ext uri="{28A0092B-C50C-407E-A947-70E740481C1C}">
                <a14:useLocalDpi xmlns:a14="http://schemas.microsoft.com/office/drawing/2010/main" val="0"/>
              </a:ext>
            </a:extLst>
          </a:blip>
          <a:srcRect r="80263"/>
          <a:stretch/>
        </p:blipFill>
        <p:spPr bwMode="auto">
          <a:xfrm>
            <a:off x="398463" y="271645"/>
            <a:ext cx="838200" cy="102362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19"/>
          <p:cNvPicPr preferRelativeResize="0"/>
          <p:nvPr/>
        </p:nvPicPr>
        <p:blipFill rotWithShape="1">
          <a:blip r:embed="rId3">
            <a:alphaModFix/>
          </a:blip>
          <a:srcRect l="41900" t="62005" r="53765" b="7838"/>
          <a:stretch/>
        </p:blipFill>
        <p:spPr>
          <a:xfrm>
            <a:off x="107950" y="115887"/>
            <a:ext cx="1368425" cy="6626225"/>
          </a:xfrm>
          <a:prstGeom prst="rect">
            <a:avLst/>
          </a:prstGeom>
          <a:noFill/>
          <a:ln>
            <a:noFill/>
          </a:ln>
        </p:spPr>
      </p:pic>
      <p:sp>
        <p:nvSpPr>
          <p:cNvPr id="145" name="Google Shape;145;p19"/>
          <p:cNvSpPr txBox="1"/>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900"/>
              <a:buFont typeface="Arial"/>
              <a:buNone/>
            </a:pPr>
            <a:fld id="{00000000-1234-1234-1234-123412341234}" type="slidenum">
              <a:rPr lang="en-US" sz="900" b="0" i="0" u="none">
                <a:solidFill>
                  <a:srgbClr val="898989"/>
                </a:solidFill>
                <a:latin typeface="Arial"/>
                <a:ea typeface="Arial"/>
                <a:cs typeface="Arial"/>
                <a:sym typeface="Arial"/>
              </a:rPr>
              <a:t>7</a:t>
            </a:fld>
            <a:endParaRPr/>
          </a:p>
        </p:txBody>
      </p:sp>
      <p:sp>
        <p:nvSpPr>
          <p:cNvPr id="146" name="Google Shape;146;p19"/>
          <p:cNvSpPr txBox="1"/>
          <p:nvPr/>
        </p:nvSpPr>
        <p:spPr>
          <a:xfrm>
            <a:off x="1835150" y="203175"/>
            <a:ext cx="6844800" cy="1188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Для решения вопроса о целесообразности и возможности депульпурования зуба необходимо провести следующие исследования.</a:t>
            </a:r>
            <a:endParaRPr sz="2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3200" b="1">
              <a:solidFill>
                <a:schemeClr val="dk1"/>
              </a:solidFill>
              <a:latin typeface="Cambria"/>
              <a:ea typeface="Cambria"/>
              <a:cs typeface="Cambria"/>
              <a:sym typeface="Cambria"/>
            </a:endParaRPr>
          </a:p>
          <a:p>
            <a:pPr marL="0" marR="0" lvl="0" indent="0" algn="l" rtl="0">
              <a:lnSpc>
                <a:spcPct val="100000"/>
              </a:lnSpc>
              <a:spcBef>
                <a:spcPts val="0"/>
              </a:spcBef>
              <a:spcAft>
                <a:spcPts val="0"/>
              </a:spcAft>
              <a:buNone/>
            </a:pPr>
            <a:endParaRPr sz="3200" b="1" i="0" u="none">
              <a:solidFill>
                <a:schemeClr val="dk1"/>
              </a:solidFill>
              <a:latin typeface="Cambria"/>
              <a:ea typeface="Cambria"/>
              <a:cs typeface="Cambria"/>
              <a:sym typeface="Cambria"/>
            </a:endParaRPr>
          </a:p>
        </p:txBody>
      </p:sp>
      <p:sp>
        <p:nvSpPr>
          <p:cNvPr id="147" name="Google Shape;147;p19"/>
          <p:cNvSpPr txBox="1"/>
          <p:nvPr/>
        </p:nvSpPr>
        <p:spPr>
          <a:xfrm>
            <a:off x="1835150" y="1392075"/>
            <a:ext cx="6988200" cy="534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chemeClr val="dk1"/>
                </a:solidFill>
                <a:latin typeface="Calibri"/>
                <a:ea typeface="Calibri"/>
                <a:cs typeface="Calibri"/>
                <a:sym typeface="Calibri"/>
              </a:rPr>
              <a:t>1. </a:t>
            </a:r>
            <a:r>
              <a:rPr lang="en-US" sz="2000" b="1">
                <a:solidFill>
                  <a:schemeClr val="dk1"/>
                </a:solidFill>
                <a:latin typeface="Calibri"/>
                <a:ea typeface="Calibri"/>
                <a:cs typeface="Calibri"/>
                <a:sym typeface="Calibri"/>
              </a:rPr>
              <a:t>Тщательно собрать анамнез и обследовать больного </a:t>
            </a:r>
            <a:r>
              <a:rPr lang="en-US" sz="2000">
                <a:solidFill>
                  <a:schemeClr val="dk1"/>
                </a:solidFill>
                <a:latin typeface="Calibri"/>
                <a:ea typeface="Calibri"/>
                <a:cs typeface="Calibri"/>
                <a:sym typeface="Calibri"/>
              </a:rPr>
              <a:t>с целью выявления соматических и стоматологических заболеваний, при которых противопоказано депульпирование зуба.</a:t>
            </a: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2. </a:t>
            </a:r>
            <a:r>
              <a:rPr lang="en-US" sz="2000" b="1">
                <a:solidFill>
                  <a:schemeClr val="dk1"/>
                </a:solidFill>
                <a:latin typeface="Calibri"/>
                <a:ea typeface="Calibri"/>
                <a:cs typeface="Calibri"/>
                <a:sym typeface="Calibri"/>
              </a:rPr>
              <a:t>Изучить диагностические модели зубных рядов </a:t>
            </a:r>
            <a:r>
              <a:rPr lang="en-US" sz="2000">
                <a:solidFill>
                  <a:schemeClr val="dk1"/>
                </a:solidFill>
                <a:latin typeface="Calibri"/>
                <a:ea typeface="Calibri"/>
                <a:cs typeface="Calibri"/>
                <a:sym typeface="Calibri"/>
              </a:rPr>
              <a:t>больного в положении центральной окклюзии и конструктивного прикуса. На моделях определяют:</a:t>
            </a: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 а) величину и тип зубо - альвеолярного удлинения,</a:t>
            </a: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б) характер окклюзионной кривой,</a:t>
            </a: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в) отношение отдельных зубов к слизистой оболочке беззубого альвеолярного отростка противоположной челюсти,</a:t>
            </a: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г) характер мезиального и дистального перемещения зубов (корпусное, с наклоном),</a:t>
            </a: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д) пункты, где возникают блокады движений нижней челюсти,</a:t>
            </a: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е) уровень укорочения зубов или величину их перемещения для нормализации окклюзионных взаимоотношений.</a:t>
            </a:r>
            <a:endParaRPr sz="2000">
              <a:solidFill>
                <a:schemeClr val="dk1"/>
              </a:solidFill>
              <a:latin typeface="Calibri"/>
              <a:ea typeface="Calibri"/>
              <a:cs typeface="Calibri"/>
              <a:sym typeface="Calibri"/>
            </a:endParaRPr>
          </a:p>
          <a:p>
            <a:pPr marL="0" lvl="0" indent="0" algn="l" rtl="0">
              <a:spcBef>
                <a:spcPts val="0"/>
              </a:spcBef>
              <a:spcAft>
                <a:spcPts val="0"/>
              </a:spcAft>
              <a:buNone/>
            </a:pPr>
            <a:endParaRPr sz="2000">
              <a:solidFill>
                <a:schemeClr val="dk1"/>
              </a:solidFill>
              <a:latin typeface="Calibri"/>
              <a:ea typeface="Calibri"/>
              <a:cs typeface="Calibri"/>
              <a:sym typeface="Calibri"/>
            </a:endParaRPr>
          </a:p>
        </p:txBody>
      </p:sp>
      <p:pic>
        <p:nvPicPr>
          <p:cNvPr id="8" name="Рисунок 7"/>
          <p:cNvPicPr/>
          <p:nvPr/>
        </p:nvPicPr>
        <p:blipFill rotWithShape="1">
          <a:blip r:embed="rId4">
            <a:extLst>
              <a:ext uri="{28A0092B-C50C-407E-A947-70E740481C1C}">
                <a14:useLocalDpi xmlns:a14="http://schemas.microsoft.com/office/drawing/2010/main" val="0"/>
              </a:ext>
            </a:extLst>
          </a:blip>
          <a:srcRect r="80263"/>
          <a:stretch/>
        </p:blipFill>
        <p:spPr bwMode="auto">
          <a:xfrm>
            <a:off x="373062" y="203175"/>
            <a:ext cx="958588" cy="118890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0"/>
          <p:cNvPicPr preferRelativeResize="0"/>
          <p:nvPr/>
        </p:nvPicPr>
        <p:blipFill rotWithShape="1">
          <a:blip r:embed="rId3">
            <a:alphaModFix/>
          </a:blip>
          <a:srcRect l="41900" t="62005" r="53765" b="7838"/>
          <a:stretch/>
        </p:blipFill>
        <p:spPr>
          <a:xfrm>
            <a:off x="107950" y="115887"/>
            <a:ext cx="1368425" cy="6626225"/>
          </a:xfrm>
          <a:prstGeom prst="rect">
            <a:avLst/>
          </a:prstGeom>
          <a:noFill/>
          <a:ln>
            <a:noFill/>
          </a:ln>
        </p:spPr>
      </p:pic>
      <p:sp>
        <p:nvSpPr>
          <p:cNvPr id="154" name="Google Shape;154;p20"/>
          <p:cNvSpPr txBox="1"/>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900"/>
              <a:buFont typeface="Arial"/>
              <a:buNone/>
            </a:pPr>
            <a:fld id="{00000000-1234-1234-1234-123412341234}" type="slidenum">
              <a:rPr lang="en-US" sz="900" b="0" i="0" u="none">
                <a:solidFill>
                  <a:srgbClr val="898989"/>
                </a:solidFill>
                <a:latin typeface="Arial"/>
                <a:ea typeface="Arial"/>
                <a:cs typeface="Arial"/>
                <a:sym typeface="Arial"/>
              </a:rPr>
              <a:t>8</a:t>
            </a:fld>
            <a:endParaRPr/>
          </a:p>
        </p:txBody>
      </p:sp>
      <p:sp>
        <p:nvSpPr>
          <p:cNvPr id="155" name="Google Shape;155;p20"/>
          <p:cNvSpPr txBox="1"/>
          <p:nvPr/>
        </p:nvSpPr>
        <p:spPr>
          <a:xfrm>
            <a:off x="1476375" y="245650"/>
            <a:ext cx="5831700" cy="5752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2000" b="1">
                <a:solidFill>
                  <a:schemeClr val="dk1"/>
                </a:solidFill>
                <a:latin typeface="Calibri"/>
                <a:ea typeface="Calibri"/>
                <a:cs typeface="Calibri"/>
                <a:sym typeface="Calibri"/>
              </a:rPr>
              <a:t>Провести рентгенографическое исследование челюстей и зубов.</a:t>
            </a:r>
            <a:endParaRPr sz="2000" b="1">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000">
                <a:solidFill>
                  <a:schemeClr val="dk1"/>
                </a:solidFill>
                <a:latin typeface="Calibri"/>
                <a:ea typeface="Calibri"/>
                <a:cs typeface="Calibri"/>
                <a:sym typeface="Calibri"/>
              </a:rPr>
              <a:t>На рентгенограммах определяются:</a:t>
            </a:r>
            <a:endParaRPr sz="20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000">
                <a:solidFill>
                  <a:schemeClr val="dk1"/>
                </a:solidFill>
                <a:latin typeface="Calibri"/>
                <a:ea typeface="Calibri"/>
                <a:cs typeface="Calibri"/>
                <a:sym typeface="Calibri"/>
              </a:rPr>
              <a:t>а) изменения пародонта, костной ткани;</a:t>
            </a:r>
            <a:endParaRPr sz="20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000">
                <a:solidFill>
                  <a:schemeClr val="dk1"/>
                </a:solidFill>
                <a:latin typeface="Calibri"/>
                <a:ea typeface="Calibri"/>
                <a:cs typeface="Calibri"/>
                <a:sym typeface="Calibri"/>
              </a:rPr>
              <a:t>б) топография полости зуба (с целью определения величины возможного сошлифовывания тканей зубов).</a:t>
            </a:r>
            <a:endParaRPr sz="20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000">
                <a:solidFill>
                  <a:schemeClr val="dk1"/>
                </a:solidFill>
                <a:latin typeface="Calibri"/>
                <a:ea typeface="Calibri"/>
                <a:cs typeface="Calibri"/>
                <a:sym typeface="Calibri"/>
              </a:rPr>
              <a:t>4. Электроодонтометрическое исследование. Указанное исследование следует оценивать не изолированно, а в совокупности с результатами других методов исследования. Электродиагностика позволяет:</a:t>
            </a:r>
            <a:endParaRPr sz="20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000">
                <a:solidFill>
                  <a:schemeClr val="dk1"/>
                </a:solidFill>
                <a:latin typeface="Calibri"/>
                <a:ea typeface="Calibri"/>
                <a:cs typeface="Calibri"/>
                <a:sym typeface="Calibri"/>
              </a:rPr>
              <a:t>а) отдифференцировать повышенную чувствительность препарированных зубов от ограниченного и диффузного пульпита;</a:t>
            </a:r>
            <a:endParaRPr sz="20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000">
                <a:solidFill>
                  <a:schemeClr val="dk1"/>
                </a:solidFill>
                <a:latin typeface="Calibri"/>
                <a:ea typeface="Calibri"/>
                <a:cs typeface="Calibri"/>
                <a:sym typeface="Calibri"/>
              </a:rPr>
              <a:t>б) сделать заключение о состоянии нервных элементов зуба при пародонтите, пародонтозе;</a:t>
            </a:r>
            <a:endParaRPr sz="20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000">
                <a:solidFill>
                  <a:schemeClr val="dk1"/>
                </a:solidFill>
                <a:latin typeface="Calibri"/>
                <a:ea typeface="Calibri"/>
                <a:cs typeface="Calibri"/>
                <a:sym typeface="Calibri"/>
              </a:rPr>
              <a:t>в) следует депульпировать интактные зубы при ЭОМ -100 и более мкА (кроме дисплазии Капдепона). </a:t>
            </a:r>
            <a:endParaRPr sz="2000">
              <a:solidFill>
                <a:schemeClr val="dk1"/>
              </a:solidFill>
              <a:latin typeface="Calibri"/>
              <a:ea typeface="Calibri"/>
              <a:cs typeface="Calibri"/>
              <a:sym typeface="Calibri"/>
            </a:endParaRPr>
          </a:p>
        </p:txBody>
      </p:sp>
      <p:pic>
        <p:nvPicPr>
          <p:cNvPr id="156" name="Google Shape;156;p20" descr="http://2krota.ru/uploads/posts/2008-05/1210339695_g-25.jpg"/>
          <p:cNvPicPr preferRelativeResize="0"/>
          <p:nvPr/>
        </p:nvPicPr>
        <p:blipFill rotWithShape="1">
          <a:blip r:embed="rId4">
            <a:alphaModFix/>
          </a:blip>
          <a:srcRect/>
          <a:stretch/>
        </p:blipFill>
        <p:spPr>
          <a:xfrm>
            <a:off x="6856675" y="388950"/>
            <a:ext cx="2287325" cy="2287325"/>
          </a:xfrm>
          <a:prstGeom prst="rect">
            <a:avLst/>
          </a:prstGeom>
          <a:noFill/>
          <a:ln>
            <a:noFill/>
          </a:ln>
        </p:spPr>
      </p:pic>
      <p:pic>
        <p:nvPicPr>
          <p:cNvPr id="7" name="Рисунок 6"/>
          <p:cNvPicPr/>
          <p:nvPr/>
        </p:nvPicPr>
        <p:blipFill rotWithShape="1">
          <a:blip r:embed="rId5">
            <a:extLst>
              <a:ext uri="{28A0092B-C50C-407E-A947-70E740481C1C}">
                <a14:useLocalDpi xmlns:a14="http://schemas.microsoft.com/office/drawing/2010/main" val="0"/>
              </a:ext>
            </a:extLst>
          </a:blip>
          <a:srcRect r="80263"/>
          <a:stretch/>
        </p:blipFill>
        <p:spPr bwMode="auto">
          <a:xfrm>
            <a:off x="373062" y="245650"/>
            <a:ext cx="860934" cy="1094878"/>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1"/>
          <p:cNvPicPr preferRelativeResize="0"/>
          <p:nvPr/>
        </p:nvPicPr>
        <p:blipFill rotWithShape="1">
          <a:blip r:embed="rId3">
            <a:alphaModFix/>
          </a:blip>
          <a:srcRect l="41900" t="62005" r="53765" b="7838"/>
          <a:stretch/>
        </p:blipFill>
        <p:spPr>
          <a:xfrm>
            <a:off x="107950" y="115887"/>
            <a:ext cx="1368425" cy="6626225"/>
          </a:xfrm>
          <a:prstGeom prst="rect">
            <a:avLst/>
          </a:prstGeom>
          <a:noFill/>
          <a:ln>
            <a:noFill/>
          </a:ln>
        </p:spPr>
      </p:pic>
      <p:sp>
        <p:nvSpPr>
          <p:cNvPr id="163" name="Google Shape;163;p21"/>
          <p:cNvSpPr txBox="1"/>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900"/>
              <a:buFont typeface="Arial"/>
              <a:buNone/>
            </a:pPr>
            <a:fld id="{00000000-1234-1234-1234-123412341234}" type="slidenum">
              <a:rPr lang="en-US" sz="900" b="0" i="0" u="none">
                <a:solidFill>
                  <a:srgbClr val="898989"/>
                </a:solidFill>
                <a:latin typeface="Arial"/>
                <a:ea typeface="Arial"/>
                <a:cs typeface="Arial"/>
                <a:sym typeface="Arial"/>
              </a:rPr>
              <a:t>9</a:t>
            </a:fld>
            <a:endParaRPr/>
          </a:p>
        </p:txBody>
      </p:sp>
      <p:sp>
        <p:nvSpPr>
          <p:cNvPr id="164" name="Google Shape;164;p21"/>
          <p:cNvSpPr txBox="1"/>
          <p:nvPr/>
        </p:nvSpPr>
        <p:spPr>
          <a:xfrm>
            <a:off x="1658200" y="549275"/>
            <a:ext cx="7377900" cy="5612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US" sz="2400" b="1">
                <a:solidFill>
                  <a:schemeClr val="dk1"/>
                </a:solidFill>
                <a:latin typeface="Calibri"/>
                <a:ea typeface="Calibri"/>
                <a:cs typeface="Calibri"/>
                <a:sym typeface="Calibri"/>
              </a:rPr>
              <a:t>Депульпирование зуба является крайней мерой, которую следует проводить при следующих показаниях:</a:t>
            </a:r>
            <a:endParaRPr sz="2400" b="1">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000">
                <a:solidFill>
                  <a:schemeClr val="dk1"/>
                </a:solidFill>
                <a:latin typeface="Calibri"/>
                <a:ea typeface="Calibri"/>
                <a:cs typeface="Calibri"/>
                <a:sym typeface="Calibri"/>
              </a:rPr>
              <a:t>1) при необходимости сошлифовывания значительного слоя твердых тканей зуба, если рентгенографически определяется широкая полость зуба;</a:t>
            </a:r>
            <a:endParaRPr sz="20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000">
                <a:solidFill>
                  <a:schemeClr val="dk1"/>
                </a:solidFill>
                <a:latin typeface="Calibri"/>
                <a:ea typeface="Calibri"/>
                <a:cs typeface="Calibri"/>
                <a:sym typeface="Calibri"/>
              </a:rPr>
              <a:t>2) при необходимости значительного укорочения коронки зуба, нарушающей окклюзионную поверхность, когда нет показаний к аппаратурно-хирургическому методу лечения, а изучение рентгенограммы зуба и диагностических моделей указывает на необходимость его депульпации;</a:t>
            </a:r>
            <a:endParaRPr sz="20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2000">
                <a:solidFill>
                  <a:schemeClr val="dk1"/>
                </a:solidFill>
                <a:latin typeface="Calibri"/>
                <a:ea typeface="Calibri"/>
                <a:cs typeface="Calibri"/>
                <a:sym typeface="Calibri"/>
              </a:rPr>
              <a:t>3) перед шинированием фронтальных зубов, при пародонтите, пародонтозе, когда после изучения диагностических моделей и рентгенограмм показано значительное уменьшение клинических коронок зубов, что невозможно без предварительного их депульпирования, даже при условии обезболивания</a:t>
            </a:r>
            <a:r>
              <a:rPr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pic>
        <p:nvPicPr>
          <p:cNvPr id="6" name="Рисунок 5"/>
          <p:cNvPicPr/>
          <p:nvPr/>
        </p:nvPicPr>
        <p:blipFill rotWithShape="1">
          <a:blip r:embed="rId4">
            <a:extLst>
              <a:ext uri="{28A0092B-C50C-407E-A947-70E740481C1C}">
                <a14:useLocalDpi xmlns:a14="http://schemas.microsoft.com/office/drawing/2010/main" val="0"/>
              </a:ext>
            </a:extLst>
          </a:blip>
          <a:srcRect r="80263"/>
          <a:stretch/>
        </p:blipFill>
        <p:spPr bwMode="auto">
          <a:xfrm>
            <a:off x="373062" y="280522"/>
            <a:ext cx="838200" cy="102362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2410</Words>
  <Application>Microsoft Office PowerPoint</Application>
  <PresentationFormat>Экран (4:3)</PresentationFormat>
  <Paragraphs>178</Paragraphs>
  <Slides>33</Slides>
  <Notes>33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33</vt:i4>
      </vt:variant>
    </vt:vector>
  </HeadingPairs>
  <TitlesOfParts>
    <vt:vector size="39" baseType="lpstr">
      <vt:lpstr>Arial</vt:lpstr>
      <vt:lpstr>Calibri</vt:lpstr>
      <vt:lpstr>Cambria</vt:lpstr>
      <vt:lpstr>Noto Sans Symbols</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7</cp:revision>
  <dcterms:modified xsi:type="dcterms:W3CDTF">2024-06-17T07:43:16Z</dcterms:modified>
</cp:coreProperties>
</file>