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8" r:id="rId2"/>
    <p:sldId id="259" r:id="rId3"/>
    <p:sldId id="360" r:id="rId4"/>
    <p:sldId id="361" r:id="rId5"/>
    <p:sldId id="359" r:id="rId6"/>
    <p:sldId id="362" r:id="rId7"/>
    <p:sldId id="276" r:id="rId8"/>
    <p:sldId id="333" r:id="rId9"/>
    <p:sldId id="334" r:id="rId10"/>
    <p:sldId id="335" r:id="rId11"/>
    <p:sldId id="336" r:id="rId12"/>
    <p:sldId id="337" r:id="rId13"/>
    <p:sldId id="344" r:id="rId14"/>
    <p:sldId id="339" r:id="rId15"/>
    <p:sldId id="341" r:id="rId16"/>
    <p:sldId id="342" r:id="rId17"/>
    <p:sldId id="340" r:id="rId18"/>
    <p:sldId id="343" r:id="rId19"/>
    <p:sldId id="345" r:id="rId20"/>
    <p:sldId id="346" r:id="rId21"/>
    <p:sldId id="364" r:id="rId22"/>
    <p:sldId id="365" r:id="rId23"/>
    <p:sldId id="358" r:id="rId24"/>
    <p:sldId id="366" r:id="rId25"/>
    <p:sldId id="367" r:id="rId26"/>
    <p:sldId id="369" r:id="rId27"/>
    <p:sldId id="370" r:id="rId28"/>
    <p:sldId id="372" r:id="rId29"/>
    <p:sldId id="373" r:id="rId30"/>
    <p:sldId id="368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384" r:id="rId42"/>
    <p:sldId id="385" r:id="rId43"/>
    <p:sldId id="348" r:id="rId44"/>
    <p:sldId id="349" r:id="rId45"/>
    <p:sldId id="350" r:id="rId46"/>
    <p:sldId id="351" r:id="rId47"/>
    <p:sldId id="275" r:id="rId4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8A728A-5F15-4A1B-AC5F-A48D41B99A5B}" type="doc">
      <dgm:prSet loTypeId="urn:microsoft.com/office/officeart/2005/8/layout/hierarchy2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CF04D51-4204-4834-98AA-A55116CDAD39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Дефекты твердых тканей</a:t>
          </a:r>
          <a:endParaRPr lang="ru-RU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241E60-C81D-4F78-AB91-AAB095F09074}" type="parTrans" cxnId="{BBB01593-54F4-4E57-B429-98CBFB8CAD3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73C8D62-7853-4929-83DB-81D36C501DEE}" type="sibTrans" cxnId="{BBB01593-54F4-4E57-B429-98CBFB8CAD3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E40AF11-850D-45A9-A764-3A9810B77C3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Нетравматического генеза</a:t>
          </a:r>
          <a:endParaRPr lang="ru-RU" sz="16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058EFB-1544-43C7-8802-6B4D95CD4FED}" type="parTrans" cxnId="{3050BD48-ED53-446A-9C9F-3638862CC2D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28A9E8-5B4E-4028-A918-7E11615DB77D}" type="sibTrans" cxnId="{3050BD48-ED53-446A-9C9F-3638862CC2D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488E16A-7222-454B-90CD-E7E19C5E321D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Кариозного происхождения</a:t>
          </a:r>
          <a:b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классов по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Блэку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+ МОД)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D94B24-DDAF-494D-A959-73A1E8EFDA1F}" type="parTrans" cxnId="{DCD3CAF6-31BE-4B5D-B279-26A20A103D9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1F7B13F-4608-4720-A87D-D995CCB608A9}" type="sibTrans" cxnId="{DCD3CAF6-31BE-4B5D-B279-26A20A103D9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99A6FED-3ED5-459B-A1FD-72CDC8BF8223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Некариозного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происхождения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EA37C2-4CF7-4F61-B3A3-7E7A7AC6474D}" type="parTrans" cxnId="{3611D889-3B24-4D62-9B62-2A31187022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D896588-D12D-4545-A878-B02EB4A3A21C}" type="sibTrans" cxnId="{3611D889-3B24-4D62-9B62-2A31187022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18E3E1-77B9-43ED-9F94-56A64A428516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Травматического генеза</a:t>
          </a:r>
          <a:endParaRPr lang="ru-RU" sz="18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F3E63-A71E-4F92-BA36-2AECB74BBC71}" type="parTrans" cxnId="{FC33FB96-239D-434F-838C-7DE795DCF96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C18E06D-178D-4DC6-9570-F34BE9753E5C}" type="sibTrans" cxnId="{FC33FB96-239D-434F-838C-7DE795DCF96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1822174-5FE1-4A1B-8E9A-287731188EAF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 Скол в пределах эмали;</a:t>
          </a:r>
        </a:p>
        <a:p>
          <a:pPr algn="l"/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 Скол в пределах эмалево-дентинной границы</a:t>
          </a:r>
        </a:p>
        <a:p>
          <a:pPr algn="l"/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 Скол с обнажением полости зуба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D4C155-06E1-4E93-B56A-9284FA661A4B}" type="parTrans" cxnId="{236F6BEE-59B2-4334-83B1-F2C4800380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CC32BB5-0A80-44DA-8CD8-A13BE7A0550B}" type="sibTrans" cxnId="{236F6BEE-59B2-4334-83B1-F2C4800380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B326410-C8DE-4CE7-B9CA-5FB37D2371FF}" type="pres">
      <dgm:prSet presAssocID="{6A8A728A-5F15-4A1B-AC5F-A48D41B99A5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2284EF-A736-4080-B16D-4A9E46BADD8B}" type="pres">
      <dgm:prSet presAssocID="{4CF04D51-4204-4834-98AA-A55116CDAD39}" presName="root1" presStyleCnt="0"/>
      <dgm:spPr/>
    </dgm:pt>
    <dgm:pt modelId="{F399BA57-2D26-4AF3-B842-898380E00808}" type="pres">
      <dgm:prSet presAssocID="{4CF04D51-4204-4834-98AA-A55116CDAD39}" presName="LevelOneTextNode" presStyleLbl="node0" presStyleIdx="0" presStyleCnt="1" custScaleY="1908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99C483-79E3-457D-82D5-FF2DD05BAC90}" type="pres">
      <dgm:prSet presAssocID="{4CF04D51-4204-4834-98AA-A55116CDAD39}" presName="level2hierChild" presStyleCnt="0"/>
      <dgm:spPr/>
    </dgm:pt>
    <dgm:pt modelId="{2916C037-CEDC-4833-BAF2-2994E5262686}" type="pres">
      <dgm:prSet presAssocID="{6B058EFB-1544-43C7-8802-6B4D95CD4FED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452EE45-A300-44A5-A057-7E58C80E0A36}" type="pres">
      <dgm:prSet presAssocID="{6B058EFB-1544-43C7-8802-6B4D95CD4FE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5AD4CD6-54C4-4C7D-879C-6FE5DED95215}" type="pres">
      <dgm:prSet presAssocID="{1E40AF11-850D-45A9-A764-3A9810B77C3D}" presName="root2" presStyleCnt="0"/>
      <dgm:spPr/>
    </dgm:pt>
    <dgm:pt modelId="{8A048678-A46F-4DF2-BCAB-319467BB3BC1}" type="pres">
      <dgm:prSet presAssocID="{1E40AF11-850D-45A9-A764-3A9810B77C3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444A06-4A25-4647-96AE-75DBA2981B58}" type="pres">
      <dgm:prSet presAssocID="{1E40AF11-850D-45A9-A764-3A9810B77C3D}" presName="level3hierChild" presStyleCnt="0"/>
      <dgm:spPr/>
    </dgm:pt>
    <dgm:pt modelId="{7E8B0F1F-0BFC-412B-8857-112C95DEE178}" type="pres">
      <dgm:prSet presAssocID="{30D94B24-DDAF-494D-A959-73A1E8EFDA1F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C1B17DA4-D891-46C6-9ACE-05147DC5C4AF}" type="pres">
      <dgm:prSet presAssocID="{30D94B24-DDAF-494D-A959-73A1E8EFDA1F}" presName="connTx" presStyleLbl="parChTrans1D3" presStyleIdx="0" presStyleCnt="3"/>
      <dgm:spPr/>
      <dgm:t>
        <a:bodyPr/>
        <a:lstStyle/>
        <a:p>
          <a:endParaRPr lang="ru-RU"/>
        </a:p>
      </dgm:t>
    </dgm:pt>
    <dgm:pt modelId="{86D4E041-5295-4039-A832-324AC7E96601}" type="pres">
      <dgm:prSet presAssocID="{3488E16A-7222-454B-90CD-E7E19C5E321D}" presName="root2" presStyleCnt="0"/>
      <dgm:spPr/>
    </dgm:pt>
    <dgm:pt modelId="{1C883C6C-6FB2-4BA3-A0A4-1955A9AE3C95}" type="pres">
      <dgm:prSet presAssocID="{3488E16A-7222-454B-90CD-E7E19C5E321D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B77D88-3A72-4DEF-8E30-49361C799AA8}" type="pres">
      <dgm:prSet presAssocID="{3488E16A-7222-454B-90CD-E7E19C5E321D}" presName="level3hierChild" presStyleCnt="0"/>
      <dgm:spPr/>
    </dgm:pt>
    <dgm:pt modelId="{F2888F7E-84A6-41DC-A993-02C8978ACEFC}" type="pres">
      <dgm:prSet presAssocID="{50EA37C2-4CF7-4F61-B3A3-7E7A7AC6474D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B26B18A4-9FD3-413D-A896-C710110DC725}" type="pres">
      <dgm:prSet presAssocID="{50EA37C2-4CF7-4F61-B3A3-7E7A7AC6474D}" presName="connTx" presStyleLbl="parChTrans1D3" presStyleIdx="1" presStyleCnt="3"/>
      <dgm:spPr/>
      <dgm:t>
        <a:bodyPr/>
        <a:lstStyle/>
        <a:p>
          <a:endParaRPr lang="ru-RU"/>
        </a:p>
      </dgm:t>
    </dgm:pt>
    <dgm:pt modelId="{B39A6804-7DD4-49DF-8952-5E3E3F964572}" type="pres">
      <dgm:prSet presAssocID="{999A6FED-3ED5-459B-A1FD-72CDC8BF8223}" presName="root2" presStyleCnt="0"/>
      <dgm:spPr/>
    </dgm:pt>
    <dgm:pt modelId="{E6BE4DA4-B2C3-419F-A178-39473ECE52D3}" type="pres">
      <dgm:prSet presAssocID="{999A6FED-3ED5-459B-A1FD-72CDC8BF8223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57984C-A1AC-4D71-BC20-521C8DCC65C0}" type="pres">
      <dgm:prSet presAssocID="{999A6FED-3ED5-459B-A1FD-72CDC8BF8223}" presName="level3hierChild" presStyleCnt="0"/>
      <dgm:spPr/>
    </dgm:pt>
    <dgm:pt modelId="{D7299BFC-2BA9-4CF4-AA11-0885D2F34DE4}" type="pres">
      <dgm:prSet presAssocID="{0FBF3E63-A71E-4F92-BA36-2AECB74BBC71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82ECEC3-96A8-4AA2-9FDE-3543D05307EC}" type="pres">
      <dgm:prSet presAssocID="{0FBF3E63-A71E-4F92-BA36-2AECB74BBC71}" presName="connTx" presStyleLbl="parChTrans1D2" presStyleIdx="1" presStyleCnt="2"/>
      <dgm:spPr/>
      <dgm:t>
        <a:bodyPr/>
        <a:lstStyle/>
        <a:p>
          <a:endParaRPr lang="ru-RU"/>
        </a:p>
      </dgm:t>
    </dgm:pt>
    <dgm:pt modelId="{FF993F49-6858-4082-8AC5-1EBD6341C83C}" type="pres">
      <dgm:prSet presAssocID="{3618E3E1-77B9-43ED-9F94-56A64A428516}" presName="root2" presStyleCnt="0"/>
      <dgm:spPr/>
    </dgm:pt>
    <dgm:pt modelId="{C17F23F3-EACF-4096-A440-03FF9C8D76B2}" type="pres">
      <dgm:prSet presAssocID="{3618E3E1-77B9-43ED-9F94-56A64A42851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1FF435-6957-491E-8549-27DE16B67EA1}" type="pres">
      <dgm:prSet presAssocID="{3618E3E1-77B9-43ED-9F94-56A64A428516}" presName="level3hierChild" presStyleCnt="0"/>
      <dgm:spPr/>
    </dgm:pt>
    <dgm:pt modelId="{03D3C131-BD99-43A0-8C38-EC52AF52652B}" type="pres">
      <dgm:prSet presAssocID="{ACD4C155-06E1-4E93-B56A-9284FA661A4B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6AE52E92-D513-4AA1-BAD2-833EF7B4B566}" type="pres">
      <dgm:prSet presAssocID="{ACD4C155-06E1-4E93-B56A-9284FA661A4B}" presName="connTx" presStyleLbl="parChTrans1D3" presStyleIdx="2" presStyleCnt="3"/>
      <dgm:spPr/>
      <dgm:t>
        <a:bodyPr/>
        <a:lstStyle/>
        <a:p>
          <a:endParaRPr lang="ru-RU"/>
        </a:p>
      </dgm:t>
    </dgm:pt>
    <dgm:pt modelId="{A1493144-D54E-4D6C-8C66-9217BDAD4765}" type="pres">
      <dgm:prSet presAssocID="{E1822174-5FE1-4A1B-8E9A-287731188EAF}" presName="root2" presStyleCnt="0"/>
      <dgm:spPr/>
    </dgm:pt>
    <dgm:pt modelId="{8B9467E6-9AE0-4841-853B-9896CC040BBD}" type="pres">
      <dgm:prSet presAssocID="{E1822174-5FE1-4A1B-8E9A-287731188EAF}" presName="LevelTwoTextNode" presStyleLbl="node3" presStyleIdx="2" presStyleCnt="3" custScaleX="111312" custScaleY="1638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C05F5C-ABE8-4E64-8646-A52B215BAC44}" type="pres">
      <dgm:prSet presAssocID="{E1822174-5FE1-4A1B-8E9A-287731188EAF}" presName="level3hierChild" presStyleCnt="0"/>
      <dgm:spPr/>
    </dgm:pt>
  </dgm:ptLst>
  <dgm:cxnLst>
    <dgm:cxn modelId="{FABF60BA-8F96-4362-AD72-5318E7B5A14A}" type="presOf" srcId="{50EA37C2-4CF7-4F61-B3A3-7E7A7AC6474D}" destId="{F2888F7E-84A6-41DC-A993-02C8978ACEFC}" srcOrd="0" destOrd="0" presId="urn:microsoft.com/office/officeart/2005/8/layout/hierarchy2"/>
    <dgm:cxn modelId="{3050BD48-ED53-446A-9C9F-3638862CC2DC}" srcId="{4CF04D51-4204-4834-98AA-A55116CDAD39}" destId="{1E40AF11-850D-45A9-A764-3A9810B77C3D}" srcOrd="0" destOrd="0" parTransId="{6B058EFB-1544-43C7-8802-6B4D95CD4FED}" sibTransId="{CE28A9E8-5B4E-4028-A918-7E11615DB77D}"/>
    <dgm:cxn modelId="{C474C157-C276-44EF-822D-C5186E3C96AE}" type="presOf" srcId="{6A8A728A-5F15-4A1B-AC5F-A48D41B99A5B}" destId="{BB326410-C8DE-4CE7-B9CA-5FB37D2371FF}" srcOrd="0" destOrd="0" presId="urn:microsoft.com/office/officeart/2005/8/layout/hierarchy2"/>
    <dgm:cxn modelId="{BE27D9CA-4ADE-43CE-A39A-180B35F214F2}" type="presOf" srcId="{50EA37C2-4CF7-4F61-B3A3-7E7A7AC6474D}" destId="{B26B18A4-9FD3-413D-A896-C710110DC725}" srcOrd="1" destOrd="0" presId="urn:microsoft.com/office/officeart/2005/8/layout/hierarchy2"/>
    <dgm:cxn modelId="{CA6F9E34-B4AB-472D-90C9-5A4062104649}" type="presOf" srcId="{ACD4C155-06E1-4E93-B56A-9284FA661A4B}" destId="{6AE52E92-D513-4AA1-BAD2-833EF7B4B566}" srcOrd="1" destOrd="0" presId="urn:microsoft.com/office/officeart/2005/8/layout/hierarchy2"/>
    <dgm:cxn modelId="{FC33FB96-239D-434F-838C-7DE795DCF960}" srcId="{4CF04D51-4204-4834-98AA-A55116CDAD39}" destId="{3618E3E1-77B9-43ED-9F94-56A64A428516}" srcOrd="1" destOrd="0" parTransId="{0FBF3E63-A71E-4F92-BA36-2AECB74BBC71}" sibTransId="{7C18E06D-178D-4DC6-9570-F34BE9753E5C}"/>
    <dgm:cxn modelId="{553A3DF3-21DE-409F-B8C7-C6BC5D3DE7D7}" type="presOf" srcId="{6B058EFB-1544-43C7-8802-6B4D95CD4FED}" destId="{2916C037-CEDC-4833-BAF2-2994E5262686}" srcOrd="0" destOrd="0" presId="urn:microsoft.com/office/officeart/2005/8/layout/hierarchy2"/>
    <dgm:cxn modelId="{6BF70CE1-50DC-4BC9-9F19-BC6DCD14CB8F}" type="presOf" srcId="{0FBF3E63-A71E-4F92-BA36-2AECB74BBC71}" destId="{382ECEC3-96A8-4AA2-9FDE-3543D05307EC}" srcOrd="1" destOrd="0" presId="urn:microsoft.com/office/officeart/2005/8/layout/hierarchy2"/>
    <dgm:cxn modelId="{22093123-8F08-4582-BFB4-0F96B6AF53E7}" type="presOf" srcId="{30D94B24-DDAF-494D-A959-73A1E8EFDA1F}" destId="{C1B17DA4-D891-46C6-9ACE-05147DC5C4AF}" srcOrd="1" destOrd="0" presId="urn:microsoft.com/office/officeart/2005/8/layout/hierarchy2"/>
    <dgm:cxn modelId="{DCD3CAF6-31BE-4B5D-B279-26A20A103D91}" srcId="{1E40AF11-850D-45A9-A764-3A9810B77C3D}" destId="{3488E16A-7222-454B-90CD-E7E19C5E321D}" srcOrd="0" destOrd="0" parTransId="{30D94B24-DDAF-494D-A959-73A1E8EFDA1F}" sibTransId="{81F7B13F-4608-4720-A87D-D995CCB608A9}"/>
    <dgm:cxn modelId="{236F6BEE-59B2-4334-83B1-F2C4800380FF}" srcId="{3618E3E1-77B9-43ED-9F94-56A64A428516}" destId="{E1822174-5FE1-4A1B-8E9A-287731188EAF}" srcOrd="0" destOrd="0" parTransId="{ACD4C155-06E1-4E93-B56A-9284FA661A4B}" sibTransId="{3CC32BB5-0A80-44DA-8CD8-A13BE7A0550B}"/>
    <dgm:cxn modelId="{00AA0E82-D1D1-43C1-AB84-881C9427FAD5}" type="presOf" srcId="{3618E3E1-77B9-43ED-9F94-56A64A428516}" destId="{C17F23F3-EACF-4096-A440-03FF9C8D76B2}" srcOrd="0" destOrd="0" presId="urn:microsoft.com/office/officeart/2005/8/layout/hierarchy2"/>
    <dgm:cxn modelId="{13DCE0D6-6724-44DA-A630-FEA24E623A8E}" type="presOf" srcId="{ACD4C155-06E1-4E93-B56A-9284FA661A4B}" destId="{03D3C131-BD99-43A0-8C38-EC52AF52652B}" srcOrd="0" destOrd="0" presId="urn:microsoft.com/office/officeart/2005/8/layout/hierarchy2"/>
    <dgm:cxn modelId="{89CA5C5E-C476-4C44-ADBE-E901E15AF6BA}" type="presOf" srcId="{1E40AF11-850D-45A9-A764-3A9810B77C3D}" destId="{8A048678-A46F-4DF2-BCAB-319467BB3BC1}" srcOrd="0" destOrd="0" presId="urn:microsoft.com/office/officeart/2005/8/layout/hierarchy2"/>
    <dgm:cxn modelId="{84D619B3-4B75-4F0D-973D-32CC8F478FB8}" type="presOf" srcId="{999A6FED-3ED5-459B-A1FD-72CDC8BF8223}" destId="{E6BE4DA4-B2C3-419F-A178-39473ECE52D3}" srcOrd="0" destOrd="0" presId="urn:microsoft.com/office/officeart/2005/8/layout/hierarchy2"/>
    <dgm:cxn modelId="{3611D889-3B24-4D62-9B62-2A3118702287}" srcId="{1E40AF11-850D-45A9-A764-3A9810B77C3D}" destId="{999A6FED-3ED5-459B-A1FD-72CDC8BF8223}" srcOrd="1" destOrd="0" parTransId="{50EA37C2-4CF7-4F61-B3A3-7E7A7AC6474D}" sibTransId="{CD896588-D12D-4545-A878-B02EB4A3A21C}"/>
    <dgm:cxn modelId="{F50B0548-8D27-41BA-94B6-A3D127031931}" type="presOf" srcId="{3488E16A-7222-454B-90CD-E7E19C5E321D}" destId="{1C883C6C-6FB2-4BA3-A0A4-1955A9AE3C95}" srcOrd="0" destOrd="0" presId="urn:microsoft.com/office/officeart/2005/8/layout/hierarchy2"/>
    <dgm:cxn modelId="{8196832E-4113-4A27-91D8-E0C418813546}" type="presOf" srcId="{E1822174-5FE1-4A1B-8E9A-287731188EAF}" destId="{8B9467E6-9AE0-4841-853B-9896CC040BBD}" srcOrd="0" destOrd="0" presId="urn:microsoft.com/office/officeart/2005/8/layout/hierarchy2"/>
    <dgm:cxn modelId="{F17764A1-FCE4-4F91-AB56-B8FCC1046FBB}" type="presOf" srcId="{6B058EFB-1544-43C7-8802-6B4D95CD4FED}" destId="{2452EE45-A300-44A5-A057-7E58C80E0A36}" srcOrd="1" destOrd="0" presId="urn:microsoft.com/office/officeart/2005/8/layout/hierarchy2"/>
    <dgm:cxn modelId="{EC116A07-E6FA-42F6-BBDB-7BACC384980D}" type="presOf" srcId="{4CF04D51-4204-4834-98AA-A55116CDAD39}" destId="{F399BA57-2D26-4AF3-B842-898380E00808}" srcOrd="0" destOrd="0" presId="urn:microsoft.com/office/officeart/2005/8/layout/hierarchy2"/>
    <dgm:cxn modelId="{7EC2788F-77A5-4450-AEB2-D65E1D1A296B}" type="presOf" srcId="{0FBF3E63-A71E-4F92-BA36-2AECB74BBC71}" destId="{D7299BFC-2BA9-4CF4-AA11-0885D2F34DE4}" srcOrd="0" destOrd="0" presId="urn:microsoft.com/office/officeart/2005/8/layout/hierarchy2"/>
    <dgm:cxn modelId="{F8CA4D0D-9C76-40E3-92F5-F6EEEDE84EB7}" type="presOf" srcId="{30D94B24-DDAF-494D-A959-73A1E8EFDA1F}" destId="{7E8B0F1F-0BFC-412B-8857-112C95DEE178}" srcOrd="0" destOrd="0" presId="urn:microsoft.com/office/officeart/2005/8/layout/hierarchy2"/>
    <dgm:cxn modelId="{BBB01593-54F4-4E57-B429-98CBFB8CAD36}" srcId="{6A8A728A-5F15-4A1B-AC5F-A48D41B99A5B}" destId="{4CF04D51-4204-4834-98AA-A55116CDAD39}" srcOrd="0" destOrd="0" parTransId="{D5241E60-C81D-4F78-AB91-AAB095F09074}" sibTransId="{273C8D62-7853-4929-83DB-81D36C501DEE}"/>
    <dgm:cxn modelId="{AF7AC2AD-3F72-4AD0-906D-3EF52AA8F4B8}" type="presParOf" srcId="{BB326410-C8DE-4CE7-B9CA-5FB37D2371FF}" destId="{F72284EF-A736-4080-B16D-4A9E46BADD8B}" srcOrd="0" destOrd="0" presId="urn:microsoft.com/office/officeart/2005/8/layout/hierarchy2"/>
    <dgm:cxn modelId="{32A76749-8C58-4B3F-9FD4-0535F4D40792}" type="presParOf" srcId="{F72284EF-A736-4080-B16D-4A9E46BADD8B}" destId="{F399BA57-2D26-4AF3-B842-898380E00808}" srcOrd="0" destOrd="0" presId="urn:microsoft.com/office/officeart/2005/8/layout/hierarchy2"/>
    <dgm:cxn modelId="{297E0A05-2CD3-4B64-8254-1E23A3F4BF15}" type="presParOf" srcId="{F72284EF-A736-4080-B16D-4A9E46BADD8B}" destId="{4F99C483-79E3-457D-82D5-FF2DD05BAC90}" srcOrd="1" destOrd="0" presId="urn:microsoft.com/office/officeart/2005/8/layout/hierarchy2"/>
    <dgm:cxn modelId="{AFC17D68-2ACD-444B-8252-375D9FCD85B6}" type="presParOf" srcId="{4F99C483-79E3-457D-82D5-FF2DD05BAC90}" destId="{2916C037-CEDC-4833-BAF2-2994E5262686}" srcOrd="0" destOrd="0" presId="urn:microsoft.com/office/officeart/2005/8/layout/hierarchy2"/>
    <dgm:cxn modelId="{A3E29720-DB1D-4990-97C5-037D37216F90}" type="presParOf" srcId="{2916C037-CEDC-4833-BAF2-2994E5262686}" destId="{2452EE45-A300-44A5-A057-7E58C80E0A36}" srcOrd="0" destOrd="0" presId="urn:microsoft.com/office/officeart/2005/8/layout/hierarchy2"/>
    <dgm:cxn modelId="{8895805D-560B-4AFA-B705-C11F8BB86591}" type="presParOf" srcId="{4F99C483-79E3-457D-82D5-FF2DD05BAC90}" destId="{F5AD4CD6-54C4-4C7D-879C-6FE5DED95215}" srcOrd="1" destOrd="0" presId="urn:microsoft.com/office/officeart/2005/8/layout/hierarchy2"/>
    <dgm:cxn modelId="{FFB04D6F-6BFE-49A5-A8C5-9CCE193DDBBE}" type="presParOf" srcId="{F5AD4CD6-54C4-4C7D-879C-6FE5DED95215}" destId="{8A048678-A46F-4DF2-BCAB-319467BB3BC1}" srcOrd="0" destOrd="0" presId="urn:microsoft.com/office/officeart/2005/8/layout/hierarchy2"/>
    <dgm:cxn modelId="{5BA1EDA6-EDFC-4203-B95B-BACC0B378A85}" type="presParOf" srcId="{F5AD4CD6-54C4-4C7D-879C-6FE5DED95215}" destId="{72444A06-4A25-4647-96AE-75DBA2981B58}" srcOrd="1" destOrd="0" presId="urn:microsoft.com/office/officeart/2005/8/layout/hierarchy2"/>
    <dgm:cxn modelId="{0927EA6B-97D3-4849-A519-0E721C8C7DD1}" type="presParOf" srcId="{72444A06-4A25-4647-96AE-75DBA2981B58}" destId="{7E8B0F1F-0BFC-412B-8857-112C95DEE178}" srcOrd="0" destOrd="0" presId="urn:microsoft.com/office/officeart/2005/8/layout/hierarchy2"/>
    <dgm:cxn modelId="{0C57E688-2184-415F-B4A4-C9D486FA28FC}" type="presParOf" srcId="{7E8B0F1F-0BFC-412B-8857-112C95DEE178}" destId="{C1B17DA4-D891-46C6-9ACE-05147DC5C4AF}" srcOrd="0" destOrd="0" presId="urn:microsoft.com/office/officeart/2005/8/layout/hierarchy2"/>
    <dgm:cxn modelId="{55B5CE21-EC48-4D6E-B7C0-C744F73F6964}" type="presParOf" srcId="{72444A06-4A25-4647-96AE-75DBA2981B58}" destId="{86D4E041-5295-4039-A832-324AC7E96601}" srcOrd="1" destOrd="0" presId="urn:microsoft.com/office/officeart/2005/8/layout/hierarchy2"/>
    <dgm:cxn modelId="{45487294-5672-4E53-9137-A58DD7A5DE16}" type="presParOf" srcId="{86D4E041-5295-4039-A832-324AC7E96601}" destId="{1C883C6C-6FB2-4BA3-A0A4-1955A9AE3C95}" srcOrd="0" destOrd="0" presId="urn:microsoft.com/office/officeart/2005/8/layout/hierarchy2"/>
    <dgm:cxn modelId="{C5E75FEA-B491-4EA9-B832-D3C80BCEBC61}" type="presParOf" srcId="{86D4E041-5295-4039-A832-324AC7E96601}" destId="{83B77D88-3A72-4DEF-8E30-49361C799AA8}" srcOrd="1" destOrd="0" presId="urn:microsoft.com/office/officeart/2005/8/layout/hierarchy2"/>
    <dgm:cxn modelId="{9DFEFE24-9325-42EA-AD4F-F4946C37E454}" type="presParOf" srcId="{72444A06-4A25-4647-96AE-75DBA2981B58}" destId="{F2888F7E-84A6-41DC-A993-02C8978ACEFC}" srcOrd="2" destOrd="0" presId="urn:microsoft.com/office/officeart/2005/8/layout/hierarchy2"/>
    <dgm:cxn modelId="{DB6215A3-4B2D-42C6-93F3-DCDC895D7EFC}" type="presParOf" srcId="{F2888F7E-84A6-41DC-A993-02C8978ACEFC}" destId="{B26B18A4-9FD3-413D-A896-C710110DC725}" srcOrd="0" destOrd="0" presId="urn:microsoft.com/office/officeart/2005/8/layout/hierarchy2"/>
    <dgm:cxn modelId="{81C048BB-1499-47DD-B9B3-505A66E02A6B}" type="presParOf" srcId="{72444A06-4A25-4647-96AE-75DBA2981B58}" destId="{B39A6804-7DD4-49DF-8952-5E3E3F964572}" srcOrd="3" destOrd="0" presId="urn:microsoft.com/office/officeart/2005/8/layout/hierarchy2"/>
    <dgm:cxn modelId="{AE0A1CA6-E7F9-4572-A1FA-B81174BFEB71}" type="presParOf" srcId="{B39A6804-7DD4-49DF-8952-5E3E3F964572}" destId="{E6BE4DA4-B2C3-419F-A178-39473ECE52D3}" srcOrd="0" destOrd="0" presId="urn:microsoft.com/office/officeart/2005/8/layout/hierarchy2"/>
    <dgm:cxn modelId="{A5437587-0FCD-4425-827F-27F4E764C4F8}" type="presParOf" srcId="{B39A6804-7DD4-49DF-8952-5E3E3F964572}" destId="{B157984C-A1AC-4D71-BC20-521C8DCC65C0}" srcOrd="1" destOrd="0" presId="urn:microsoft.com/office/officeart/2005/8/layout/hierarchy2"/>
    <dgm:cxn modelId="{3B223FB3-A675-4DBB-8D17-1FA52523CD53}" type="presParOf" srcId="{4F99C483-79E3-457D-82D5-FF2DD05BAC90}" destId="{D7299BFC-2BA9-4CF4-AA11-0885D2F34DE4}" srcOrd="2" destOrd="0" presId="urn:microsoft.com/office/officeart/2005/8/layout/hierarchy2"/>
    <dgm:cxn modelId="{AB6BAD75-FB14-4614-8BA5-019D593B6938}" type="presParOf" srcId="{D7299BFC-2BA9-4CF4-AA11-0885D2F34DE4}" destId="{382ECEC3-96A8-4AA2-9FDE-3543D05307EC}" srcOrd="0" destOrd="0" presId="urn:microsoft.com/office/officeart/2005/8/layout/hierarchy2"/>
    <dgm:cxn modelId="{31C350DD-32F1-41A0-BB55-B74C0BF9872E}" type="presParOf" srcId="{4F99C483-79E3-457D-82D5-FF2DD05BAC90}" destId="{FF993F49-6858-4082-8AC5-1EBD6341C83C}" srcOrd="3" destOrd="0" presId="urn:microsoft.com/office/officeart/2005/8/layout/hierarchy2"/>
    <dgm:cxn modelId="{FD67F2CB-5B16-47C1-BFF4-DC3A8C5F072C}" type="presParOf" srcId="{FF993F49-6858-4082-8AC5-1EBD6341C83C}" destId="{C17F23F3-EACF-4096-A440-03FF9C8D76B2}" srcOrd="0" destOrd="0" presId="urn:microsoft.com/office/officeart/2005/8/layout/hierarchy2"/>
    <dgm:cxn modelId="{395F4B9A-099E-43DB-AC23-391A3EF54FE3}" type="presParOf" srcId="{FF993F49-6858-4082-8AC5-1EBD6341C83C}" destId="{4F1FF435-6957-491E-8549-27DE16B67EA1}" srcOrd="1" destOrd="0" presId="urn:microsoft.com/office/officeart/2005/8/layout/hierarchy2"/>
    <dgm:cxn modelId="{ACB1A2DA-EDBB-47C7-9880-20911C3DC09F}" type="presParOf" srcId="{4F1FF435-6957-491E-8549-27DE16B67EA1}" destId="{03D3C131-BD99-43A0-8C38-EC52AF52652B}" srcOrd="0" destOrd="0" presId="urn:microsoft.com/office/officeart/2005/8/layout/hierarchy2"/>
    <dgm:cxn modelId="{D2352E4F-E98D-4FF7-AF94-9113B3D16A50}" type="presParOf" srcId="{03D3C131-BD99-43A0-8C38-EC52AF52652B}" destId="{6AE52E92-D513-4AA1-BAD2-833EF7B4B566}" srcOrd="0" destOrd="0" presId="urn:microsoft.com/office/officeart/2005/8/layout/hierarchy2"/>
    <dgm:cxn modelId="{05B48DEE-4EE4-437E-AA43-A493AF8B8025}" type="presParOf" srcId="{4F1FF435-6957-491E-8549-27DE16B67EA1}" destId="{A1493144-D54E-4D6C-8C66-9217BDAD4765}" srcOrd="1" destOrd="0" presId="urn:microsoft.com/office/officeart/2005/8/layout/hierarchy2"/>
    <dgm:cxn modelId="{6451B3DD-9C88-4994-BE52-9C78B9A37463}" type="presParOf" srcId="{A1493144-D54E-4D6C-8C66-9217BDAD4765}" destId="{8B9467E6-9AE0-4841-853B-9896CC040BBD}" srcOrd="0" destOrd="0" presId="urn:microsoft.com/office/officeart/2005/8/layout/hierarchy2"/>
    <dgm:cxn modelId="{AF49D62B-7FCE-4B42-B762-1BF1604581A6}" type="presParOf" srcId="{A1493144-D54E-4D6C-8C66-9217BDAD4765}" destId="{68C05F5C-ABE8-4E64-8646-A52B215BAC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C8739C-CC5F-46FE-AB65-D3686B051A23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DE9BCE-931C-42E6-A637-5D1739EA1004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прорезывания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C44004-E568-423B-A083-2575D73080BF}" type="parTrans" cxnId="{CC39FCFD-706A-4068-AD72-4FE4AA41B942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3AEBE3CB-4076-4218-AC92-4682BB9CB71E}" type="sibTrans" cxnId="{CC39FCFD-706A-4068-AD72-4FE4AA41B942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7E0EE4F7-71A1-4EF5-AB80-897BCDD4BAD0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Гипоплазия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74F30D-BC4E-4AC0-B7AA-6AB15BBAE962}" type="parTrans" cxnId="{C7619626-E983-47FF-8263-0AB3A021631A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CA357D25-BE1D-4EC4-A44B-8D74A8737A12}" type="sibTrans" cxnId="{C7619626-E983-47FF-8263-0AB3A021631A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3B72C23A-291E-4C82-B9C2-9FDC4B9AFEC6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прорезывани</a:t>
          </a:r>
          <a:r>
            <a:rPr lang="ru-RU" sz="1800" dirty="0" smtClean="0">
              <a:latin typeface="Bahnschrift Light Condensed" panose="020B0502040204020203" pitchFamily="34" charset="0"/>
            </a:rPr>
            <a:t>я</a:t>
          </a:r>
          <a:endParaRPr lang="ru-RU" sz="1800" dirty="0">
            <a:latin typeface="Bahnschrift Light Condensed" panose="020B0502040204020203" pitchFamily="34" charset="0"/>
          </a:endParaRPr>
        </a:p>
      </dgm:t>
    </dgm:pt>
    <dgm:pt modelId="{8304ED98-05F3-4716-8781-6F24F161A05D}" type="parTrans" cxnId="{C47E749C-FC23-4D3D-BBD8-48B5CA69874E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F55EDF3C-C29D-4C5D-BD33-8F7F7CD49C83}" type="sibTrans" cxnId="{C47E749C-FC23-4D3D-BBD8-48B5CA69874E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37B639CF-8DD9-4CD0-A654-4E274E1370EE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Повышенная стираемость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D4FEE-29BF-4442-979A-8479088246AD}" type="parTrans" cxnId="{6FCA05AB-C79A-4CEA-8829-E609812788F0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21A0F6E3-8573-4560-A1C1-13E806DC0E23}" type="sibTrans" cxnId="{6FCA05AB-C79A-4CEA-8829-E609812788F0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C1162767-66AD-47C3-9F38-931C89742F17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Травма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D3C0B9-05BF-4CA1-9DB7-B650A4C99597}" type="parTrans" cxnId="{A307CA63-0455-42C2-AFD1-6B0FDDA58D52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8DD11F6C-1602-445D-AE2D-33C24278B95D}" type="sibTrans" cxnId="{A307CA63-0455-42C2-AFD1-6B0FDDA58D52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B0D35C8F-F959-402F-8958-4D99E5E3C10A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Гиперплазия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0A026-C822-4F8F-AA66-F6F6EC3CE52F}" type="parTrans" cxnId="{17304A85-CEBC-4A8D-8E0A-47AC9D318E81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8DE3C878-8616-4265-BB03-4C2F5DC3BBF1}" type="sibTrans" cxnId="{17304A85-CEBC-4A8D-8E0A-47AC9D318E81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B9AB567D-253B-4E5F-8F00-C050BF0AB497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Флюороз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1A2903-FC6C-40D4-A3BD-8A11F015D13F}" type="parTrans" cxnId="{C96CCA30-B16F-4E11-92D3-6CD8831B0B84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173878D2-4AA7-492A-82F6-D3B3061AD046}" type="sibTrans" cxnId="{C96CCA30-B16F-4E11-92D3-6CD8831B0B84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763D779A-59A3-41C6-AF1F-F529154BEB80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Аномалии развития прорезывания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AEE576-EA54-46B2-82BB-06C84531CBD1}" type="parTrans" cxnId="{2C6864A2-CCFD-4EB2-83E9-B5EF95BE4AA8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BA472517-CD4B-4CAA-B17A-29BFEF5F6F36}" type="sibTrans" cxnId="{2C6864A2-CCFD-4EB2-83E9-B5EF95BE4AA8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417D96FB-5F9D-4012-AACB-400B23179863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Клиновидные дефекты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D44844-8E6D-40C0-811E-820F2810456F}" type="parTrans" cxnId="{DA27C68B-2337-4F29-9A03-9D017F6B0023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14E85AF7-0331-43CA-AE55-F6BB629D5A77}" type="sibTrans" cxnId="{DA27C68B-2337-4F29-9A03-9D017F6B0023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3B4CB3CD-A37F-4216-BE9E-360BFC2A6DF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Некроз твердых тканей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46A69F-299C-41EA-8E89-B00A8B06000D}" type="parTrans" cxnId="{93EC1AD1-E0A8-423D-A7F8-1A1A7A8B4B8F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C0F246FF-7D14-4BD8-9969-CCB1389BA8D2}" type="sibTrans" cxnId="{93EC1AD1-E0A8-423D-A7F8-1A1A7A8B4B8F}">
      <dgm:prSet/>
      <dgm:spPr/>
      <dgm:t>
        <a:bodyPr/>
        <a:lstStyle/>
        <a:p>
          <a:endParaRPr lang="ru-RU" sz="1800">
            <a:latin typeface="Bahnschrift Light Condensed" panose="020B0502040204020203" pitchFamily="34" charset="0"/>
          </a:endParaRPr>
        </a:p>
      </dgm:t>
    </dgm:pt>
    <dgm:pt modelId="{3F947EED-B8A7-4147-B2B7-161DE5F58CE9}" type="pres">
      <dgm:prSet presAssocID="{D5C8739C-CC5F-46FE-AB65-D3686B051A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127DA2-001A-4D9B-8622-9BD610FDEA28}" type="pres">
      <dgm:prSet presAssocID="{21DE9BCE-931C-42E6-A637-5D1739EA1004}" presName="linNode" presStyleCnt="0"/>
      <dgm:spPr/>
    </dgm:pt>
    <dgm:pt modelId="{24C70448-374B-43D9-B747-B007992FA183}" type="pres">
      <dgm:prSet presAssocID="{21DE9BCE-931C-42E6-A637-5D1739EA100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C5E442-EC6C-4BAC-A4E5-9AA822D0DC5F}" type="pres">
      <dgm:prSet presAssocID="{21DE9BCE-931C-42E6-A637-5D1739EA100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92479-FC52-4B8E-A3D0-964C6D6F7323}" type="pres">
      <dgm:prSet presAssocID="{3AEBE3CB-4076-4218-AC92-4682BB9CB71E}" presName="sp" presStyleCnt="0"/>
      <dgm:spPr/>
    </dgm:pt>
    <dgm:pt modelId="{8359BBFD-F1C1-4716-992D-9F4D35CB2B5F}" type="pres">
      <dgm:prSet presAssocID="{3B72C23A-291E-4C82-B9C2-9FDC4B9AFEC6}" presName="linNode" presStyleCnt="0"/>
      <dgm:spPr/>
    </dgm:pt>
    <dgm:pt modelId="{EFB90919-DA8B-42DB-BE3C-547F536BCB6C}" type="pres">
      <dgm:prSet presAssocID="{3B72C23A-291E-4C82-B9C2-9FDC4B9AFEC6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6B082-CA34-41EF-A75D-B78B32A4EC3A}" type="pres">
      <dgm:prSet presAssocID="{3B72C23A-291E-4C82-B9C2-9FDC4B9AFEC6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036708-2ACA-4487-BD9E-27C12364A0B3}" type="presOf" srcId="{7E0EE4F7-71A1-4EF5-AB80-897BCDD4BAD0}" destId="{1DC5E442-EC6C-4BAC-A4E5-9AA822D0DC5F}" srcOrd="0" destOrd="0" presId="urn:microsoft.com/office/officeart/2005/8/layout/vList5"/>
    <dgm:cxn modelId="{DA27C68B-2337-4F29-9A03-9D017F6B0023}" srcId="{3B72C23A-291E-4C82-B9C2-9FDC4B9AFEC6}" destId="{417D96FB-5F9D-4012-AACB-400B23179863}" srcOrd="1" destOrd="0" parTransId="{65D44844-8E6D-40C0-811E-820F2810456F}" sibTransId="{14E85AF7-0331-43CA-AE55-F6BB629D5A77}"/>
    <dgm:cxn modelId="{A307CA63-0455-42C2-AFD1-6B0FDDA58D52}" srcId="{3B72C23A-291E-4C82-B9C2-9FDC4B9AFEC6}" destId="{C1162767-66AD-47C3-9F38-931C89742F17}" srcOrd="3" destOrd="0" parTransId="{10D3C0B9-05BF-4CA1-9DB7-B650A4C99597}" sibTransId="{8DD11F6C-1602-445D-AE2D-33C24278B95D}"/>
    <dgm:cxn modelId="{D3E377FE-C4F0-470C-90C0-60C4E24BD045}" type="presOf" srcId="{3B72C23A-291E-4C82-B9C2-9FDC4B9AFEC6}" destId="{EFB90919-DA8B-42DB-BE3C-547F536BCB6C}" srcOrd="0" destOrd="0" presId="urn:microsoft.com/office/officeart/2005/8/layout/vList5"/>
    <dgm:cxn modelId="{93EC1AD1-E0A8-423D-A7F8-1A1A7A8B4B8F}" srcId="{3B72C23A-291E-4C82-B9C2-9FDC4B9AFEC6}" destId="{3B4CB3CD-A37F-4216-BE9E-360BFC2A6DF0}" srcOrd="2" destOrd="0" parTransId="{6646A69F-299C-41EA-8E89-B00A8B06000D}" sibTransId="{C0F246FF-7D14-4BD8-9969-CCB1389BA8D2}"/>
    <dgm:cxn modelId="{F63319C4-9CE7-4B1D-855D-1460DC4A42DB}" type="presOf" srcId="{C1162767-66AD-47C3-9F38-931C89742F17}" destId="{4C56B082-CA34-41EF-A75D-B78B32A4EC3A}" srcOrd="0" destOrd="3" presId="urn:microsoft.com/office/officeart/2005/8/layout/vList5"/>
    <dgm:cxn modelId="{C96CCA30-B16F-4E11-92D3-6CD8831B0B84}" srcId="{21DE9BCE-931C-42E6-A637-5D1739EA1004}" destId="{B9AB567D-253B-4E5F-8F00-C050BF0AB497}" srcOrd="2" destOrd="0" parTransId="{3E1A2903-FC6C-40D4-A3BD-8A11F015D13F}" sibTransId="{173878D2-4AA7-492A-82F6-D3B3061AD046}"/>
    <dgm:cxn modelId="{C47E749C-FC23-4D3D-BBD8-48B5CA69874E}" srcId="{D5C8739C-CC5F-46FE-AB65-D3686B051A23}" destId="{3B72C23A-291E-4C82-B9C2-9FDC4B9AFEC6}" srcOrd="1" destOrd="0" parTransId="{8304ED98-05F3-4716-8781-6F24F161A05D}" sibTransId="{F55EDF3C-C29D-4C5D-BD33-8F7F7CD49C83}"/>
    <dgm:cxn modelId="{CC39FCFD-706A-4068-AD72-4FE4AA41B942}" srcId="{D5C8739C-CC5F-46FE-AB65-D3686B051A23}" destId="{21DE9BCE-931C-42E6-A637-5D1739EA1004}" srcOrd="0" destOrd="0" parTransId="{D8C44004-E568-423B-A083-2575D73080BF}" sibTransId="{3AEBE3CB-4076-4218-AC92-4682BB9CB71E}"/>
    <dgm:cxn modelId="{A95EA1F7-6F7E-44CA-86E2-3A820C785B5A}" type="presOf" srcId="{37B639CF-8DD9-4CD0-A654-4E274E1370EE}" destId="{4C56B082-CA34-41EF-A75D-B78B32A4EC3A}" srcOrd="0" destOrd="0" presId="urn:microsoft.com/office/officeart/2005/8/layout/vList5"/>
    <dgm:cxn modelId="{2C566ED1-5C11-49A8-8A66-A6D4913B1581}" type="presOf" srcId="{417D96FB-5F9D-4012-AACB-400B23179863}" destId="{4C56B082-CA34-41EF-A75D-B78B32A4EC3A}" srcOrd="0" destOrd="1" presId="urn:microsoft.com/office/officeart/2005/8/layout/vList5"/>
    <dgm:cxn modelId="{2C6864A2-CCFD-4EB2-83E9-B5EF95BE4AA8}" srcId="{21DE9BCE-931C-42E6-A637-5D1739EA1004}" destId="{763D779A-59A3-41C6-AF1F-F529154BEB80}" srcOrd="3" destOrd="0" parTransId="{47AEE576-EA54-46B2-82BB-06C84531CBD1}" sibTransId="{BA472517-CD4B-4CAA-B17A-29BFEF5F6F36}"/>
    <dgm:cxn modelId="{37844726-6FE1-4C59-BB6A-A6CD0B2E6CD2}" type="presOf" srcId="{21DE9BCE-931C-42E6-A637-5D1739EA1004}" destId="{24C70448-374B-43D9-B747-B007992FA183}" srcOrd="0" destOrd="0" presId="urn:microsoft.com/office/officeart/2005/8/layout/vList5"/>
    <dgm:cxn modelId="{8E595D05-5CFD-4641-8752-E12775D26B13}" type="presOf" srcId="{763D779A-59A3-41C6-AF1F-F529154BEB80}" destId="{1DC5E442-EC6C-4BAC-A4E5-9AA822D0DC5F}" srcOrd="0" destOrd="3" presId="urn:microsoft.com/office/officeart/2005/8/layout/vList5"/>
    <dgm:cxn modelId="{4BBDB8C5-68D0-47C2-A699-3EEE214EF799}" type="presOf" srcId="{B0D35C8F-F959-402F-8958-4D99E5E3C10A}" destId="{1DC5E442-EC6C-4BAC-A4E5-9AA822D0DC5F}" srcOrd="0" destOrd="1" presId="urn:microsoft.com/office/officeart/2005/8/layout/vList5"/>
    <dgm:cxn modelId="{E832A7DC-2533-4F9B-A659-841C67FA804A}" type="presOf" srcId="{3B4CB3CD-A37F-4216-BE9E-360BFC2A6DF0}" destId="{4C56B082-CA34-41EF-A75D-B78B32A4EC3A}" srcOrd="0" destOrd="2" presId="urn:microsoft.com/office/officeart/2005/8/layout/vList5"/>
    <dgm:cxn modelId="{17304A85-CEBC-4A8D-8E0A-47AC9D318E81}" srcId="{21DE9BCE-931C-42E6-A637-5D1739EA1004}" destId="{B0D35C8F-F959-402F-8958-4D99E5E3C10A}" srcOrd="1" destOrd="0" parTransId="{37D0A026-C822-4F8F-AA66-F6F6EC3CE52F}" sibTransId="{8DE3C878-8616-4265-BB03-4C2F5DC3BBF1}"/>
    <dgm:cxn modelId="{6FCA05AB-C79A-4CEA-8829-E609812788F0}" srcId="{3B72C23A-291E-4C82-B9C2-9FDC4B9AFEC6}" destId="{37B639CF-8DD9-4CD0-A654-4E274E1370EE}" srcOrd="0" destOrd="0" parTransId="{4DDD4FEE-29BF-4442-979A-8479088246AD}" sibTransId="{21A0F6E3-8573-4560-A1C1-13E806DC0E23}"/>
    <dgm:cxn modelId="{C7619626-E983-47FF-8263-0AB3A021631A}" srcId="{21DE9BCE-931C-42E6-A637-5D1739EA1004}" destId="{7E0EE4F7-71A1-4EF5-AB80-897BCDD4BAD0}" srcOrd="0" destOrd="0" parTransId="{9F74F30D-BC4E-4AC0-B7AA-6AB15BBAE962}" sibTransId="{CA357D25-BE1D-4EC4-A44B-8D74A8737A12}"/>
    <dgm:cxn modelId="{375DCC2B-F9D7-493A-B4E6-D5A95574E85E}" type="presOf" srcId="{B9AB567D-253B-4E5F-8F00-C050BF0AB497}" destId="{1DC5E442-EC6C-4BAC-A4E5-9AA822D0DC5F}" srcOrd="0" destOrd="2" presId="urn:microsoft.com/office/officeart/2005/8/layout/vList5"/>
    <dgm:cxn modelId="{90FD397B-54E3-472F-A477-E75966BB8A4A}" type="presOf" srcId="{D5C8739C-CC5F-46FE-AB65-D3686B051A23}" destId="{3F947EED-B8A7-4147-B2B7-161DE5F58CE9}" srcOrd="0" destOrd="0" presId="urn:microsoft.com/office/officeart/2005/8/layout/vList5"/>
    <dgm:cxn modelId="{3010923F-80E8-49E1-9992-F33448BE452A}" type="presParOf" srcId="{3F947EED-B8A7-4147-B2B7-161DE5F58CE9}" destId="{D3127DA2-001A-4D9B-8622-9BD610FDEA28}" srcOrd="0" destOrd="0" presId="urn:microsoft.com/office/officeart/2005/8/layout/vList5"/>
    <dgm:cxn modelId="{75985506-056F-40FD-BF78-0E6B63C47E97}" type="presParOf" srcId="{D3127DA2-001A-4D9B-8622-9BD610FDEA28}" destId="{24C70448-374B-43D9-B747-B007992FA183}" srcOrd="0" destOrd="0" presId="urn:microsoft.com/office/officeart/2005/8/layout/vList5"/>
    <dgm:cxn modelId="{C2DB24A0-EF6D-4641-BDCF-A5099425E1C7}" type="presParOf" srcId="{D3127DA2-001A-4D9B-8622-9BD610FDEA28}" destId="{1DC5E442-EC6C-4BAC-A4E5-9AA822D0DC5F}" srcOrd="1" destOrd="0" presId="urn:microsoft.com/office/officeart/2005/8/layout/vList5"/>
    <dgm:cxn modelId="{9884D24A-DB07-4E2A-9DFA-BC184B40D9B6}" type="presParOf" srcId="{3F947EED-B8A7-4147-B2B7-161DE5F58CE9}" destId="{1D692479-FC52-4B8E-A3D0-964C6D6F7323}" srcOrd="1" destOrd="0" presId="urn:microsoft.com/office/officeart/2005/8/layout/vList5"/>
    <dgm:cxn modelId="{D4805668-D87B-4868-B005-D376527D5C15}" type="presParOf" srcId="{3F947EED-B8A7-4147-B2B7-161DE5F58CE9}" destId="{8359BBFD-F1C1-4716-992D-9F4D35CB2B5F}" srcOrd="2" destOrd="0" presId="urn:microsoft.com/office/officeart/2005/8/layout/vList5"/>
    <dgm:cxn modelId="{6BC31A6E-D58C-4EFE-A9F7-9517BDD44423}" type="presParOf" srcId="{8359BBFD-F1C1-4716-992D-9F4D35CB2B5F}" destId="{EFB90919-DA8B-42DB-BE3C-547F536BCB6C}" srcOrd="0" destOrd="0" presId="urn:microsoft.com/office/officeart/2005/8/layout/vList5"/>
    <dgm:cxn modelId="{B7757246-D6EC-4FA7-B4F9-8D8593C537CD}" type="presParOf" srcId="{8359BBFD-F1C1-4716-992D-9F4D35CB2B5F}" destId="{4C56B082-CA34-41EF-A75D-B78B32A4EC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9BA57-2D26-4AF3-B842-898380E00808}">
      <dsp:nvSpPr>
        <dsp:cNvPr id="0" name=""/>
        <dsp:cNvSpPr/>
      </dsp:nvSpPr>
      <dsp:spPr>
        <a:xfrm>
          <a:off x="6974" y="1194888"/>
          <a:ext cx="1869287" cy="17837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Дефекты твердых тканей</a:t>
          </a:r>
          <a:endParaRPr lang="ru-RU" sz="3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19" y="1247133"/>
        <a:ext cx="1764797" cy="1679287"/>
      </dsp:txXfrm>
    </dsp:sp>
    <dsp:sp modelId="{2916C037-CEDC-4833-BAF2-2994E5262686}">
      <dsp:nvSpPr>
        <dsp:cNvPr id="0" name=""/>
        <dsp:cNvSpPr/>
      </dsp:nvSpPr>
      <dsp:spPr>
        <a:xfrm rot="18483140">
          <a:off x="1643583" y="1587780"/>
          <a:ext cx="1213072" cy="42760"/>
        </a:xfrm>
        <a:custGeom>
          <a:avLst/>
          <a:gdLst/>
          <a:ahLst/>
          <a:cxnLst/>
          <a:rect l="0" t="0" r="0" b="0"/>
          <a:pathLst>
            <a:path>
              <a:moveTo>
                <a:pt x="0" y="21380"/>
              </a:moveTo>
              <a:lnTo>
                <a:pt x="1213072" y="2138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>
        <a:off x="2219792" y="1578834"/>
        <a:ext cx="60653" cy="60653"/>
      </dsp:txXfrm>
    </dsp:sp>
    <dsp:sp modelId="{8A048678-A46F-4DF2-BCAB-319467BB3BC1}">
      <dsp:nvSpPr>
        <dsp:cNvPr id="0" name=""/>
        <dsp:cNvSpPr/>
      </dsp:nvSpPr>
      <dsp:spPr>
        <a:xfrm>
          <a:off x="2623977" y="664223"/>
          <a:ext cx="1869287" cy="934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Нетравматического генеза</a:t>
          </a:r>
          <a:endParaRPr lang="ru-RU" sz="1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1352" y="691598"/>
        <a:ext cx="1814537" cy="879893"/>
      </dsp:txXfrm>
    </dsp:sp>
    <dsp:sp modelId="{7E8B0F1F-0BFC-412B-8857-112C95DEE178}">
      <dsp:nvSpPr>
        <dsp:cNvPr id="0" name=""/>
        <dsp:cNvSpPr/>
      </dsp:nvSpPr>
      <dsp:spPr>
        <a:xfrm rot="19457599">
          <a:off x="4406715" y="841454"/>
          <a:ext cx="920813" cy="42760"/>
        </a:xfrm>
        <a:custGeom>
          <a:avLst/>
          <a:gdLst/>
          <a:ahLst/>
          <a:cxnLst/>
          <a:rect l="0" t="0" r="0" b="0"/>
          <a:pathLst>
            <a:path>
              <a:moveTo>
                <a:pt x="0" y="21380"/>
              </a:moveTo>
              <a:lnTo>
                <a:pt x="920813" y="213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>
        <a:off x="4844102" y="839814"/>
        <a:ext cx="46040" cy="46040"/>
      </dsp:txXfrm>
    </dsp:sp>
    <dsp:sp modelId="{1C883C6C-6FB2-4BA3-A0A4-1955A9AE3C95}">
      <dsp:nvSpPr>
        <dsp:cNvPr id="0" name=""/>
        <dsp:cNvSpPr/>
      </dsp:nvSpPr>
      <dsp:spPr>
        <a:xfrm>
          <a:off x="5240979" y="126802"/>
          <a:ext cx="1869287" cy="934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Кариозного происхождения</a:t>
          </a:r>
          <a:b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классов по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Блэку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+ МОД)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68354" y="154177"/>
        <a:ext cx="1814537" cy="879893"/>
      </dsp:txXfrm>
    </dsp:sp>
    <dsp:sp modelId="{F2888F7E-84A6-41DC-A993-02C8978ACEFC}">
      <dsp:nvSpPr>
        <dsp:cNvPr id="0" name=""/>
        <dsp:cNvSpPr/>
      </dsp:nvSpPr>
      <dsp:spPr>
        <a:xfrm rot="2142401">
          <a:off x="4406715" y="1378874"/>
          <a:ext cx="920813" cy="42760"/>
        </a:xfrm>
        <a:custGeom>
          <a:avLst/>
          <a:gdLst/>
          <a:ahLst/>
          <a:cxnLst/>
          <a:rect l="0" t="0" r="0" b="0"/>
          <a:pathLst>
            <a:path>
              <a:moveTo>
                <a:pt x="0" y="21380"/>
              </a:moveTo>
              <a:lnTo>
                <a:pt x="920813" y="213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>
        <a:off x="4844102" y="1377234"/>
        <a:ext cx="46040" cy="46040"/>
      </dsp:txXfrm>
    </dsp:sp>
    <dsp:sp modelId="{E6BE4DA4-B2C3-419F-A178-39473ECE52D3}">
      <dsp:nvSpPr>
        <dsp:cNvPr id="0" name=""/>
        <dsp:cNvSpPr/>
      </dsp:nvSpPr>
      <dsp:spPr>
        <a:xfrm>
          <a:off x="5240979" y="1201643"/>
          <a:ext cx="1869287" cy="934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Некариозного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происхождения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68354" y="1229018"/>
        <a:ext cx="1814537" cy="879893"/>
      </dsp:txXfrm>
    </dsp:sp>
    <dsp:sp modelId="{D7299BFC-2BA9-4CF4-AA11-0885D2F34DE4}">
      <dsp:nvSpPr>
        <dsp:cNvPr id="0" name=""/>
        <dsp:cNvSpPr/>
      </dsp:nvSpPr>
      <dsp:spPr>
        <a:xfrm rot="3116860">
          <a:off x="1643583" y="2543012"/>
          <a:ext cx="1213072" cy="42760"/>
        </a:xfrm>
        <a:custGeom>
          <a:avLst/>
          <a:gdLst/>
          <a:ahLst/>
          <a:cxnLst/>
          <a:rect l="0" t="0" r="0" b="0"/>
          <a:pathLst>
            <a:path>
              <a:moveTo>
                <a:pt x="0" y="21380"/>
              </a:moveTo>
              <a:lnTo>
                <a:pt x="1213072" y="2138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>
        <a:off x="2219792" y="2534065"/>
        <a:ext cx="60653" cy="60653"/>
      </dsp:txXfrm>
    </dsp:sp>
    <dsp:sp modelId="{C17F23F3-EACF-4096-A440-03FF9C8D76B2}">
      <dsp:nvSpPr>
        <dsp:cNvPr id="0" name=""/>
        <dsp:cNvSpPr/>
      </dsp:nvSpPr>
      <dsp:spPr>
        <a:xfrm>
          <a:off x="2623977" y="2574686"/>
          <a:ext cx="1869287" cy="934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Травматического генеза</a:t>
          </a:r>
          <a:endParaRPr lang="ru-RU" sz="1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1352" y="2602061"/>
        <a:ext cx="1814537" cy="879893"/>
      </dsp:txXfrm>
    </dsp:sp>
    <dsp:sp modelId="{03D3C131-BD99-43A0-8C38-EC52AF52652B}">
      <dsp:nvSpPr>
        <dsp:cNvPr id="0" name=""/>
        <dsp:cNvSpPr/>
      </dsp:nvSpPr>
      <dsp:spPr>
        <a:xfrm>
          <a:off x="4493264" y="3020627"/>
          <a:ext cx="747715" cy="42760"/>
        </a:xfrm>
        <a:custGeom>
          <a:avLst/>
          <a:gdLst/>
          <a:ahLst/>
          <a:cxnLst/>
          <a:rect l="0" t="0" r="0" b="0"/>
          <a:pathLst>
            <a:path>
              <a:moveTo>
                <a:pt x="0" y="21380"/>
              </a:moveTo>
              <a:lnTo>
                <a:pt x="747715" y="213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>
        <a:off x="4848429" y="3023315"/>
        <a:ext cx="37385" cy="37385"/>
      </dsp:txXfrm>
    </dsp:sp>
    <dsp:sp modelId="{8B9467E6-9AE0-4841-853B-9896CC040BBD}">
      <dsp:nvSpPr>
        <dsp:cNvPr id="0" name=""/>
        <dsp:cNvSpPr/>
      </dsp:nvSpPr>
      <dsp:spPr>
        <a:xfrm>
          <a:off x="5240979" y="2276483"/>
          <a:ext cx="2080741" cy="15310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 Скол в пределах эмали;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 Скол в пределах эмалево-дентинной границы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 Скол с обнажением полости зуба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5822" y="2321326"/>
        <a:ext cx="1991055" cy="14413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5E442-EC6C-4BAC-A4E5-9AA822D0DC5F}">
      <dsp:nvSpPr>
        <dsp:cNvPr id="0" name=""/>
        <dsp:cNvSpPr/>
      </dsp:nvSpPr>
      <dsp:spPr>
        <a:xfrm rot="5400000">
          <a:off x="3534187" y="-1244586"/>
          <a:ext cx="1073956" cy="38316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Гипоплазия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Гиперплазия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Флюороз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Аномалии развития прорезывания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55323" y="186704"/>
        <a:ext cx="3779259" cy="969104"/>
      </dsp:txXfrm>
    </dsp:sp>
    <dsp:sp modelId="{24C70448-374B-43D9-B747-B007992FA183}">
      <dsp:nvSpPr>
        <dsp:cNvPr id="0" name=""/>
        <dsp:cNvSpPr/>
      </dsp:nvSpPr>
      <dsp:spPr>
        <a:xfrm>
          <a:off x="0" y="33"/>
          <a:ext cx="2155322" cy="1342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прорезывания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533" y="65566"/>
        <a:ext cx="2024256" cy="1211379"/>
      </dsp:txXfrm>
    </dsp:sp>
    <dsp:sp modelId="{4C56B082-CA34-41EF-A75D-B78B32A4EC3A}">
      <dsp:nvSpPr>
        <dsp:cNvPr id="0" name=""/>
        <dsp:cNvSpPr/>
      </dsp:nvSpPr>
      <dsp:spPr>
        <a:xfrm rot="5400000">
          <a:off x="3534187" y="164981"/>
          <a:ext cx="1073956" cy="383168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Повышенная стираемость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Клиновидные дефекты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Некроз твердых тканей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Травма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55323" y="1596271"/>
        <a:ext cx="3779259" cy="969104"/>
      </dsp:txXfrm>
    </dsp:sp>
    <dsp:sp modelId="{EFB90919-DA8B-42DB-BE3C-547F536BCB6C}">
      <dsp:nvSpPr>
        <dsp:cNvPr id="0" name=""/>
        <dsp:cNvSpPr/>
      </dsp:nvSpPr>
      <dsp:spPr>
        <a:xfrm>
          <a:off x="0" y="1409601"/>
          <a:ext cx="2155322" cy="1342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прорезывани</a:t>
          </a:r>
          <a:r>
            <a:rPr lang="ru-RU" sz="1800" kern="1200" dirty="0" smtClean="0">
              <a:latin typeface="Bahnschrift Light Condensed" panose="020B0502040204020203" pitchFamily="34" charset="0"/>
            </a:rPr>
            <a:t>я</a:t>
          </a:r>
          <a:endParaRPr lang="ru-RU" sz="1800" kern="1200" dirty="0">
            <a:latin typeface="Bahnschrift Light Condensed" panose="020B0502040204020203" pitchFamily="34" charset="0"/>
          </a:endParaRPr>
        </a:p>
      </dsp:txBody>
      <dsp:txXfrm>
        <a:off x="65533" y="1475134"/>
        <a:ext cx="2024256" cy="1211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FC65F-D3C8-4139-B77F-6110F35EBCF9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4020B-54F7-495D-8606-BE28F5278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848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932E-2181-49AB-87A5-F96F2E3762DA}" type="datetime1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A152-D518-4E27-B587-78DCFE6EC85F}" type="datetime1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9314-4E68-481A-819D-E2E17ECD3BEE}" type="datetime1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573D-1743-4782-83B6-D598477DC196}" type="datetime1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98D-6A7A-4609-8629-78E67D6FF5C7}" type="datetime1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6C729-78F8-486E-AAB1-BAD20EA187C1}" type="datetime1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FD8B-9CF8-4070-9A2C-B2E0C825B879}" type="datetime1">
              <a:rPr lang="ru-RU" smtClean="0"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8878-A4F4-409F-BE3B-58892D2F8B00}" type="datetime1">
              <a:rPr lang="ru-RU" smtClean="0"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5993-84A4-460F-80E2-21E3C3334BCD}" type="datetime1">
              <a:rPr lang="ru-RU" smtClean="0"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4E0-A532-45D0-8DCF-6711D421CA4E}" type="datetime1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842A-3B76-4766-ADD3-F767F9896F9C}" type="datetime1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B289-D8A2-48C6-8AD4-8369026B2605}" type="datetime1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8"/>
            <a:ext cx="9149631" cy="6853782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514100" y="1703026"/>
            <a:ext cx="5666412" cy="17281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Дефекты коронок зубов. Ортопедическое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патологии твердых тканей зубов </a:t>
            </a:r>
            <a:b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применением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вкладок.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4100" y="4042856"/>
            <a:ext cx="5678735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Лекцию читает: </a:t>
            </a:r>
          </a:p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кафедрой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ортопедической стоматологии</a:t>
            </a:r>
          </a:p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медицинских наук, профессор </a:t>
            </a:r>
          </a:p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Лапина Наталья Викторовна</a:t>
            </a:r>
          </a:p>
          <a:p>
            <a:endParaRPr lang="ru-RU" dirty="0">
              <a:latin typeface="Cambria" panose="02040503050406030204" pitchFamily="18" charset="0"/>
            </a:endParaRPr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65" y="188640"/>
            <a:ext cx="424815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706342" y="188640"/>
            <a:ext cx="4443289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Лекция №4</a:t>
            </a:r>
            <a:endParaRPr lang="ru-RU" altLang="ru-RU" sz="16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 eaLnBrk="1" hangingPunct="1"/>
            <a:r>
              <a:rPr lang="ru-RU" altLang="ru-RU" sz="1600" b="1" dirty="0">
                <a:latin typeface="Cambria" panose="02040503050406030204" pitchFamily="18" charset="0"/>
              </a:rPr>
              <a:t>по </a:t>
            </a:r>
            <a:r>
              <a:rPr lang="ru-RU" altLang="ru-RU" sz="1600" b="1" dirty="0" smtClean="0">
                <a:latin typeface="Cambria" panose="02040503050406030204" pitchFamily="18" charset="0"/>
              </a:rPr>
              <a:t>дисциплине</a:t>
            </a:r>
            <a:br>
              <a:rPr lang="ru-RU" altLang="ru-RU" sz="1600" b="1" dirty="0" smtClean="0">
                <a:latin typeface="Cambria" panose="02040503050406030204" pitchFamily="18" charset="0"/>
              </a:rPr>
            </a:br>
            <a:r>
              <a:rPr lang="ru-RU" altLang="ru-RU" sz="1600" b="1" dirty="0" smtClean="0">
                <a:latin typeface="Cambria" panose="02040503050406030204" pitchFamily="18" charset="0"/>
              </a:rPr>
              <a:t> </a:t>
            </a:r>
            <a:r>
              <a:rPr lang="ru-RU" altLang="ru-RU" sz="1600" b="1" dirty="0">
                <a:latin typeface="Cambria" panose="02040503050406030204" pitchFamily="18" charset="0"/>
              </a:rPr>
              <a:t>«Ортопедическая стоматология»</a:t>
            </a:r>
          </a:p>
          <a:p>
            <a:pPr algn="ctr" eaLnBrk="1" hangingPunct="1"/>
            <a:r>
              <a:rPr lang="ru-RU" altLang="ru-RU" sz="1600" b="1" dirty="0">
                <a:latin typeface="Cambria" panose="02040503050406030204" pitchFamily="18" charset="0"/>
              </a:rPr>
              <a:t>специальности «Стоматология»</a:t>
            </a:r>
          </a:p>
        </p:txBody>
      </p:sp>
    </p:spTree>
    <p:extLst>
      <p:ext uri="{BB962C8B-B14F-4D97-AF65-F5344CB8AC3E}">
        <p14:creationId xmlns:p14="http://schemas.microsoft.com/office/powerpoint/2010/main" val="6190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2237" y="1051073"/>
            <a:ext cx="7380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класс 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кариозное поражение контактных поверхностей клыков и резцов с нарушением целостности режущего края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www.medicus.ru/images/upload/49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82911"/>
            <a:ext cx="2736304" cy="3458152"/>
          </a:xfrm>
          <a:prstGeom prst="rect">
            <a:avLst/>
          </a:prstGeom>
          <a:noFill/>
        </p:spPr>
      </p:pic>
      <p:pic>
        <p:nvPicPr>
          <p:cNvPr id="9" name="Picture 4" descr="http://www.medicus.ru/images/upload/49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780928"/>
            <a:ext cx="2697188" cy="3451061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9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74032" y="1505932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класс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кариозное поражение вестибулярных поверхностей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групп зубов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smile-center.com.ua/images/statti/klassblack007.jpg"/>
          <p:cNvPicPr>
            <a:picLocks noChangeAspect="1" noChangeArrowheads="1"/>
          </p:cNvPicPr>
          <p:nvPr/>
        </p:nvPicPr>
        <p:blipFill>
          <a:blip r:embed="rId2" cstate="print"/>
          <a:srcRect t="11765"/>
          <a:stretch>
            <a:fillRect/>
          </a:stretch>
        </p:blipFill>
        <p:spPr bwMode="auto">
          <a:xfrm>
            <a:off x="1975549" y="3260006"/>
            <a:ext cx="6428835" cy="3096344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1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99825" y="1399351"/>
            <a:ext cx="745232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Позже к классификации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Блэка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 добавлен новый шестой класс, который самим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Блэком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никогда не описывался. </a:t>
            </a:r>
            <a:endParaRPr lang="ru-RU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класс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кариозное поражение расположенное на режущих краях клыков и резцов, а также на буграх коренных зубов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Стоматологическая Классификация полос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653" y="3802608"/>
            <a:ext cx="7010147" cy="2736304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2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2159" y="345336"/>
            <a:ext cx="6480720" cy="600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3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52120" y="188640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микропротез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заполняющий дефект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коронковой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 зуба, восстанавливающий его анатомическую форму.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131" y="5661248"/>
            <a:ext cx="6887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представляет собой пломбу, выполненную в условиях лаборатории. В отличие от терапевтического лечения дефектов коронок зубов, когда пломбировочный материал вводится в полость зуба в пластическом состоянии, вкладка вводится в сформированную полость в твердом состоянии.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nicedent.ru/assets/images/vkladki/%D0%BC%D0%B5%D1%82%D0%B0%D0%B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915" y="1576154"/>
            <a:ext cx="2954668" cy="196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xpertdent.net/wp-content/uploads/2017/06/Foto-keramicheskih-vklado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19856"/>
            <a:ext cx="2555050" cy="170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https://myslide.ru/documents_7/cb50afa87b64498ccba1e66b1cc1d2b9/img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24" t="36573" r="1860" b="22854"/>
          <a:stretch/>
        </p:blipFill>
        <p:spPr bwMode="auto">
          <a:xfrm>
            <a:off x="5940152" y="3624553"/>
            <a:ext cx="2509607" cy="16455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8714" y="3532249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конструкции вкладки учитывается: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дефекта твердых тканей;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стенок коронки, их плотность цвет;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пульпы.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4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184435"/>
            <a:ext cx="7666877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9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614680"/>
            <a:ext cx="6582485" cy="624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23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63784" y="1278037"/>
            <a:ext cx="727280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Преимущества: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прочное соединение вкладки с тканями зуба за счет точного прилегания сопрягающихся поверхностей;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надежного восстановления межзубных контактных пунктов, углов и бугорков коронок зубов с учетом возрастных и индивидуальных особенностей естественных зубов;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профилактику рецидива кариеса за счет компенсации усадки материала при изготовлении вкладки, постоянства объема вкладки и ее точного краевого прилегания;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износоустойчивость и долговечность вкладки за счет высоких показателей механической прочности;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цветостабильность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счет более плотной структуры материалов, сформованных в лабораторных условиях.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63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1500689"/>
            <a:ext cx="727280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Противопоказания </a:t>
            </a:r>
            <a:b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применению вкладок:</a:t>
            </a:r>
          </a:p>
          <a:p>
            <a:pPr>
              <a:buClr>
                <a:srgbClr val="FF7174"/>
              </a:buClr>
              <a:buFont typeface="Wingdings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кариозные полости небольших размеров </a:t>
            </a:r>
            <a:b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значениях ИРОПЗ менее 0,3);</a:t>
            </a:r>
          </a:p>
          <a:p>
            <a:pPr>
              <a:buClr>
                <a:srgbClr val="FF7174"/>
              </a:buClr>
              <a:buFont typeface="Wingdings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значительное разрушение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коронковой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 зуба при значениях ИРОПЗ более 0,6;</a:t>
            </a:r>
          </a:p>
          <a:p>
            <a:pPr>
              <a:buClr>
                <a:srgbClr val="FF7174"/>
              </a:buClr>
              <a:buFont typeface="Wingdings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зубы с неполноценными (хрупкими, декальцинированными) твердыми тканями;</a:t>
            </a:r>
          </a:p>
          <a:p>
            <a:pPr>
              <a:buClr>
                <a:srgbClr val="FF7174"/>
              </a:buClr>
              <a:buFont typeface="Wingdings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зубы с плохо доступными полостями.</a:t>
            </a: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5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0667" y="3822043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конструкции</a:t>
            </a:r>
            <a:endParaRPr lang="ru-RU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vmede.org/sait/content/Stomatologiya_ortop_lebedenko_2011/4_files/mb4_043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CAD4"/>
              </a:clrFrom>
              <a:clrTo>
                <a:srgbClr val="F8CAD4">
                  <a:alpha val="0"/>
                </a:srgbClr>
              </a:clrTo>
            </a:clrChange>
          </a:blip>
          <a:srcRect l="5635" t="5212" r="56331" b="60908"/>
          <a:stretch>
            <a:fillRect/>
          </a:stretch>
        </p:blipFill>
        <p:spPr bwMode="auto">
          <a:xfrm>
            <a:off x="4130223" y="853406"/>
            <a:ext cx="194421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707904" y="2735560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inlay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 внутри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коронки зуб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http://vmede.org/sait/content/Stomatologiya_ortop_lebedenko_2011/4_files/mb4_043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CAD4"/>
              </a:clrFrom>
              <a:clrTo>
                <a:srgbClr val="F8CAD4">
                  <a:alpha val="0"/>
                </a:srgbClr>
              </a:clrTo>
            </a:clrChange>
          </a:blip>
          <a:srcRect l="5635" t="56017" r="56331" b="8800"/>
          <a:stretch>
            <a:fillRect/>
          </a:stretch>
        </p:blipFill>
        <p:spPr bwMode="auto">
          <a:xfrm>
            <a:off x="6632374" y="196398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146320" y="2124011"/>
            <a:ext cx="29163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overlay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боковые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стенки коронки зуба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http://vmede.org/sait/content/Stomatologiya_ortop_lebedenko_2011/4_files/mb4_043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CAD4"/>
              </a:clrFrom>
              <a:clrTo>
                <a:srgbClr val="F8CAD4">
                  <a:alpha val="0"/>
                </a:srgbClr>
              </a:clrTo>
            </a:clrChange>
          </a:blip>
          <a:srcRect l="56332" t="3909" r="5634" b="60908"/>
          <a:stretch>
            <a:fillRect/>
          </a:stretch>
        </p:blipFill>
        <p:spPr bwMode="auto">
          <a:xfrm>
            <a:off x="1763688" y="3097659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067844" y="5032876"/>
            <a:ext cx="403244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onlay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восстанавливает большую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жевательной поверхности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коронки зуба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http://vmede.org/sait/content/Stomatologiya_ortop_lebedenko_2011/4_files/mb4_043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CAD4"/>
              </a:clrFrom>
              <a:clrTo>
                <a:srgbClr val="F8CAD4">
                  <a:alpha val="0"/>
                </a:srgbClr>
              </a:clrTo>
            </a:clrChange>
          </a:blip>
          <a:srcRect l="52106" t="54714" r="5634" b="8800"/>
          <a:stretch>
            <a:fillRect/>
          </a:stretch>
        </p:blipFill>
        <p:spPr bwMode="auto">
          <a:xfrm>
            <a:off x="6228184" y="3284984"/>
            <a:ext cx="216024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012160" y="5259393"/>
            <a:ext cx="23762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pinlay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вкладка-протез,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имеющая штифт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55" y="19639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99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79712" y="1592592"/>
            <a:ext cx="60486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вопросы: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Дефекты коронок зубов, клинические симптомы, осложнения.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зубных протезов, применяемые для замещения дефектов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твёрдых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тканей зубов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 – основные классификации, показания, противопоказания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Стекловолоконные штифты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Клинико-лабораторные этапы изготовления вкладок</a:t>
            </a:r>
          </a:p>
          <a:p>
            <a:pPr marL="457200" lvl="0" indent="-457200">
              <a:buFont typeface="+mj-lt"/>
              <a:buAutoNum type="arabicPeriod"/>
            </a:pPr>
            <a:endParaRPr lang="ru-RU" sz="2000" b="1" dirty="0" smtClean="0">
              <a:latin typeface="Cambria" panose="020405030504060302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000" b="1" dirty="0" smtClean="0">
              <a:latin typeface="Cambria" panose="02040503050406030204" pitchFamily="18" charset="0"/>
            </a:endParaRPr>
          </a:p>
          <a:p>
            <a:endParaRPr lang="ru-RU" sz="24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48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517672"/>
            <a:ext cx="72008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вкладок </a:t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материала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металлические - из титана;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пластмассовые (акрилового ряда,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полиуританового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ряда, капрон и т.д.);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керамические - из классического фарфора, оксида титана, оксида циркония;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композитные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керомерные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комбинированные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металлокомпозитные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металлокерамические.</a:t>
            </a:r>
          </a:p>
          <a:p>
            <a:endParaRPr lang="ru-RU" sz="2400" dirty="0">
              <a:latin typeface="Cambria" panose="020405030504060302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1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252959" y="0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литых металлических вкладок перед пломбами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655" y="1214377"/>
            <a:ext cx="766834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изготовления вкладки исключает возможность неправильного формирования полости. Подготовленная для вкладки полость всегда более правильна и совершенна, чем полость для пломб.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Вкладкой можно полностью восстановить правильную анатомическую форму зуба, которая, в свою очередь, обеспечивает полноценное восстановления функции жевания.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примерка и припасовка дают возможность создать вкладку без нависающих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сохраняя сферичность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апроксимальной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стенки и правильный межзубной контакт.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скоса (фальца) по краю полости и покрытие его литой вкладкой предохраняет пограничные эмалевые призмы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отломов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исключается возможность образования углублений, где могут задерживаться остатки пищи.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Литая вкладка сохраняет свой постоянный объем и не подвергается химическим воздействиям. В процессе жевания постоянные удары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антагонирующих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зубов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расклепывают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вкладку, и 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плотно прилегает к стенкам.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9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835696" y="1482313"/>
            <a:ext cx="633670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Протезирование зубов вкладкой состоит из следующих этапов: 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полости в коронке зуба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изготовление вкладки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припасовка вкладки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укрепление вкладки на цемент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 rot="5400000">
            <a:off x="4997483" y="-1885242"/>
            <a:ext cx="502763" cy="6386071"/>
          </a:xfrm>
          <a:prstGeom prst="rect">
            <a:avLst/>
          </a:prstGeom>
        </p:spPr>
        <p:txBody>
          <a:bodyPr vert="vert270"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принципы формирования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полостей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Bahnschrift SemiCondensed" panose="020B0502040204020203" pitchFamily="34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Bahnschrift SemiCondensed" panose="020B0502040204020203" pitchFamily="34" charset="0"/>
            </a:endParaRPr>
          </a:p>
          <a:p>
            <a:pPr algn="ctr"/>
            <a:endParaRPr lang="ru-RU" sz="2800" dirty="0">
              <a:solidFill>
                <a:srgbClr val="FF0000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3729" y="2137707"/>
            <a:ext cx="76683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ящикообразной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полости, из которой восковая модель вкладки может быть выведена только в одном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направлении;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полости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дна и стенок полости, противостоящих жевательному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давлению;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 от смещения в различных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направлениях;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герметизма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создание правильного и точного краевого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прилегания.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76801" y="1290296"/>
            <a:ext cx="67687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метод моделирования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 </a:t>
            </a:r>
          </a:p>
          <a:p>
            <a:pPr algn="ctr"/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изготавливается непосредственно в полости рта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4031" y="2047556"/>
            <a:ext cx="670708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Подготовленную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полость очищают от дентинных опилок,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Зуб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обкладывают валиками, затем смоченными в воде и отжатыми тампонами увлажняют дно и стенки полости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размягчают до пластичного состояния и выдавливают в полость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Нагретым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шпателем срезают крупные куски воска, моделирование вкладки производят холодным шпателем.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5350" y="409461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восковой композиции 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сводится 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трем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этапам: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2367" y="4600585"/>
            <a:ext cx="72368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восковой композиции по принципу с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только центральной окклюзии, но и всех движений нижней челюсти для того, чтобы антагонисты не встречали препятствия. 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сключение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создания ретенционных участков.</a:t>
            </a: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осковая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композиция должна иметь правильную анатомическую форму.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86830" y="836022"/>
            <a:ext cx="67687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Косвенный метод изготовления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изготавливается 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лаборатории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1583367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слепка.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Отливка модели.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вкладки.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Отливка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Припасовка вкладки.</a:t>
            </a:r>
          </a:p>
        </p:txBody>
      </p:sp>
      <p:pic>
        <p:nvPicPr>
          <p:cNvPr id="2052" name="Picture 4" descr="https://static.stomatologclub.ru/uploads/ab/fc/1461cf4c7532e83b50fe21648d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078" y="1799190"/>
            <a:ext cx="2900489" cy="187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avatars.mds.yandex.net/i?id=27599eee1f0ad04cf1bc48560aaa6e53_l-5847755-images-thumbs&amp;ref=rim&amp;n=13&amp;w=1080&amp;h=107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54"/>
          <a:stretch/>
        </p:blipFill>
        <p:spPr bwMode="auto">
          <a:xfrm>
            <a:off x="2219400" y="3987850"/>
            <a:ext cx="5400600" cy="24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0003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6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  <p:pic>
        <p:nvPicPr>
          <p:cNvPr id="6" name="Рисунок 5" descr="KSM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38"/>
          <a:stretch/>
        </p:blipFill>
        <p:spPr bwMode="auto">
          <a:xfrm>
            <a:off x="195632" y="188640"/>
            <a:ext cx="1191895" cy="12947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17574"/>
              </p:ext>
            </p:extLst>
          </p:nvPr>
        </p:nvGraphicFramePr>
        <p:xfrm>
          <a:off x="1691680" y="167641"/>
          <a:ext cx="7272808" cy="669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>
                  <a:extLst>
                    <a:ext uri="{9D8B030D-6E8A-4147-A177-3AD203B41FA5}">
                      <a16:colId xmlns="" xmlns:a16="http://schemas.microsoft.com/office/drawing/2014/main" val="2790664916"/>
                    </a:ext>
                  </a:extLst>
                </a:gridCol>
                <a:gridCol w="3636404">
                  <a:extLst>
                    <a:ext uri="{9D8B030D-6E8A-4147-A177-3AD203B41FA5}">
                      <a16:colId xmlns="" xmlns:a16="http://schemas.microsoft.com/office/drawing/2014/main" val="3930210578"/>
                    </a:ext>
                  </a:extLst>
                </a:gridCol>
              </a:tblGrid>
              <a:tr h="440216"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Ошибки:</a:t>
                      </a:r>
                      <a:endParaRPr lang="ru-RU" sz="23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Осложнения:</a:t>
                      </a:r>
                      <a:endParaRPr lang="ru-RU" sz="23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0310882"/>
                  </a:ext>
                </a:extLst>
              </a:tr>
              <a:tr h="6250144">
                <a:tc>
                  <a:txBody>
                    <a:bodyPr/>
                    <a:lstStyle/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параллельности стенок;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сужение входа в полость;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полости неправильной формы и величины;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ретенционных пунктов;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оставление эмалевых </a:t>
                      </a:r>
                      <a:r>
                        <a:rPr lang="ru-RU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налетов</a:t>
                      </a: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чрезмерное истончение дна и стенок полости;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вскрытие полости зуба.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травма </a:t>
                      </a:r>
                      <a:r>
                        <a:rPr lang="ru-RU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обнаженной</a:t>
                      </a: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пульпы; 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деформация восковой модели вкладки;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расцементирование</a:t>
                      </a: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вкладки;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пульпит;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отлом</a:t>
                      </a: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стенки полости;</a:t>
                      </a:r>
                    </a:p>
                    <a:p>
                      <a:pPr marL="457200" indent="-457200">
                        <a:buClr>
                          <a:srgbClr val="0000FF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окклюзии.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0351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2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796136" y="188640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зубов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штифтово-культевые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0359" y="1340768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уступа или десневого края.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отверстия для штифта.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удаление излишков дентина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ru-RU" sz="2400" dirty="0">
              <a:latin typeface="Bahnschrift Light Condensed" panose="020B0502040204020203" pitchFamily="34" charset="0"/>
            </a:endParaRPr>
          </a:p>
        </p:txBody>
      </p:sp>
      <p:pic>
        <p:nvPicPr>
          <p:cNvPr id="8" name="Picture 2" descr="https://s0.slide-share.ru/s_slide/7280c0c0bac5b9aa3079f399718db6bb/00015915-3846-472d-ac00-5d9502a3719f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7" t="52837" r="21776" b="6214"/>
          <a:stretch/>
        </p:blipFill>
        <p:spPr bwMode="auto">
          <a:xfrm>
            <a:off x="2843808" y="4346121"/>
            <a:ext cx="4104456" cy="2192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i.ytimg.com/vi/KwbjvoryY6Y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589" y="2734070"/>
            <a:ext cx="2580447" cy="145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stomport.ru/res/data/fckeditor/DSCN1490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34070"/>
            <a:ext cx="2160240" cy="145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2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81719" y="642716"/>
            <a:ext cx="685110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Подготовка отверстия </a:t>
            </a:r>
            <a:endParaRPr lang="ru-RU" sz="2000" dirty="0" smtClean="0">
              <a:solidFill>
                <a:srgbClr val="C00000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ru-RU" sz="2000" dirty="0" smtClean="0">
                <a:solidFill>
                  <a:srgbClr val="C00000"/>
                </a:solidFill>
                <a:latin typeface="Bahnschrift SemiCondensed" panose="020B0502040204020203" pitchFamily="34" charset="0"/>
              </a:rPr>
              <a:t>для </a:t>
            </a:r>
            <a:r>
              <a:rPr lang="ru-RU" sz="2000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штифта.</a:t>
            </a:r>
            <a:r>
              <a:rPr lang="ru-RU" sz="2400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 </a:t>
            </a:r>
            <a:endParaRPr lang="ru-RU" sz="2400" dirty="0" smtClean="0">
              <a:solidFill>
                <a:srgbClr val="C00000"/>
              </a:solidFill>
              <a:latin typeface="Bahnschrift SemiCondensed" panose="020B0502040204020203" pitchFamily="34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пломбировочного материала из канала. Если канал запломбирован гуттаперчей и силером,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коронковую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корневой пломбы можно удалить борами типа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Gates-Glidden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использовать на низких оборотах и часто прерывать работу, чтобы убедиться в правильности траектории обработки.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NB!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для удаления корневой пломбы из гуттаперчи турбинный наконечник нельзя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Отверстие для штифта следует формировать таким образом, чтобы оно соответствовало контурам выбранного штифта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ttps://xn----7sbbdovaelcfd1agbm9av0qld.xn--p1ai/sites/default/files/insert/import/vk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874" y="5387496"/>
            <a:ext cx="378603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13" y="114807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85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975648" y="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изготовления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изготавливается 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полости рта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6" descr="https://konspekta.net/wiki2/baza5/186774751495.files/image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90258"/>
            <a:ext cx="42862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s0.slide-share.ru/s_slide/7280c0c0bac5b9aa3079f399718db6bb/00015915-3846-472d-ac00-5d9502a3719f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7" t="52837" r="21776" b="6214"/>
          <a:stretch/>
        </p:blipFill>
        <p:spPr bwMode="auto">
          <a:xfrm>
            <a:off x="2267744" y="3548038"/>
            <a:ext cx="525658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18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60762947"/>
              </p:ext>
            </p:extLst>
          </p:nvPr>
        </p:nvGraphicFramePr>
        <p:xfrm>
          <a:off x="1533346" y="2784971"/>
          <a:ext cx="7328696" cy="393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1196752"/>
            <a:ext cx="72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Дефекты коронок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зубов –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обусловлены убылью твердых тканей , вызывающие функциональные и эстетические нарушения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70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818700" y="-104432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Косвенный метод изготовления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изготавливается 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лаборатории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5347" y="1686699"/>
            <a:ext cx="31867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слепка.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Отливка модели.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вкладки.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Отливка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Припасовка вкладки.</a:t>
            </a:r>
          </a:p>
        </p:txBody>
      </p:sp>
      <p:pic>
        <p:nvPicPr>
          <p:cNvPr id="8" name="Picture 2" descr="https://cf.ppt-online.org/files/slide/g/gNTv6koYBJsXrm3q5cnVCizufdIlA72O9FS4GD/slide-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8" t="56741" r="56141" b="5432"/>
          <a:stretch/>
        </p:blipFill>
        <p:spPr bwMode="auto">
          <a:xfrm>
            <a:off x="6116013" y="1559063"/>
            <a:ext cx="2861758" cy="199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cf.ppt-online.org/files/slide/g/gNTv6koYBJsXrm3q5cnVCizufdIlA72O9FS4GD/slide-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46" t="64070" r="4575" b="5394"/>
          <a:stretch/>
        </p:blipFill>
        <p:spPr bwMode="auto">
          <a:xfrm>
            <a:off x="2411760" y="3823182"/>
            <a:ext cx="4752528" cy="271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9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694ED8-DBDD-4D58-9772-946F8751F9F8}" type="slidenum">
              <a:rPr lang="ru-RU" altLang="ru-RU" smtClean="0">
                <a:solidFill>
                  <a:srgbClr val="898989"/>
                </a:solidFill>
              </a:rPr>
              <a:pPr/>
              <a:t>31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061158"/>
              </p:ext>
            </p:extLst>
          </p:nvPr>
        </p:nvGraphicFramePr>
        <p:xfrm>
          <a:off x="1571720" y="1139242"/>
          <a:ext cx="7440613" cy="574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6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21766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Литые культевые штифтовые вкладки и СТАНДАРТНЫЕ металлические штифты</a:t>
                      </a:r>
                      <a:endParaRPr kumimoji="0" lang="ru-RU" sz="2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6281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НЕДОСТАТКИ</a:t>
                      </a:r>
                      <a:endParaRPr kumimoji="0" lang="ru-RU" sz="2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4842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использовании металлических штифтов существует тенденция к сохранению передачи темного цвета через реставрацию (использование как ЛКШВ, так и стандартных металлических штифтов при протезировании керамическими конструкциями нецелесообразно).</a:t>
                      </a:r>
                      <a:endParaRPr kumimoji="0" lang="ru-RU" sz="2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89060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необходимости повторного эндодонтического лечения извлечение металлических штифтов является сложным процессом, а достаточно часто не представляется возможным</a:t>
                      </a:r>
                      <a:endParaRPr kumimoji="0" lang="ru-RU" sz="2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4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179A55-0CC3-45B0-BA86-AC8A0DDCC109}" type="slidenum">
              <a:rPr lang="ru-RU" altLang="ru-RU" smtClean="0">
                <a:solidFill>
                  <a:srgbClr val="898989"/>
                </a:solidFill>
              </a:rPr>
              <a:pPr/>
              <a:t>32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434874"/>
              </p:ext>
            </p:extLst>
          </p:nvPr>
        </p:nvGraphicFramePr>
        <p:xfrm>
          <a:off x="1619250" y="136525"/>
          <a:ext cx="7440613" cy="661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6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18178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Эластичные штифты</a:t>
                      </a: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78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ПРЕИМУЩЕСТВА</a:t>
                      </a: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589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обладают тем же модулем эластичности, что и дентин (14 </a:t>
                      </a:r>
                      <a:r>
                        <a:rPr kumimoji="0" lang="ru-RU" sz="2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Gpa</a:t>
                      </a: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обеспечивая равномерное распределение внешних сил в системе «штифт – ткани зуба»</a:t>
                      </a:r>
                      <a:endParaRPr kumimoji="0" lang="ru-RU" sz="2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07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поверхность их негладкая из-за наличия волокон, что заметно облегчает микромеханическую адгезию композита;</a:t>
                      </a:r>
                      <a:endParaRPr kumimoji="0" lang="ru-RU" sz="2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10713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устойчивость к растяжению усиливается за счет создания моноблока из штифта, композита для восстановления культи, композита для фиксации и корневого дентина, имеющих схожие характеристики;</a:t>
                      </a:r>
                      <a:endParaRPr kumimoji="0" lang="ru-RU" sz="2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10713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окисления и коррозии обеспечивает стабильность штифтов и их </a:t>
                      </a:r>
                      <a:r>
                        <a:rPr kumimoji="0" lang="ru-RU" sz="2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биосовместимость</a:t>
                      </a: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дентином и композитным цементом, что гарантирует длительный срок службы эндодонтической </a:t>
                      </a:r>
                      <a:r>
                        <a:rPr kumimoji="0" lang="ru-RU" sz="2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обтурации</a:t>
                      </a: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kumimoji="0" lang="ru-RU" sz="2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05892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2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просты в использовании, а также могут быть легко удалены из корневого канала при необходимости повторного эндодонтического лечения. </a:t>
                      </a:r>
                      <a:endParaRPr kumimoji="0" lang="ru-RU" sz="2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191" name="Picture 6" descr="https://yt3.ggpht.com/ytc/AKedOLQqBQBgRoMAMVHlYoyocPRtFDNk1ug4bhvxK-U=s900-c-k-c0x00ffffff-no-r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692150"/>
            <a:ext cx="46672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KSM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38"/>
          <a:stretch/>
        </p:blipFill>
        <p:spPr bwMode="auto">
          <a:xfrm>
            <a:off x="195632" y="188640"/>
            <a:ext cx="1191895" cy="12947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493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57950" y="6376988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E63A55-7DAB-4EB7-A7E7-D5951C71357F}" type="slidenum">
              <a:rPr lang="ru-RU" altLang="ru-RU" smtClean="0">
                <a:solidFill>
                  <a:srgbClr val="898989"/>
                </a:solidFill>
              </a:rPr>
              <a:pPr/>
              <a:t>33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098115"/>
              </p:ext>
            </p:extLst>
          </p:nvPr>
        </p:nvGraphicFramePr>
        <p:xfrm>
          <a:off x="1564057" y="1207455"/>
          <a:ext cx="7440613" cy="5534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6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44863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Факторы, влияющие на условия восстановления коронковой части</a:t>
                      </a: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2" marB="4571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1024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значительное искривление корней и, соответственно, </a:t>
                      </a:r>
                      <a:r>
                        <a:rPr kumimoji="0" lang="ru-RU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непараллельность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корневых каналов, 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2" marB="4571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6432">
                <a:tc>
                  <a:txBody>
                    <a:bodyPr/>
                    <a:lstStyle/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поддесневое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разрушение коронковой части зуба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2" marB="4571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038">
                <a:tc>
                  <a:txBody>
                    <a:bodyPr/>
                    <a:lstStyle/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воронкообразное расширение в области устья или значительная </a:t>
                      </a:r>
                      <a:r>
                        <a:rPr kumimoji="0" lang="ru-RU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внутрикорневая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резорбция;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2" marB="4571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10650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Условия, необходимые для  восстановлении искусственной коронкой </a:t>
                      </a:r>
                      <a:r>
                        <a:rPr kumimoji="0" lang="ru-RU" sz="2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девитальных</a:t>
                      </a: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зубов </a:t>
                      </a: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2" marB="4571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10650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пришеечной зоне необходимо создавать круговую борозду шириной не менее 1 мм, которая будет охватываться краем коронки, как ободом. 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2" marR="91442" marT="45712" marB="45712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28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402413-D647-41E7-885D-9804271E8EE4}" type="slidenum">
              <a:rPr lang="ru-RU" altLang="ru-RU" smtClean="0">
                <a:solidFill>
                  <a:srgbClr val="898989"/>
                </a:solidFill>
              </a:rPr>
              <a:pPr/>
              <a:t>34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734076"/>
              </p:ext>
            </p:extLst>
          </p:nvPr>
        </p:nvGraphicFramePr>
        <p:xfrm>
          <a:off x="1508993" y="1149445"/>
          <a:ext cx="7635007" cy="5735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50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56488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Показания к применению эластичных штифтов </a:t>
                      </a:r>
                      <a:endParaRPr kumimoji="0" lang="ru-RU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2" marR="91422" marT="45725" marB="457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5955">
                <a:tc>
                  <a:txBody>
                    <a:bodyPr/>
                    <a:lstStyle/>
                    <a:p>
                      <a:pPr marL="342900" lvl="0" indent="-342900" algn="l" defTabSz="685800" rtl="0" eaLnBrk="1" fontAlgn="base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Покрытие пластмассовыми, металлокерамическими, </a:t>
                      </a:r>
                      <a:r>
                        <a:rPr kumimoji="0" lang="ru-RU" sz="2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металлоакриловыми</a:t>
                      </a: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композитными и керамическими коронками; </a:t>
                      </a:r>
                    </a:p>
                  </a:txBody>
                  <a:tcPr marL="91422" marR="91422" marT="45725" marB="457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5955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Покрытие штампованными и литыми коронками при разрушении </a:t>
                      </a:r>
                      <a:r>
                        <a:rPr kumimoji="0" lang="ru-RU" sz="2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коронковой</a:t>
                      </a: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части зуба более, чем на ⅔ (ИРОПЗ = 0,8 и более); </a:t>
                      </a:r>
                      <a:endParaRPr kumimoji="0" lang="ru-RU" sz="2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2" marR="91422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5955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Реставрирование композитным материалом при разрушении </a:t>
                      </a:r>
                      <a:r>
                        <a:rPr kumimoji="0" lang="ru-RU" sz="2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коронковой</a:t>
                      </a: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части зуба менее, чем на ½ (ИРОПЗ = 0,6 и менее); </a:t>
                      </a:r>
                    </a:p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endParaRPr kumimoji="0" lang="ru-RU" sz="2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2" marR="91422" marT="45725" marB="457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52301">
                <a:tc>
                  <a:txBody>
                    <a:bodyPr/>
                    <a:lstStyle/>
                    <a:p>
                      <a:pPr marL="342900" marR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Реставрирование композитным материалом или протезировать </a:t>
                      </a:r>
                      <a:r>
                        <a:rPr kumimoji="0" lang="ru-RU" sz="2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безметалловыми</a:t>
                      </a:r>
                      <a:r>
                        <a:rPr kumimoji="0" 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конструкциями у пациентов с аллергией на компоненты металлических сплавов и явлениями гальванизма в полости рта.</a:t>
                      </a:r>
                      <a:endParaRPr kumimoji="0" lang="ru-RU" sz="2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2" marR="91422" marT="45725" marB="457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3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F14BDB-2B4A-4A2D-81B3-C0ACD7C1A3BD}" type="slidenum">
              <a:rPr lang="ru-RU" altLang="ru-RU" smtClean="0">
                <a:solidFill>
                  <a:srgbClr val="898989"/>
                </a:solidFill>
              </a:rPr>
              <a:pPr/>
              <a:t>35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69892"/>
              </p:ext>
            </p:extLst>
          </p:nvPr>
        </p:nvGraphicFramePr>
        <p:xfrm>
          <a:off x="1979712" y="1365208"/>
          <a:ext cx="6096000" cy="51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50408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Противопоказания к применению эластичных штифтов </a:t>
                      </a:r>
                    </a:p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220">
                <a:tc>
                  <a:txBody>
                    <a:bodyPr/>
                    <a:lstStyle/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подвижность зубов 3-й степени; </a:t>
                      </a:r>
                      <a:endParaRPr kumimoji="0" lang="ru-RU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5811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зубы с искривленными и непроходимыми корневыми каналами; </a:t>
                      </a:r>
                    </a:p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endParaRPr kumimoji="0" lang="ru-RU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0607"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зубы с острым или хроническим воспалением в </a:t>
                      </a: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периапикальных</a:t>
                      </a: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тканях (гранулема, </a:t>
                      </a:r>
                      <a:r>
                        <a:rPr kumimoji="0" lang="ru-RU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кистогранулема</a:t>
                      </a: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киста и пр.); </a:t>
                      </a:r>
                    </a:p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endParaRPr kumimoji="0" lang="ru-RU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1016">
                <a:tc>
                  <a:txBody>
                    <a:bodyPr/>
                    <a:lstStyle/>
                    <a:p>
                      <a:pPr marL="342900" indent="-342900" algn="l" defTabSz="6858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зубы, ранее подвергавшиеся резекции верхушки корня</a:t>
                      </a:r>
                      <a:endParaRPr kumimoji="0" lang="ru-RU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84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85A441-7321-4932-A2C9-F66B9520C7BD}" type="slidenum">
              <a:rPr lang="ru-RU" altLang="ru-RU" smtClean="0">
                <a:solidFill>
                  <a:srgbClr val="898989"/>
                </a:solidFill>
              </a:rPr>
              <a:pPr/>
              <a:t>36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32596"/>
              </p:ext>
            </p:extLst>
          </p:nvPr>
        </p:nvGraphicFramePr>
        <p:xfrm>
          <a:off x="1691680" y="1305275"/>
          <a:ext cx="7127875" cy="5345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9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9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3746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КЛИНИЧЕСКИЙ ПРИМЕР 1</a:t>
                      </a:r>
                    </a:p>
                    <a:p>
                      <a:pPr algn="ctr"/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Пациент 21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7" marB="4571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56151">
                <a:tc>
                  <a:txBody>
                    <a:bodyPr/>
                    <a:lstStyle/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7" marB="45717"/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4874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Исходная клиническая картина</a:t>
                      </a:r>
                      <a:r>
                        <a:rPr lang="ru-RU" sz="32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Рентгенограмма зуба 11 </a:t>
                      </a:r>
                      <a:endParaRPr lang="ru-RU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306" name="Picture 40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374332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658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" t="6400" r="6792" b="4829"/>
          <a:stretch>
            <a:fillRect/>
          </a:stretch>
        </p:blipFill>
        <p:spPr bwMode="auto">
          <a:xfrm>
            <a:off x="6444208" y="2456276"/>
            <a:ext cx="208756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270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A0A4A0-4F94-486E-AE6B-00B431237102}" type="slidenum">
              <a:rPr lang="ru-RU" altLang="ru-RU" smtClean="0">
                <a:solidFill>
                  <a:srgbClr val="898989"/>
                </a:solidFill>
              </a:rPr>
              <a:pPr/>
              <a:t>37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993670"/>
              </p:ext>
            </p:extLst>
          </p:nvPr>
        </p:nvGraphicFramePr>
        <p:xfrm>
          <a:off x="1505617" y="1588026"/>
          <a:ext cx="7345363" cy="5133449"/>
        </p:xfrm>
        <a:graphic>
          <a:graphicData uri="http://schemas.openxmlformats.org/drawingml/2006/table">
            <a:tbl>
              <a:tblPr/>
              <a:tblGrid>
                <a:gridCol w="7345363">
                  <a:extLst>
                    <a:ext uri="{9D8B030D-6E8A-4147-A177-3AD203B41FA5}">
                      <a16:colId xmlns="" xmlns:a16="http://schemas.microsoft.com/office/drawing/2014/main" val="1840146909"/>
                    </a:ext>
                  </a:extLst>
                </a:gridCol>
              </a:tblGrid>
              <a:tr h="1160157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Диагноз: дефект </a:t>
                      </a:r>
                      <a:r>
                        <a:rPr kumimoji="0" lang="ru-RU" altLang="ru-RU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твердых</a:t>
                      </a:r>
                      <a:r>
                        <a:rPr kumimoji="0" lang="ru-RU" alt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тканей зуба 11. 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План лечения:</a:t>
                      </a:r>
                    </a:p>
                  </a:txBody>
                  <a:tcPr marL="91428" marR="91428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045151"/>
                  </a:ext>
                </a:extLst>
              </a:tr>
              <a:tr h="3973292">
                <a:tc>
                  <a:txBody>
                    <a:bodyPr/>
                    <a:lstStyle>
                      <a:lvl1pPr marL="285750" indent="-28575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ru-RU" alt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проведение профессиональной и нормализация индивидуальной гигиены полости рта; </a:t>
                      </a: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endParaRPr kumimoji="0" lang="ru-RU" alt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ru-RU" alt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восстановление культи зуба 11 композитным культевым материалом с использованием СВШ;</a:t>
                      </a: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ru-RU" alt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изготовление временной пластмассовой коронки на зуб 11; </a:t>
                      </a: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endParaRPr kumimoji="0" lang="ru-RU" alt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ru-RU" alt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изготовление металлокерамической коронки на зуб 11. </a:t>
                      </a:r>
                    </a:p>
                    <a:p>
                      <a:pPr marL="285750" marR="0" lvl="0" indent="-2857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2423906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52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67510A-467F-4789-8FF4-CE3C2FDBE1B6}" type="slidenum">
              <a:rPr lang="ru-RU" altLang="ru-RU" smtClean="0">
                <a:solidFill>
                  <a:srgbClr val="898989"/>
                </a:solidFill>
              </a:rPr>
              <a:pPr/>
              <a:t>38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14341" name="Picture 46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2139950"/>
            <a:ext cx="264953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2" descr="https://medandmore.ru/upload/iblock/317/3175dcdbcec9bcfce49d3c1caca919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3" b="11478"/>
          <a:stretch>
            <a:fillRect/>
          </a:stretch>
        </p:blipFill>
        <p:spPr bwMode="auto">
          <a:xfrm>
            <a:off x="7491973" y="1346200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318012"/>
              </p:ext>
            </p:extLst>
          </p:nvPr>
        </p:nvGraphicFramePr>
        <p:xfrm>
          <a:off x="5533693" y="11430"/>
          <a:ext cx="3519986" cy="1310640"/>
        </p:xfrm>
        <a:graphic>
          <a:graphicData uri="http://schemas.openxmlformats.org/drawingml/2006/table">
            <a:tbl>
              <a:tblPr/>
              <a:tblGrid>
                <a:gridCol w="3519986">
                  <a:extLst>
                    <a:ext uri="{9D8B030D-6E8A-4147-A177-3AD203B41FA5}">
                      <a16:colId xmlns="" xmlns:a16="http://schemas.microsoft.com/office/drawing/2014/main" val="157605469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Этапы восстановления коронковой части зуба с применением СВШ в полости 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5551195"/>
                  </a:ext>
                </a:extLst>
              </a:tr>
            </a:tbl>
          </a:graphicData>
        </a:graphic>
      </p:graphicFrame>
      <p:sp>
        <p:nvSpPr>
          <p:cNvPr id="14349" name="TextBox 5"/>
          <p:cNvSpPr txBox="1">
            <a:spLocks noChangeArrowheads="1"/>
          </p:cNvSpPr>
          <p:nvPr/>
        </p:nvSpPr>
        <p:spPr bwMode="auto">
          <a:xfrm>
            <a:off x="1908175" y="1216025"/>
            <a:ext cx="4549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Предварительный выбор СВШ в соответствии с измеренным на рентгенограмме диаметром корня зуба</a:t>
            </a:r>
          </a:p>
        </p:txBody>
      </p:sp>
      <p:sp>
        <p:nvSpPr>
          <p:cNvPr id="14350" name="TextBox 6"/>
          <p:cNvSpPr txBox="1">
            <a:spLocks noChangeArrowheads="1"/>
          </p:cNvSpPr>
          <p:nvPr/>
        </p:nvSpPr>
        <p:spPr bwMode="auto">
          <a:xfrm>
            <a:off x="4627563" y="2284343"/>
            <a:ext cx="30353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Распломбировывание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корневого канала на ⅔ его длины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дрилем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«Гейтс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Глидден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 сохранением обтурации в апикальной трети 4–5 мм;</a:t>
            </a:r>
          </a:p>
        </p:txBody>
      </p:sp>
      <p:pic>
        <p:nvPicPr>
          <p:cNvPr id="14351" name="Picture 46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4370388"/>
            <a:ext cx="2647950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2" name="TextBox 9"/>
          <p:cNvSpPr txBox="1">
            <a:spLocks noChangeArrowheads="1"/>
          </p:cNvSpPr>
          <p:nvPr/>
        </p:nvSpPr>
        <p:spPr bwMode="auto">
          <a:xfrm>
            <a:off x="4645186" y="4318675"/>
            <a:ext cx="263366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Расширение корневого канала калибровочной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разверткой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диаметром выбранного СВШ </a:t>
            </a:r>
          </a:p>
        </p:txBody>
      </p:sp>
      <p:pic>
        <p:nvPicPr>
          <p:cNvPr id="14353" name="Picture 16" descr="https://webfuel.blob.core.windows.net/webfuel-filesystem/ae4b9da5-85d1-9fc0-02f9-08d629e12088/Products%20800x800/Endodontics/Files/f2m110%20Gates%20Gliddens%20Dril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2443163"/>
            <a:ext cx="143827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4" name="Picture 18" descr="https://shop.pharmgeocom.ru/upload/iblock/2c2/razvertki-glassix-plus-dlya-volokonnykh-shtiftov-3-3sht-h-nord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9" r="19711"/>
          <a:stretch>
            <a:fillRect/>
          </a:stretch>
        </p:blipFill>
        <p:spPr bwMode="auto">
          <a:xfrm>
            <a:off x="7486650" y="4429125"/>
            <a:ext cx="1439863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8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4B57B-376A-49D5-AFBC-5A624A2C5C29}" type="slidenum">
              <a:rPr lang="ru-RU" altLang="ru-RU" smtClean="0">
                <a:solidFill>
                  <a:srgbClr val="898989"/>
                </a:solidFill>
              </a:rPr>
              <a:pPr/>
              <a:t>39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01922"/>
              </p:ext>
            </p:extLst>
          </p:nvPr>
        </p:nvGraphicFramePr>
        <p:xfrm>
          <a:off x="4787476" y="212567"/>
          <a:ext cx="4185146" cy="1005840"/>
        </p:xfrm>
        <a:graphic>
          <a:graphicData uri="http://schemas.openxmlformats.org/drawingml/2006/table">
            <a:tbl>
              <a:tblPr/>
              <a:tblGrid>
                <a:gridCol w="4185146">
                  <a:extLst>
                    <a:ext uri="{9D8B030D-6E8A-4147-A177-3AD203B41FA5}">
                      <a16:colId xmlns="" xmlns:a16="http://schemas.microsoft.com/office/drawing/2014/main" val="3226554894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Этапы восстановления коронковой части зуба с применением СВШ в полости 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2773819"/>
                  </a:ext>
                </a:extLst>
              </a:tr>
            </a:tbl>
          </a:graphicData>
        </a:graphic>
      </p:graphicFrame>
      <p:sp>
        <p:nvSpPr>
          <p:cNvPr id="15371" name="TextBox 5"/>
          <p:cNvSpPr txBox="1">
            <a:spLocks noChangeArrowheads="1"/>
          </p:cNvSpPr>
          <p:nvPr/>
        </p:nvSpPr>
        <p:spPr bwMode="auto">
          <a:xfrm>
            <a:off x="4537075" y="1277938"/>
            <a:ext cx="291465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Припасовка штифта в корневом канале </a:t>
            </a:r>
          </a:p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Протравка стенок  канала 37%-ной ортофосфорной кислотой в течение 15 с, </a:t>
            </a:r>
          </a:p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Промывка канала из эндодонтического шприца, а полость из пистолета «вода − воздух» стоматологической установки. </a:t>
            </a:r>
          </a:p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Высушивание полости, излишки влаги из канала удалить бумажными штифтами</a:t>
            </a:r>
          </a:p>
        </p:txBody>
      </p:sp>
      <p:pic>
        <p:nvPicPr>
          <p:cNvPr id="15372" name="Picture 47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50" y="1368425"/>
            <a:ext cx="264953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47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63" y="3895725"/>
            <a:ext cx="26400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26" descr="https://dental-first.ru/upload/resize_cache/iblock/262/750_750_1e1a302584aa112445fdd520c2954d3c4/262ccc056f58096c9d9574d0f5fe11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2" b="18112"/>
          <a:stretch>
            <a:fillRect/>
          </a:stretch>
        </p:blipFill>
        <p:spPr bwMode="auto">
          <a:xfrm>
            <a:off x="7516813" y="5124450"/>
            <a:ext cx="150812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7" r="41495"/>
          <a:stretch>
            <a:fillRect/>
          </a:stretch>
        </p:blipFill>
        <p:spPr bwMode="auto">
          <a:xfrm>
            <a:off x="7940675" y="2638425"/>
            <a:ext cx="59531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20" descr="https://dentalprom.ru/userfiles/shop/large/2/15004_gel-dlya-travleniya-emali-i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01" b="35350"/>
          <a:stretch>
            <a:fillRect/>
          </a:stretch>
        </p:blipFill>
        <p:spPr bwMode="auto">
          <a:xfrm>
            <a:off x="6983413" y="1920875"/>
            <a:ext cx="20415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06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Рисунок 5" descr="KSM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38"/>
          <a:stretch/>
        </p:blipFill>
        <p:spPr bwMode="auto">
          <a:xfrm>
            <a:off x="195632" y="188640"/>
            <a:ext cx="1191895" cy="12947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26" name="Группа 25"/>
          <p:cNvGrpSpPr/>
          <p:nvPr/>
        </p:nvGrpSpPr>
        <p:grpSpPr>
          <a:xfrm>
            <a:off x="1763688" y="3033945"/>
            <a:ext cx="7093768" cy="3760986"/>
            <a:chOff x="1763688" y="3033945"/>
            <a:chExt cx="7093768" cy="3760986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1763688" y="3033945"/>
              <a:ext cx="7093768" cy="3760986"/>
              <a:chOff x="1691680" y="106595"/>
              <a:chExt cx="7093768" cy="3760986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3486016" y="106595"/>
                <a:ext cx="3312368" cy="707886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Клинические симптомы </a:t>
                </a:r>
                <a:b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дефектов твердых тканей</a:t>
                </a:r>
                <a:endParaRPr lang="ru-RU" sz="2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1691680" y="1021740"/>
                <a:ext cx="2232248" cy="1138773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7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Нарушение анатомической формы, функции эстетики</a:t>
                </a:r>
                <a:endParaRPr lang="ru-RU" sz="1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3200" y="1030901"/>
                <a:ext cx="2232248" cy="923330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Травма слизистой оболочки острым краем дефекта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46605" y="2189002"/>
                <a:ext cx="2232248" cy="1200329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Повышенная чувствительность к различным раздражителям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739176" y="2190199"/>
                <a:ext cx="2232248" cy="167738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000" dirty="0" smtClean="0">
                  <a:latin typeface="Bahnschrift Light Condensed" panose="020B0502040204020203" pitchFamily="34" charset="0"/>
                </a:endParaRPr>
              </a:p>
              <a:p>
                <a:pPr algn="ctr"/>
                <a:r>
                  <a:rPr lang="ru-RU" sz="17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Нарушение контактного пункта, повреждение маргинального пародонта</a:t>
                </a:r>
              </a:p>
              <a:p>
                <a:pPr algn="ctr"/>
                <a:endParaRPr lang="ru-RU" sz="800" dirty="0">
                  <a:latin typeface="Bahnschrift Light Condensed" panose="020B0502040204020203" pitchFamily="34" charset="0"/>
                </a:endParaRPr>
              </a:p>
            </p:txBody>
          </p:sp>
          <p:cxnSp>
            <p:nvCxnSpPr>
              <p:cNvPr id="13" name="Прямая со стрелкой 12"/>
              <p:cNvCxnSpPr/>
              <p:nvPr/>
            </p:nvCxnSpPr>
            <p:spPr>
              <a:xfrm flipH="1">
                <a:off x="4355978" y="908720"/>
                <a:ext cx="422875" cy="122413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>
                <a:off x="5580112" y="908720"/>
                <a:ext cx="504056" cy="122413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6855300" y="460538"/>
                <a:ext cx="814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2546605" y="449222"/>
                <a:ext cx="814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/>
              <p:nvPr/>
            </p:nvCxnSpPr>
            <p:spPr>
              <a:xfrm flipH="1">
                <a:off x="2557956" y="449222"/>
                <a:ext cx="1" cy="50405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4" name="Прямая со стрелкой 23"/>
            <p:cNvCxnSpPr/>
            <p:nvPr/>
          </p:nvCxnSpPr>
          <p:spPr>
            <a:xfrm flipH="1">
              <a:off x="7741332" y="3397069"/>
              <a:ext cx="1" cy="504056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1935307654"/>
              </p:ext>
            </p:extLst>
          </p:nvPr>
        </p:nvGraphicFramePr>
        <p:xfrm>
          <a:off x="2910644" y="159899"/>
          <a:ext cx="5987008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TextBox 27"/>
          <p:cNvSpPr txBox="1"/>
          <p:nvPr/>
        </p:nvSpPr>
        <p:spPr>
          <a:xfrm flipV="1">
            <a:off x="1529827" y="140223"/>
            <a:ext cx="923330" cy="3024336"/>
          </a:xfrm>
          <a:prstGeom prst="rect">
            <a:avLst/>
          </a:prstGeom>
          <a:noFill/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vert"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Патология твердых тканей </a:t>
            </a:r>
            <a:b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некариозного </a:t>
            </a:r>
            <a:b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</a:t>
            </a:r>
            <a:endParaRPr lang="ru-RU" sz="16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453157" y="692696"/>
            <a:ext cx="42665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484879" y="2204864"/>
            <a:ext cx="42665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5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32BE24-E9F5-480D-8D26-738A22C88EA0}" type="slidenum">
              <a:rPr lang="ru-RU" altLang="ru-RU" smtClean="0">
                <a:solidFill>
                  <a:srgbClr val="898989"/>
                </a:solidFill>
              </a:rPr>
              <a:pPr/>
              <a:t>40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16389" name="Picture 46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776" y="1542734"/>
            <a:ext cx="2714625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624673"/>
              </p:ext>
            </p:extLst>
          </p:nvPr>
        </p:nvGraphicFramePr>
        <p:xfrm>
          <a:off x="5004048" y="312927"/>
          <a:ext cx="3897114" cy="1310640"/>
        </p:xfrm>
        <a:graphic>
          <a:graphicData uri="http://schemas.openxmlformats.org/drawingml/2006/table">
            <a:tbl>
              <a:tblPr/>
              <a:tblGrid>
                <a:gridCol w="3897114">
                  <a:extLst>
                    <a:ext uri="{9D8B030D-6E8A-4147-A177-3AD203B41FA5}">
                      <a16:colId xmlns="" xmlns:a16="http://schemas.microsoft.com/office/drawing/2014/main" val="456180862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Этапы восстановления коронковой части зуба с применением СВШ в полости 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3704743"/>
                  </a:ext>
                </a:extLst>
              </a:tr>
            </a:tbl>
          </a:graphicData>
        </a:graphic>
      </p:graphicFrame>
      <p:pic>
        <p:nvPicPr>
          <p:cNvPr id="16396" name="Picture 22" descr="https://www.jarident.sk/wp-content/uploads/2019/03/98459_34542-86de7590ca-jpg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051" y="1714500"/>
            <a:ext cx="19494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7" name="TextBox 1"/>
          <p:cNvSpPr txBox="1">
            <a:spLocks noChangeArrowheads="1"/>
          </p:cNvSpPr>
          <p:nvPr/>
        </p:nvSpPr>
        <p:spPr bwMode="auto">
          <a:xfrm>
            <a:off x="2940050" y="4029075"/>
            <a:ext cx="57467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В корневой канал вносится бонд двойного отверждения «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LuxaBond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(DMG). Излишки бонда удаляются бумажными штифтами.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Подготовка СВШ: обезжиривание, </a:t>
            </a:r>
          </a:p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высушивание 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струей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воздуха и покрытие слоем керамического 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силана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60 с. </a:t>
            </a:r>
          </a:p>
          <a:p>
            <a:endParaRPr lang="ru-RU" altLang="ru-RU" sz="2200" dirty="0">
              <a:latin typeface="Bahnschrift Light Condensed" panose="020B0502040204020203" pitchFamily="34" charset="0"/>
            </a:endParaRPr>
          </a:p>
        </p:txBody>
      </p:sp>
      <p:pic>
        <p:nvPicPr>
          <p:cNvPr id="16398" name="Picture 30" descr="Силан (2шпр*1,2мл) - керамический праймер(клей) Ultradent (Silane UL41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21" b="37827"/>
          <a:stretch>
            <a:fillRect/>
          </a:stretch>
        </p:blipFill>
        <p:spPr bwMode="auto">
          <a:xfrm rot="6091060">
            <a:off x="513557" y="4839493"/>
            <a:ext cx="29845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84" r="3696"/>
          <a:stretch>
            <a:fillRect/>
          </a:stretch>
        </p:blipFill>
        <p:spPr bwMode="auto">
          <a:xfrm>
            <a:off x="2441575" y="5218113"/>
            <a:ext cx="2127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0" name="Picture 28" descr="http://web.vrn.ru/celit/materials/Deakvin/Deakv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0" y="2410619"/>
            <a:ext cx="16383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6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9BF4B1-52FA-4F1C-AC9B-24273B1B2BD7}" type="slidenum">
              <a:rPr lang="ru-RU" altLang="ru-RU" smtClean="0">
                <a:solidFill>
                  <a:srgbClr val="898989"/>
                </a:solidFill>
              </a:rPr>
              <a:pPr/>
              <a:t>41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17413" name="Picture 46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1392238"/>
            <a:ext cx="2714625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308697"/>
              </p:ext>
            </p:extLst>
          </p:nvPr>
        </p:nvGraphicFramePr>
        <p:xfrm>
          <a:off x="5146279" y="274480"/>
          <a:ext cx="3853496" cy="1310640"/>
        </p:xfrm>
        <a:graphic>
          <a:graphicData uri="http://schemas.openxmlformats.org/drawingml/2006/table">
            <a:tbl>
              <a:tblPr/>
              <a:tblGrid>
                <a:gridCol w="3853496">
                  <a:extLst>
                    <a:ext uri="{9D8B030D-6E8A-4147-A177-3AD203B41FA5}">
                      <a16:colId xmlns="" xmlns:a16="http://schemas.microsoft.com/office/drawing/2014/main" val="1796252778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Этапы восстановления коронковой части зуба с применением СВШ в полости 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2407503"/>
                  </a:ext>
                </a:extLst>
              </a:tr>
            </a:tbl>
          </a:graphicData>
        </a:graphic>
      </p:graphicFrame>
      <p:sp>
        <p:nvSpPr>
          <p:cNvPr id="17420" name="TextBox 1"/>
          <p:cNvSpPr txBox="1">
            <a:spLocks noChangeArrowheads="1"/>
          </p:cNvSpPr>
          <p:nvPr/>
        </p:nvSpPr>
        <p:spPr bwMode="auto">
          <a:xfrm>
            <a:off x="1619250" y="3829050"/>
            <a:ext cx="4240213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Фиксация СВШ проводится с использованием композитного материала двойного отверждения «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LuxaCore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(DMG). Полость корневого канала заполняется композитным материалом с помощью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лентуллы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затем вводился СВШ, удаляются излишки материала и проводится световая полимеризация в течение  60 с. </a:t>
            </a:r>
          </a:p>
          <a:p>
            <a:endParaRPr lang="ru-RU" altLang="ru-RU" sz="2000" dirty="0">
              <a:latin typeface="Bahnschrift Light Condensed" panose="020B0502040204020203" pitchFamily="34" charset="0"/>
            </a:endParaRPr>
          </a:p>
        </p:txBody>
      </p:sp>
      <p:pic>
        <p:nvPicPr>
          <p:cNvPr id="17421" name="Picture 6" descr="https://vallexm-stom.ru/upload/iblock/be2/be2fc8b661296dc14edba3c307377a9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9" t="15016" r="-13139" b="32430"/>
          <a:stretch>
            <a:fillRect/>
          </a:stretch>
        </p:blipFill>
        <p:spPr bwMode="auto">
          <a:xfrm>
            <a:off x="5220072" y="1616420"/>
            <a:ext cx="38354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48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4149725"/>
            <a:ext cx="2628900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5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1" t="62006" r="53766" b="7838"/>
          <a:stretch>
            <a:fillRect/>
          </a:stretch>
        </p:blipFill>
        <p:spPr bwMode="auto">
          <a:xfrm>
            <a:off x="107950" y="115888"/>
            <a:ext cx="1368425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57950" y="6376988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AD3330-9FF3-4BED-935D-20E0A7DD0195}" type="slidenum">
              <a:rPr lang="ru-RU" altLang="ru-RU" smtClean="0">
                <a:solidFill>
                  <a:srgbClr val="898989"/>
                </a:solidFill>
              </a:rPr>
              <a:pPr/>
              <a:t>42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18437" name="Picture 48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345" y="2181417"/>
            <a:ext cx="25971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48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2" y="2135981"/>
            <a:ext cx="2646363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10166"/>
              </p:ext>
            </p:extLst>
          </p:nvPr>
        </p:nvGraphicFramePr>
        <p:xfrm>
          <a:off x="5219700" y="177800"/>
          <a:ext cx="2827338" cy="1615440"/>
        </p:xfrm>
        <a:graphic>
          <a:graphicData uri="http://schemas.openxmlformats.org/drawingml/2006/table">
            <a:tbl>
              <a:tblPr/>
              <a:tblGrid>
                <a:gridCol w="2827338">
                  <a:extLst>
                    <a:ext uri="{9D8B030D-6E8A-4147-A177-3AD203B41FA5}">
                      <a16:colId xmlns="" xmlns:a16="http://schemas.microsoft.com/office/drawing/2014/main" val="330528194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Этапы восстановления коронковой части зуба с применением СВШ в полости 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3567669"/>
                  </a:ext>
                </a:extLst>
              </a:tr>
            </a:tbl>
          </a:graphicData>
        </a:graphic>
      </p:graphicFrame>
      <p:pic>
        <p:nvPicPr>
          <p:cNvPr id="18445" name="Picture 48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345" y="4362453"/>
            <a:ext cx="25971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48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241" y="4360863"/>
            <a:ext cx="264636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56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43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 rot="5400000">
            <a:off x="6534471" y="-1196473"/>
            <a:ext cx="1187624" cy="3816424"/>
          </a:xfrm>
          <a:prstGeom prst="rect">
            <a:avLst/>
          </a:prstGeom>
        </p:spPr>
        <p:txBody>
          <a:bodyPr vert="vert270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Прямой способ изготовления вкладок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металлические и пластмассовые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vmede.org/sait/content/Stomatologiya_ortop_lebedenko_2011/4_files/mb4_016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1423434"/>
            <a:ext cx="6840760" cy="501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1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44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 rot="5400000">
            <a:off x="6091741" y="-1167554"/>
            <a:ext cx="1276612" cy="3884047"/>
          </a:xfrm>
          <a:prstGeom prst="rect">
            <a:avLst/>
          </a:prstGeom>
        </p:spPr>
        <p:txBody>
          <a:bodyPr vert="vert270"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Косвенный (непрямой)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изготовления вкладок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металлические и пластмассовые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" name="Picture 2" descr="http://vmede.org/sait/content/Stomatologiya_ortop_lebedenko_2011/4_files/mb4_00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0444" y="1628800"/>
            <a:ext cx="6300028" cy="492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30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45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 rot="5400000">
            <a:off x="6200503" y="-1367855"/>
            <a:ext cx="1279495" cy="4248471"/>
          </a:xfrm>
          <a:prstGeom prst="rect">
            <a:avLst/>
          </a:prstGeom>
        </p:spPr>
        <p:txBody>
          <a:bodyPr vert="vert270">
            <a:normAutofit fontScale="5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Косвенный (непрямой)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изготовления вкладок </a:t>
            </a:r>
            <a:b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композитной и керамической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vmede.org/sait/content/Stomatologiya_ortop_lebedenko_2011/4_files/mb4_004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1264675"/>
            <a:ext cx="6480719" cy="525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7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46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 rot="5400000">
            <a:off x="6003314" y="-1600542"/>
            <a:ext cx="1421339" cy="4860032"/>
          </a:xfrm>
          <a:prstGeom prst="rect">
            <a:avLst/>
          </a:prstGeom>
        </p:spPr>
        <p:txBody>
          <a:bodyPr vert="vert27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Косвенный (непрямой)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изготовления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вкладок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фарфора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vmede.org/sait/content/Stomatologiya_ortop_lebedenko_2011/4_files/mb4_013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64660" y="1124744"/>
            <a:ext cx="6955811" cy="559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3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8"/>
            <a:ext cx="9149631" cy="68537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63888" y="1859925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Благодарю за внимание!</a:t>
            </a:r>
            <a:endParaRPr lang="ru-RU" sz="36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47</a:t>
            </a:fld>
            <a:endParaRPr lang="ru-RU"/>
          </a:p>
        </p:txBody>
      </p:sp>
      <p:pic>
        <p:nvPicPr>
          <p:cNvPr id="9" name="Picture 2" descr="http://img1.liveinternet.ru/images/attach/c/8/102/164/102164011_d826507152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CF7"/>
              </a:clrFrom>
              <a:clrTo>
                <a:srgbClr val="FBFC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95909" y="3694334"/>
            <a:ext cx="2369592" cy="2844578"/>
          </a:xfrm>
          <a:prstGeom prst="rect">
            <a:avLst/>
          </a:prstGeom>
          <a:noFill/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243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cxnSp>
        <p:nvCxnSpPr>
          <p:cNvPr id="28" name="Прямая со стрелкой 27"/>
          <p:cNvCxnSpPr>
            <a:stCxn id="15" idx="2"/>
            <a:endCxn id="17" idx="0"/>
          </p:cNvCxnSpPr>
          <p:nvPr/>
        </p:nvCxnSpPr>
        <p:spPr>
          <a:xfrm flipH="1">
            <a:off x="6286300" y="3574600"/>
            <a:ext cx="57427" cy="270697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1907704" y="1730641"/>
            <a:ext cx="6368495" cy="4787514"/>
            <a:chOff x="2051720" y="188640"/>
            <a:chExt cx="6368495" cy="4787514"/>
          </a:xfrm>
        </p:grpSpPr>
        <p:sp>
          <p:nvSpPr>
            <p:cNvPr id="15" name="TextBox 14"/>
            <p:cNvSpPr txBox="1"/>
            <p:nvPr/>
          </p:nvSpPr>
          <p:spPr>
            <a:xfrm>
              <a:off x="5371619" y="1109269"/>
              <a:ext cx="2232248" cy="92333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Перенос функции жевания на здоровую сторону</a:t>
              </a:r>
              <a:endParaRPr lang="ru-RU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2051720" y="188640"/>
              <a:ext cx="6368495" cy="4787514"/>
              <a:chOff x="2125280" y="188640"/>
              <a:chExt cx="6368495" cy="4787514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276918" y="188640"/>
                <a:ext cx="3312368" cy="707886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Осложнения дефектов твердых тканей зубов</a:t>
                </a:r>
                <a:endParaRPr lang="ru-RU" sz="2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125280" y="1109269"/>
                <a:ext cx="2303276" cy="954107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Деформация окклюзионной поверхности зубных рядов</a:t>
                </a:r>
                <a:endParaRPr lang="ru-RU" sz="14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25280" y="2273396"/>
                <a:ext cx="2303276" cy="646331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Блокада движений нижней челюсти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387752" y="2303296"/>
                <a:ext cx="2232248" cy="923330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000" dirty="0" smtClean="0">
                  <a:latin typeface="Bahnschrift Light Condensed" panose="020B0502040204020203" pitchFamily="34" charset="0"/>
                </a:endParaRPr>
              </a:p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Функциональная перегрузка</a:t>
                </a:r>
              </a:p>
              <a:p>
                <a:pPr algn="ctr"/>
                <a:endParaRPr lang="ru-RU" sz="800" dirty="0">
                  <a:latin typeface="Bahnschrift Light Condensed" panose="020B0502040204020203" pitchFamily="34" charset="0"/>
                </a:endParaRPr>
              </a:p>
            </p:txBody>
          </p:sp>
          <p:cxnSp>
            <p:nvCxnSpPr>
              <p:cNvPr id="18" name="Прямая со стрелкой 17"/>
              <p:cNvCxnSpPr>
                <a:endCxn id="16" idx="0"/>
              </p:cNvCxnSpPr>
              <p:nvPr/>
            </p:nvCxnSpPr>
            <p:spPr>
              <a:xfrm flipH="1">
                <a:off x="3276918" y="2032599"/>
                <a:ext cx="14342" cy="240797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/>
              <p:nvPr/>
            </p:nvCxnSpPr>
            <p:spPr>
              <a:xfrm flipH="1">
                <a:off x="6589286" y="3238204"/>
                <a:ext cx="8917" cy="1229539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6646202" y="542583"/>
                <a:ext cx="814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2337507" y="531267"/>
                <a:ext cx="814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/>
              <p:nvPr/>
            </p:nvCxnSpPr>
            <p:spPr>
              <a:xfrm flipH="1">
                <a:off x="2348858" y="531267"/>
                <a:ext cx="1" cy="50405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 flipH="1">
                <a:off x="7460226" y="551764"/>
                <a:ext cx="1" cy="504056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2125280" y="3208987"/>
                <a:ext cx="2303276" cy="584775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Изменение характера движений  нижней чел</a:t>
                </a:r>
                <a:r>
                  <a:rPr lang="ru-RU" dirty="0" smtClean="0">
                    <a:latin typeface="Bahnschrift Light Condensed" panose="020B0502040204020203" pitchFamily="34" charset="0"/>
                  </a:rPr>
                  <a:t>.</a:t>
                </a:r>
                <a:endParaRPr lang="ru-RU" dirty="0">
                  <a:latin typeface="Bahnschrift Light Condensed" panose="020B0502040204020203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125280" y="4144578"/>
                <a:ext cx="2303276" cy="830997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Изменения в височно-нижнечелюстном суставе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49938" y="3584180"/>
                <a:ext cx="1406238" cy="646331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Пародонта зубов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868144" y="4606822"/>
                <a:ext cx="1406238" cy="36933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ВНЧС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087537" y="3584179"/>
                <a:ext cx="1406238" cy="646331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Жевательных мышц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9" name="Прямая со стрелкой 28"/>
              <p:cNvCxnSpPr/>
              <p:nvPr/>
            </p:nvCxnSpPr>
            <p:spPr>
              <a:xfrm flipH="1">
                <a:off x="5750876" y="3226626"/>
                <a:ext cx="145064" cy="320531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 стрелкой 30"/>
              <p:cNvCxnSpPr/>
              <p:nvPr/>
            </p:nvCxnSpPr>
            <p:spPr>
              <a:xfrm flipH="1">
                <a:off x="3256488" y="2919727"/>
                <a:ext cx="14342" cy="240797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>
                <a:stCxn id="23" idx="2"/>
              </p:cNvCxnSpPr>
              <p:nvPr/>
            </p:nvCxnSpPr>
            <p:spPr>
              <a:xfrm flipH="1">
                <a:off x="3256488" y="3793762"/>
                <a:ext cx="20430" cy="338213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/>
              <p:nvPr/>
            </p:nvCxnSpPr>
            <p:spPr>
              <a:xfrm>
                <a:off x="7372068" y="3245398"/>
                <a:ext cx="74438" cy="301759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3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022969" y="1676432"/>
            <a:ext cx="20583" cy="299683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447957" y="675283"/>
            <a:ext cx="11353" cy="1333116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1649644" y="320385"/>
            <a:ext cx="6996840" cy="2480577"/>
            <a:chOff x="1593842" y="332656"/>
            <a:chExt cx="6996840" cy="2480577"/>
          </a:xfrm>
        </p:grpSpPr>
        <p:sp>
          <p:nvSpPr>
            <p:cNvPr id="11" name="TextBox 10"/>
            <p:cNvSpPr txBox="1"/>
            <p:nvPr/>
          </p:nvSpPr>
          <p:spPr>
            <a:xfrm>
              <a:off x="3949390" y="2102137"/>
              <a:ext cx="2232248" cy="707886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Искусственные </a:t>
              </a: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коронки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58434" y="2087269"/>
              <a:ext cx="2232248" cy="707886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Штифтовые</a:t>
              </a: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конструкции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93842" y="2105347"/>
              <a:ext cx="2232248" cy="707886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Микропротезы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(вкладки,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виниры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2447957" y="332656"/>
              <a:ext cx="5122721" cy="1643459"/>
              <a:chOff x="2447957" y="332656"/>
              <a:chExt cx="5122721" cy="16434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387368" y="332656"/>
                <a:ext cx="3312368" cy="1323439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Виды зубных протезов, применяемые для замещения дефектов твёрдых  тканей зубов</a:t>
                </a:r>
                <a:endParaRPr lang="ru-RU" sz="2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6756652" y="686599"/>
                <a:ext cx="814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2447957" y="675283"/>
                <a:ext cx="814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 flipH="1">
                <a:off x="7570676" y="695780"/>
                <a:ext cx="2" cy="1280335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Box 25"/>
          <p:cNvSpPr txBox="1"/>
          <p:nvPr/>
        </p:nvSpPr>
        <p:spPr>
          <a:xfrm>
            <a:off x="1415705" y="587209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разрушения окклюзионной поверхности зубов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(ИРОПЗ)</a:t>
            </a:r>
          </a:p>
        </p:txBody>
      </p:sp>
      <p:pic>
        <p:nvPicPr>
          <p:cNvPr id="27" name="Picture 4" descr="http://stom-portal.ru/images/stories/ortopedia/tchoz/iropz.png"/>
          <p:cNvPicPr>
            <a:picLocks noChangeAspect="1" noChangeArrowheads="1"/>
          </p:cNvPicPr>
          <p:nvPr/>
        </p:nvPicPr>
        <p:blipFill>
          <a:blip r:embed="rId2" cstate="print"/>
          <a:srcRect t="9273" b="5724"/>
          <a:stretch>
            <a:fillRect/>
          </a:stretch>
        </p:blipFill>
        <p:spPr bwMode="auto">
          <a:xfrm>
            <a:off x="1547664" y="3056764"/>
            <a:ext cx="7238172" cy="2637821"/>
          </a:xfrm>
          <a:prstGeom prst="rect">
            <a:avLst/>
          </a:prstGeom>
          <a:noFill/>
        </p:spPr>
      </p:pic>
      <p:grpSp>
        <p:nvGrpSpPr>
          <p:cNvPr id="39" name="Группа 38"/>
          <p:cNvGrpSpPr/>
          <p:nvPr/>
        </p:nvGrpSpPr>
        <p:grpSpPr>
          <a:xfrm>
            <a:off x="2644834" y="2810023"/>
            <a:ext cx="5128299" cy="2290029"/>
            <a:chOff x="2644834" y="2810023"/>
            <a:chExt cx="5128299" cy="229002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2987824" y="3056764"/>
              <a:ext cx="4608513" cy="2043288"/>
              <a:chOff x="2987824" y="3056764"/>
              <a:chExt cx="4608513" cy="2043288"/>
            </a:xfrm>
          </p:grpSpPr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2987824" y="3056764"/>
                <a:ext cx="2160240" cy="2028420"/>
              </a:xfrm>
              <a:prstGeom prst="roundRect">
                <a:avLst/>
              </a:prstGeom>
              <a:solidFill>
                <a:srgbClr val="C00000">
                  <a:alpha val="0"/>
                </a:srgb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6358435" y="3056764"/>
                <a:ext cx="1237902" cy="2028420"/>
              </a:xfrm>
              <a:prstGeom prst="roundRect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4644007" y="3071632"/>
                <a:ext cx="2201255" cy="2028420"/>
              </a:xfrm>
              <a:prstGeom prst="roundRect">
                <a:avLst/>
              </a:prstGeom>
              <a:solidFill>
                <a:srgbClr val="C00000">
                  <a:alpha val="0"/>
                </a:srgbClr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32" name="Прямая со стрелкой 31"/>
            <p:cNvCxnSpPr/>
            <p:nvPr/>
          </p:nvCxnSpPr>
          <p:spPr>
            <a:xfrm>
              <a:off x="2644834" y="2811537"/>
              <a:ext cx="553481" cy="260095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stealt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H="1">
              <a:off x="7210508" y="2810023"/>
              <a:ext cx="562625" cy="246741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stealt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5364088" y="2810023"/>
              <a:ext cx="0" cy="238549"/>
            </a:xfrm>
            <a:prstGeom prst="straightConnector1">
              <a:avLst/>
            </a:prstGeom>
            <a:ln w="34925">
              <a:solidFill>
                <a:srgbClr val="008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760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75656" y="1538668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1896 году </a:t>
            </a:r>
            <a:r>
              <a:rPr lang="ru-RU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Блэк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предложил свою классификацию кариозных полостей</a:t>
            </a:r>
            <a:r>
              <a:rPr lang="ru-RU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разделил все кариозные полости на 5 классов. Целью введения данной классификации была стандартизация методов препарирования и пломбирования кариозных полостей. Т.е. каждому классу должна была соответствовать своя строго определенная форма препарированной полости и техника пломбирования. </a:t>
            </a:r>
            <a:endParaRPr lang="ru-RU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http://vmede.org/sait/content/Stomatologiya_ortop_lebedenko_2011/4_files/mb4_014.jpeg"/>
          <p:cNvPicPr>
            <a:picLocks noChangeAspect="1" noChangeArrowheads="1"/>
          </p:cNvPicPr>
          <p:nvPr/>
        </p:nvPicPr>
        <p:blipFill>
          <a:blip r:embed="rId2" cstate="print"/>
          <a:srcRect l="28474" r="18849"/>
          <a:stretch>
            <a:fillRect/>
          </a:stretch>
        </p:blipFill>
        <p:spPr bwMode="auto">
          <a:xfrm>
            <a:off x="6353667" y="3033136"/>
            <a:ext cx="1539014" cy="1958732"/>
          </a:xfrm>
          <a:prstGeom prst="rect">
            <a:avLst/>
          </a:prstGeom>
          <a:noFill/>
        </p:spPr>
      </p:pic>
      <p:pic>
        <p:nvPicPr>
          <p:cNvPr id="12" name="Picture 4" descr="http://www.medicus.ru/images/upload/49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033136"/>
            <a:ext cx="1526140" cy="216024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289828" y="2929765"/>
            <a:ext cx="30638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 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кариозное поражение в области естественных фиссур и слепых ямок всех зубов</a:t>
            </a:r>
          </a:p>
        </p:txBody>
      </p:sp>
      <p:pic>
        <p:nvPicPr>
          <p:cNvPr id="15" name="Picture 6" descr="http://www.medicus.ru/images/upload/491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8FB"/>
              </a:clrFrom>
              <a:clrTo>
                <a:srgbClr val="FAF8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5227656"/>
            <a:ext cx="5472608" cy="1147485"/>
          </a:xfrm>
          <a:prstGeom prst="rect">
            <a:avLst/>
          </a:prstGeom>
          <a:noFill/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4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6485" y="1273284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Кариозное поражение контактных поверхностей моляров и премоляров</a:t>
            </a:r>
          </a:p>
        </p:txBody>
      </p:sp>
      <p:pic>
        <p:nvPicPr>
          <p:cNvPr id="6" name="Picture 2" descr="http://www.dentmaster.ru/files/dentmaster.ru/images/005_1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92896"/>
            <a:ext cx="3936437" cy="2952328"/>
          </a:xfrm>
          <a:prstGeom prst="rect">
            <a:avLst/>
          </a:prstGeom>
          <a:noFill/>
        </p:spPr>
      </p:pic>
      <p:pic>
        <p:nvPicPr>
          <p:cNvPr id="9" name="Picture 4" descr="http://im0-tub-ru.yandex.net/i?id=167423845-1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8193" y="2204864"/>
            <a:ext cx="2895682" cy="3744416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62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41900" t="62005" r="53766" b="7839"/>
          <a:stretch/>
        </p:blipFill>
        <p:spPr bwMode="auto">
          <a:xfrm>
            <a:off x="107504" y="116632"/>
            <a:ext cx="1368152" cy="6624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7527" y="1168869"/>
            <a:ext cx="77048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 кариозное поражение контактных поверхностей клыков и резцов без нарушения целостности режущего края</a:t>
            </a:r>
          </a:p>
          <a:p>
            <a:endParaRPr lang="ru-RU" dirty="0">
              <a:latin typeface="Cambria" panose="02040503050406030204" pitchFamily="18" charset="0"/>
            </a:endParaRPr>
          </a:p>
        </p:txBody>
      </p:sp>
      <p:pic>
        <p:nvPicPr>
          <p:cNvPr id="6" name="Picture 2" descr="http://www.medicus.ru/images/upload/4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5094" y="2596676"/>
            <a:ext cx="1656184" cy="3051674"/>
          </a:xfrm>
          <a:prstGeom prst="rect">
            <a:avLst/>
          </a:prstGeom>
          <a:noFill/>
        </p:spPr>
      </p:pic>
      <p:pic>
        <p:nvPicPr>
          <p:cNvPr id="9" name="Picture 4" descr="http://www.medicus.ru/images/upload/49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7458" y="2662624"/>
            <a:ext cx="2088232" cy="3002786"/>
          </a:xfrm>
          <a:prstGeom prst="rect">
            <a:avLst/>
          </a:prstGeom>
          <a:noFill/>
        </p:spPr>
      </p:pic>
      <p:pic>
        <p:nvPicPr>
          <p:cNvPr id="10" name="Picture 6" descr="http://www.medicus.ru/images/upload/4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481" y="2690806"/>
            <a:ext cx="2088232" cy="29746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539090" y="5657671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 Condensed" panose="020B0502040204020203" pitchFamily="34" charset="0"/>
              </a:rPr>
              <a:t>при поражении контактной поверхности</a:t>
            </a:r>
          </a:p>
          <a:p>
            <a:pPr algn="ctr"/>
            <a:endParaRPr lang="ru-RU" dirty="0">
              <a:latin typeface="Bahnschrift Light Condensed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81454" y="565541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 Condensed" panose="020B0502040204020203" pitchFamily="34" charset="0"/>
              </a:rPr>
              <a:t>при поражении контактной и язычной поверхностей</a:t>
            </a:r>
            <a:endParaRPr lang="ru-RU" dirty="0">
              <a:latin typeface="Bahnschrift Light Condensed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1494" y="5669334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 Condensed" panose="020B0502040204020203" pitchFamily="34" charset="0"/>
              </a:rPr>
              <a:t>при поражении контактной, язычной и губной поверхностей</a:t>
            </a:r>
            <a:endParaRPr lang="ru-RU" dirty="0">
              <a:latin typeface="Bahnschrift Light Condensed" panose="020B0502040204020203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2248"/>
            <a:ext cx="41751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32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1677</Words>
  <Application>Microsoft Office PowerPoint</Application>
  <PresentationFormat>Экран (4:3)</PresentationFormat>
  <Paragraphs>285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5" baseType="lpstr">
      <vt:lpstr>Arial</vt:lpstr>
      <vt:lpstr>Bahnschrift Light Condensed</vt:lpstr>
      <vt:lpstr>Bahnschrift SemiCondensed</vt:lpstr>
      <vt:lpstr>Calibri</vt:lpstr>
      <vt:lpstr>Cambria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Наташенька</cp:lastModifiedBy>
  <cp:revision>141</cp:revision>
  <cp:lastPrinted>2023-10-03T16:13:18Z</cp:lastPrinted>
  <dcterms:modified xsi:type="dcterms:W3CDTF">2024-09-02T06:27:57Z</dcterms:modified>
</cp:coreProperties>
</file>