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387" r:id="rId4"/>
    <p:sldId id="388" r:id="rId5"/>
    <p:sldId id="389" r:id="rId6"/>
    <p:sldId id="343" r:id="rId7"/>
    <p:sldId id="329" r:id="rId8"/>
    <p:sldId id="344" r:id="rId9"/>
    <p:sldId id="393" r:id="rId10"/>
    <p:sldId id="345" r:id="rId11"/>
    <p:sldId id="381" r:id="rId12"/>
    <p:sldId id="382" r:id="rId13"/>
    <p:sldId id="346" r:id="rId14"/>
    <p:sldId id="347" r:id="rId15"/>
    <p:sldId id="383" r:id="rId16"/>
    <p:sldId id="348" r:id="rId17"/>
    <p:sldId id="349" r:id="rId18"/>
    <p:sldId id="350" r:id="rId19"/>
    <p:sldId id="384" r:id="rId20"/>
    <p:sldId id="351" r:id="rId21"/>
    <p:sldId id="385" r:id="rId22"/>
    <p:sldId id="352" r:id="rId23"/>
    <p:sldId id="386" r:id="rId24"/>
    <p:sldId id="353" r:id="rId25"/>
    <p:sldId id="390" r:id="rId26"/>
    <p:sldId id="391" r:id="rId27"/>
    <p:sldId id="392" r:id="rId28"/>
    <p:sldId id="34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7" autoAdjust="0"/>
    <p:restoredTop sz="74763" autoAdjust="0"/>
  </p:normalViewPr>
  <p:slideViewPr>
    <p:cSldViewPr>
      <p:cViewPr varScale="1">
        <p:scale>
          <a:sx n="85" d="100"/>
          <a:sy n="85" d="100"/>
        </p:scale>
        <p:origin x="211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FC65F-D3C8-4139-B77F-6110F35EBCF9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4020B-54F7-495D-8606-BE28F52784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4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конструктивные особенности опорно-удерживающих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кламмеров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придают им свойства, выгодно отличающие их от удерживающих и опорных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кламмеров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помимо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ретенционного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действия и передачи вертикальной нагрузки на опорные зубы, они способствуют стабилизации протеза.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3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342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4020B-54F7-495D-8606-BE28F527840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579F-8233-4150-AA96-6E53D47E26AC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35D93-ABB8-4A75-8B8F-004DB000C661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A6AB-37E4-4823-8603-29907F9D0FFB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3C639-3219-44CC-9D0F-D4895B37E110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6E46-A32E-41BF-950B-05DE431B18A1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8ED0-CB8E-458C-9F64-02439936E303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E0681-97B0-48E1-B87B-89DB616DAAFC}" type="datetime1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1336-5222-4987-BB45-5DC816D71C93}" type="datetime1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EC49-FE9C-47F1-BD16-513579B39222}" type="datetime1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40FE3-2186-4399-8AF7-1EBB5EBB3A7F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1E27-57B4-4119-877D-C6F2A7ADE0B7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B952-C720-4D09-A2FA-06645F70425C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631" cy="6853782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14100" y="4042856"/>
            <a:ext cx="5678735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Лекцию читает: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кафедрой</a:t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ортопедической стоматологии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медицинских наук,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</a:p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Лапина Наталья Викторовна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471914" y="213975"/>
            <a:ext cx="3653184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</a:t>
            </a:r>
          </a:p>
          <a:p>
            <a:pPr algn="ctr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дисциплине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стоматология»</a:t>
            </a:r>
          </a:p>
          <a:p>
            <a:pPr algn="ctr" eaLnBrk="1" hangingPunct="1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«Стоматология»</a:t>
            </a: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82" y="338138"/>
            <a:ext cx="424815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4710" y="1958283"/>
            <a:ext cx="5450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Ортопедическое лечение частичного отсутствия зубов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бюгельными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протезами с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кламмерной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системой фиксации</a:t>
            </a:r>
          </a:p>
        </p:txBody>
      </p:sp>
    </p:spTree>
    <p:extLst>
      <p:ext uri="{BB962C8B-B14F-4D97-AF65-F5344CB8AC3E}">
        <p14:creationId xmlns:p14="http://schemas.microsoft.com/office/powerpoint/2010/main" val="619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19224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 СИСТЕМА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484784"/>
            <a:ext cx="76683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функция, обеспечивающая сопротивление силам, смещающим протез в сторону слизистой оболочки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функция, обеспечивающая фиксацию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препятствующая их смещению под действием сил тяжести, прилипания пищи и функциональных усилий.</a:t>
            </a:r>
          </a:p>
          <a:p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функция, обеспечивающая сопротивление боковому давлению и в незначительной степени вертикальной нагрузке.</a:t>
            </a:r>
          </a:p>
          <a:p>
            <a:r>
              <a:rPr lang="ru-RU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вспомогательная функция противолежащего плеча, осуществляемая совместно с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ретенционным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плечом, обеспечивающая зажим опорного зуба.</a:t>
            </a:r>
          </a:p>
          <a:p>
            <a:r>
              <a:rPr lang="ru-RU" sz="2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</a:t>
            </a:r>
            <a:r>
              <a:rPr lang="ru-RU" sz="22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2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двусторонний охват и ретенция</a:t>
            </a:r>
            <a:r>
              <a:rPr lang="ru-RU" sz="2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3098" y="217364"/>
            <a:ext cx="4827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Кламмера системы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Нея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КЛАММЕРЫ. КЛАММЕРНАЯ СИСТЕ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095" y="1018421"/>
            <a:ext cx="6936705" cy="36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35696" y="4869160"/>
            <a:ext cx="7200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№1 - жесткий </a:t>
            </a:r>
            <a:r>
              <a:rPr lang="ru-RU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опорно-удерживающий </a:t>
            </a:r>
            <a:r>
              <a:rPr lang="ru-RU" sz="1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Аккера;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№2 – </a:t>
            </a:r>
            <a:r>
              <a:rPr lang="ru-RU" sz="1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Роуча</a:t>
            </a: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(Т-образный);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Кламммер</a:t>
            </a: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№3 – комбинированный (Аккера-</a:t>
            </a:r>
            <a:r>
              <a:rPr lang="ru-RU" sz="1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Роуча</a:t>
            </a: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№4 – </a:t>
            </a:r>
            <a:r>
              <a:rPr lang="ru-RU" sz="1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одноплечим обратного или обратно-заднего </a:t>
            </a: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действия;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1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№5 – круговой.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6725" y="55818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1.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Аккера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neostom.ru/file/%D0%BA%D0%BB%D0%B0%D0%BC%D0%BC%D0%B5%D1%80%20%D0%90%D0%BA%D0%BA%D0%B5%D1%80%D0%B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68" y="3579412"/>
            <a:ext cx="5057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580526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Расположение </a:t>
            </a:r>
            <a:r>
              <a:rPr lang="ru-RU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Аккера</a:t>
            </a:r>
            <a:r>
              <a:rPr lang="ru-RU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зависимости от наклона коронки зуба</a:t>
            </a:r>
            <a:endParaRPr lang="ru-RU" sz="2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352" y="975462"/>
            <a:ext cx="4392488" cy="2472937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4860032" y="2420888"/>
            <a:ext cx="432048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6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6725" y="55818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1.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Аккера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7157" y="1055350"/>
            <a:ext cx="71391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окклюзионной накладки, тела и двух плеч. При этом накладка располагается на окклюзионной поверхности перпендикулярно к продольной оси зуба как при вертикальном, так и наклонном положениях коронки моляра. Тело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располагается на дистальной окклюзионной поверхности моляра приблизительно под прямым углом к оси окклюзионной накладки. При наклоне зуба площадь, занимаемая телом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увеличивается, улучшая тем самым стабилизацию протеза. Плечи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начинаются от его тела и направляются под углом около 45° по окклюзионной поверхности зуба до пересечения с межевой линией, после чего переходят в десневую зону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Плечо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3 частей: опорной, промежуточной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Опорная часть — наиболее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располагается в окклюзионной зоне, охватывает зуб, способствуя стабилизации протеза на челюсти.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является упругой, располагается в десневой зоне и обеспечивает фиксацию протеза. Длина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приблизительно равна 1/3– 1/2 длины плеча. Между этими двумя частями находится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полужесткая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промежуточная часть, расположенная в области межевой линии и пересекающая ее.</a:t>
            </a:r>
          </a:p>
        </p:txBody>
      </p:sp>
    </p:spTree>
    <p:extLst>
      <p:ext uri="{BB962C8B-B14F-4D97-AF65-F5344CB8AC3E}">
        <p14:creationId xmlns:p14="http://schemas.microsoft.com/office/powerpoint/2010/main" val="36205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6725" y="558189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1.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Аккера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1556792"/>
            <a:ext cx="68511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Охватывающие (стабилизирующие) части плеч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окружать более половины окружности зуба, а ретенционные окончания должны простираться, по возможности, дальше от вертикального экватора, почти до смежного зуба. Располагаясь на вестибулярной и оральной поверхностях зуба, оба плеча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осуществляют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-язычный зажим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использовать на одиночных молярах,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мезиальную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сторону. Однако в этом случае, из-за высокой межевой линии со стороны дефекта,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накладка размещается на дистальной поверхности моляра, а плечи направляются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мезиальную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сторону.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применяется в 3 вариантах: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1)с двумя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плечами;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2)с одним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вторым — стабилизирующим плечом;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3)с атипичным расположением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плечей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при мезиальном наклоне моляра при III классе по Кеннеди плечи направлены в сторону дефекта.).</a:t>
            </a:r>
          </a:p>
          <a:p>
            <a:endParaRPr lang="ru-RU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76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105916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2.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Роуча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neostom.ru/file/%D0%BA%D0%BB%D0%B0%D0%BC%D0%BC%D0%B5%D1%80%20%D0%A0%D0%BE%D1%83%D1%87%D0%B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92" y="1686714"/>
            <a:ext cx="4114800" cy="270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475" y="1686714"/>
            <a:ext cx="2202469" cy="2274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188530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Т-образные плечи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656792" y="3284984"/>
            <a:ext cx="291472" cy="1903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902826" y="2418598"/>
            <a:ext cx="810956" cy="2769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0666" y="13465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2.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Роуча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1484784"/>
            <a:ext cx="6696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Стержневые плечи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применяться с одной или двух сторон опорного зуба. Стержневое плечо ответвляется от каркаса ниже уровня десневого края, пересекает область клинической шейки зуба, не касаясь слизистой оболочки альвеолярного отростка, и продолжается в вертикальном направлении до контакта с его десневой зоной (рис. 33). Во избежание поломки начало стержневого плеча и его вертикальная часть должны иметь относительно большое сечение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должны изготавливаться из материалов, обеспечивающих их упругость и прочность. Этим требованиям отвечают золото-платиновые и кобальтохромовые сплавы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конструкции бюгельного протеза одних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благодаря рессорному действию стержневых плеч, разгружает опорные зубы, но, с другой стороны, увеличивает нагрузку на альвеолярный отросток. Поэтому при невыраженном альвеолярном отростке использование одних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нецелесообразно</a:t>
            </a:r>
            <a:r>
              <a:rPr lang="ru-RU" dirty="0">
                <a:latin typeface="Bahnschrift SemiLight SemiConde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4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0666" y="13465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2.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Роуча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5399" y="1260051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Роуча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1)обеспечивают хорошую ретенцию в различных зонах опорных зубов;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2)эффективнее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эстетическом отношении, так как располагаются со стороны десны и большая часть их длины незаметна;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3)уменьшают вероятность возникновения кариеса, по сравнению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как остатки пищи, задерживающиеся под длинными плечами, не находятся в контакте с поверхностью зуба;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4)не требуют больших усилий при припасовке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окончания стержневого плеча, контактирующего с зубом;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5)эффективны при использовании на зубах с ограниченной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зоной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наклоненные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зубы, зубы с маловыраженным экватором, зубы с низкими клиническими коронками);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6)эффективны при расположении направляющей линии близко к окклюзионной поверхности в результате стирания зубов (при невозможности использования плеч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Проблема решается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путем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плечами).</a:t>
            </a:r>
          </a:p>
          <a:p>
            <a:endParaRPr lang="ru-RU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0666" y="13465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2.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Роуча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1484784"/>
            <a:ext cx="6923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Роуча</a:t>
            </a: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1)невозможность применения при выраженных костных выступах и валиках слизистой оболочки, препятствующих расположению плеч;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2)стержневое плечо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имеет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части, контактирующей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сзубом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оно менее эффективно, чем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латеральной стабилизации протеза;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3)возможность случайного сгибания пациентом.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0252" y="1052799"/>
            <a:ext cx="5914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3.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Комбинированный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 плечами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Аккера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Роуча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neostom.ru/file/%D0%BA%D0%BE%D0%BC%D0%B1%D0%B8%D0%BD%D0%B8%D1%80%D0%BE%D0%B2%D0%B0%D0%BD%D0%BD%D1%8B%D0%B9%20%D0%BA%D0%BB%D0%B0%D0%BC%D0%BC%D0%B5%D1%8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50" y="2132856"/>
            <a:ext cx="3744414" cy="31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740" y="2096819"/>
            <a:ext cx="1980912" cy="19270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2640" y="5620460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Т-образное плечо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770314" y="2564904"/>
            <a:ext cx="2040598" cy="25029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0252" y="5067849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Плечо кламмера Аккера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8143600" y="3869314"/>
            <a:ext cx="291472" cy="19035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602585"/>
            <a:ext cx="752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437"/>
              </p:ext>
            </p:extLst>
          </p:nvPr>
        </p:nvGraphicFramePr>
        <p:xfrm>
          <a:off x="1978649" y="2050308"/>
          <a:ext cx="6696744" cy="3291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29562670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Ортопедическое лечение частичного отсутствия зубов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бюгельными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протезами с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кламмерной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системой фиксации.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Показания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Противопоказания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Кламмера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Ney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характеристика и показания к применению.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indent="-4572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Клинико-лабораторные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изготовления литых бюгельных протезов с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кламмерной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фиксацией. </a:t>
                      </a:r>
                      <a:endParaRPr lang="ru-RU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37253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4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088" y="257746"/>
            <a:ext cx="3610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3.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Комбинированный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 плечами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Аккера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Роуча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2420888"/>
            <a:ext cx="64087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плечами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(Ней III). Данный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молярах. При конвергенции опорного моляра (на нижней челюсти)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язычной стороны располагается плечо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 вестибулярной стороны — плечо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дивергенции моляров (на верхней челюсти), наоборот,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стороны применяется плечо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Аккера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со щёчной стороны — плечо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Роуча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3763" y="1397035"/>
            <a:ext cx="591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4.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заднего действия</a:t>
            </a:r>
          </a:p>
        </p:txBody>
      </p:sp>
      <p:pic>
        <p:nvPicPr>
          <p:cNvPr id="4098" name="Picture 2" descr="http://neostom.ru/file/%D0%BA%D0%BB%D0%B0%D0%BC%D0%BC%D0%B5%D1%80%20%D0%B7%D0%B0%D0%B4%D0%BD%D0%B5%D0%B3%D0%BE%20%D0%B4%D0%B5%D0%B9%D1%81%D1%82%D0%B2%D0%B8%D1%8F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9389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013176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 - оральный одноплечий </a:t>
            </a:r>
            <a:r>
              <a:rPr lang="ru-RU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 дистальной накладкой; </a:t>
            </a:r>
            <a:endParaRPr lang="ru-RU" sz="24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оральный одноплечий </a:t>
            </a:r>
            <a:r>
              <a:rPr lang="ru-RU" sz="24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 медиальной накладкой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5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1189516"/>
            <a:ext cx="591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4.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заднего действия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1680" y="2132856"/>
            <a:ext cx="66967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заднего действия (оральный одноплечий) (Ней IV).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вида орального одноплечего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1)с дистальной накладкой;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2)с мезиальной накладкой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главным образом,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нижней челюсти. С мезиальной стороны опорного зуба от нижней дуги отходит в вертикальном направлении мощный отросток, который не соприкасается со слизистой оболочкой,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десневым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краем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премоляра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Выше направляющей линии от тела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отходит плечо, охватывающее зуб с оральной, дистальной и вестибулярной сторон. Если учесть топографию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его можно назвать оральным одноплечим.</a:t>
            </a:r>
          </a:p>
          <a:p>
            <a:endParaRPr lang="ru-RU" sz="2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8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7492238" cy="2088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3688" y="4725144"/>
            <a:ext cx="6923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 - с двумя накладками для верхней челюсти; </a:t>
            </a: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с двумя накладками для нижней челюсти; </a:t>
            </a: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с одной накладкой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1720" y="1290647"/>
            <a:ext cx="591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5.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Кольцевой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2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314902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одной (двух) окклюзионных накладок, длинного плеча, почти полностью окружающего зуб, тела (со стороны дефекта) и отростка со стороны, противоположной наклону. Часть плеча, находящаяся между двумя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окклюзионными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накладками, располагается в окклюзионной зоне. Это полукольцо является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обеспечивает стабилизацию. Свободная часть плеча может начинаться от мезиальной или дистальной накладок, в зависимости от расположения направляющей линии, и является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направляющей линии 1-го класса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плеча отходит от мезиальной накладки, при направляющей линии 2-го класса — от дистальной.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1412775"/>
            <a:ext cx="591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№ 5.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Кольцевой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547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0037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цельнолитого бюгельного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 с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кламмерной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74453"/>
              </p:ext>
            </p:extLst>
          </p:nvPr>
        </p:nvGraphicFramePr>
        <p:xfrm>
          <a:off x="1619590" y="1432169"/>
          <a:ext cx="7286800" cy="528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400">
                  <a:extLst>
                    <a:ext uri="{9D8B030D-6E8A-4147-A177-3AD203B41FA5}">
                      <a16:colId xmlns:a16="http://schemas.microsoft.com/office/drawing/2014/main" val="385719100"/>
                    </a:ext>
                  </a:extLst>
                </a:gridCol>
                <a:gridCol w="3643400">
                  <a:extLst>
                    <a:ext uri="{9D8B030D-6E8A-4147-A177-3AD203B41FA5}">
                      <a16:colId xmlns:a16="http://schemas.microsoft.com/office/drawing/2014/main" val="3222556913"/>
                    </a:ext>
                  </a:extLst>
                </a:gridCol>
              </a:tblGrid>
              <a:tr h="39529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741099"/>
                  </a:ext>
                </a:extLst>
              </a:tr>
              <a:tr h="974693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1.Обследование пациента: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постановка диагноза;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составление плана лечения.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77536"/>
                  </a:ext>
                </a:extLst>
              </a:tr>
              <a:tr h="682285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2.Подготовка зубных рядов и зубов к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протезированию.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38140"/>
                  </a:ext>
                </a:extLst>
              </a:tr>
              <a:tr h="395292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3.Получение оттисков.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20484"/>
                  </a:ext>
                </a:extLst>
              </a:tr>
              <a:tr h="395292"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Отливка моделей.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64609"/>
                  </a:ext>
                </a:extLst>
              </a:tr>
              <a:tr h="682285"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Изготовление восковых базисов с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окклюзионными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валиками.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61027"/>
                  </a:ext>
                </a:extLst>
              </a:tr>
              <a:tr h="39529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Определение ЦО.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74967"/>
                  </a:ext>
                </a:extLst>
              </a:tr>
              <a:tr h="6822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7.Изучение моделей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параллелометре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52314"/>
                  </a:ext>
                </a:extLst>
              </a:tr>
              <a:tr h="6822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8.Нанесение рисунка каркаса бюгельного протеза.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99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0037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цельнолитого бюгельного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 с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кламмерной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02165"/>
              </p:ext>
            </p:extLst>
          </p:nvPr>
        </p:nvGraphicFramePr>
        <p:xfrm>
          <a:off x="1605680" y="1240343"/>
          <a:ext cx="7286800" cy="5481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232">
                  <a:extLst>
                    <a:ext uri="{9D8B030D-6E8A-4147-A177-3AD203B41FA5}">
                      <a16:colId xmlns:a16="http://schemas.microsoft.com/office/drawing/2014/main" val="385719100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3222556913"/>
                    </a:ext>
                  </a:extLst>
                </a:gridCol>
              </a:tblGrid>
              <a:tr h="39420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741099"/>
                  </a:ext>
                </a:extLst>
              </a:tr>
              <a:tr h="394209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 Подготовка модели к дублированию.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77536"/>
                  </a:ext>
                </a:extLst>
              </a:tr>
              <a:tr h="394209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 Дублирование гипсовой модели.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38140"/>
                  </a:ext>
                </a:extLst>
              </a:tr>
              <a:tr h="680416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 Изготовление огнеупорной модели, ее термохимическая обработка.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20484"/>
                  </a:ext>
                </a:extLst>
              </a:tr>
              <a:tr h="680416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 Нанесение рисунка каркаса бюгельного протеза.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64609"/>
                  </a:ext>
                </a:extLst>
              </a:tr>
              <a:tr h="394209"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 Моделирование каркаса бюгельного протеза.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61027"/>
                  </a:ext>
                </a:extLst>
              </a:tr>
              <a:tr h="394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14. Установка литниковой системы.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74967"/>
                  </a:ext>
                </a:extLst>
              </a:tr>
              <a:tr h="394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 Формовка в опоку.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52314"/>
                  </a:ext>
                </a:extLst>
              </a:tr>
              <a:tr h="394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 Литье каркаса.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99147"/>
                  </a:ext>
                </a:extLst>
              </a:tr>
              <a:tr h="6804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 Механическая обработка каркаса, шлифовка, полировка.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224871"/>
                  </a:ext>
                </a:extLst>
              </a:tr>
              <a:tr h="6804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18. Припасовка металлического каркаса бюгельного протеза на модели.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317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6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0037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цельнолитого бюгельного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протеза с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кламмерной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49503"/>
              </p:ext>
            </p:extLst>
          </p:nvPr>
        </p:nvGraphicFramePr>
        <p:xfrm>
          <a:off x="1605680" y="1390085"/>
          <a:ext cx="7286800" cy="4992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8408">
                  <a:extLst>
                    <a:ext uri="{9D8B030D-6E8A-4147-A177-3AD203B41FA5}">
                      <a16:colId xmlns:a16="http://schemas.microsoft.com/office/drawing/2014/main" val="3857191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3222556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741099"/>
                  </a:ext>
                </a:extLst>
              </a:tr>
              <a:tr h="8097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19.Проверка конструкции металлического каркаса в полости рта.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77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 Моделировка воскового базиса, подбор и постановка искусственных зубов.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38140"/>
                  </a:ext>
                </a:extLst>
              </a:tr>
              <a:tr h="63708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21.Проверка конструкции бюгельного протеза в полости рта.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02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22. Замена воска на пластмассу.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64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 Окончательная механическая обработка (шлифовка, полировка) протеза.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66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24.Припасовка и наложение бюгельного протеза.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07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25.Рекомендации по пользованию и уходу за протезом.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6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52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3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503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3563938" y="1860550"/>
            <a:ext cx="53292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alt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9D0820-DA12-44F3-AA82-37240A742C47}" type="slidenum">
              <a:rPr lang="ru-RU" altLang="ru-RU" smtClean="0">
                <a:solidFill>
                  <a:srgbClr val="898989"/>
                </a:solidFill>
              </a:rPr>
              <a:pPr/>
              <a:t>28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pic>
        <p:nvPicPr>
          <p:cNvPr id="614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79400"/>
            <a:ext cx="44640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5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1051345"/>
            <a:ext cx="699512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Показания к изготовлению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бюгельного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протеза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700" i="1" dirty="0">
              <a:solidFill>
                <a:srgbClr val="FF0000"/>
              </a:solidFill>
              <a:latin typeface="Bahnschrift Light Condensed" panose="020B0502040204020203" pitchFamily="34" charset="0"/>
              <a:ea typeface="Cambria" panose="020405030504060302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двусторонние и односторонние концевые дефекты зубных рядов.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включенные дефекты большой протяженности.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включенные дефекты малые и средние при невозможности изготовления мостовидных протезов</a:t>
            </a:r>
            <a:endParaRPr lang="ru-RU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количество зубов в зубном ряду должно быть не менее 5-6. </a:t>
            </a:r>
            <a:endParaRPr lang="ru-RU" sz="24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области периапикальных тканей опорных зубов не должно быть невылеченных патологических процессов.</a:t>
            </a:r>
            <a:endParaRPr lang="ru-RU" sz="24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Bahnschrift Light Condensed" panose="020B0502040204020203" pitchFamily="34" charset="0"/>
              <a:ea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29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247259"/>
            <a:ext cx="69951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Показания к изготовлению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бюгельного протеза: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коронки </a:t>
            </a: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опорных зубов по возможности должны быть высокими, с хорошо выраженным экватором.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фиссуры на опорных зубах должны быть выраженными.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нижней челюсти должно быть глубокое расположение дна полости рта.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отсутствие торуса и экзостозов на челюстях.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величина атрофии альвеолярного отростков должна быть незначительной.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s://sun9-10.userapi.com/c206520/v206520230/1349f/FlmYQ1AqO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81" y="260648"/>
            <a:ext cx="791922" cy="60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582" y="1203181"/>
            <a:ext cx="71287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Противопоказания к изготовлению бюгельных протезов: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высокое прикрепление уздечки языка на нижней челюсти.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низкие клинические коронки, если их нельзя увеличить искусственно, не могут служить опорой.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значительно наклонённые в разные стороны опорные зубы являются относительным противопоказанием.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наличие глубокого прикуса, особенно глубокого травмирующего, без предварительной перестройки </a:t>
            </a:r>
            <a:r>
              <a:rPr lang="ru-RU" sz="2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миотатического</a:t>
            </a: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рефлекса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резко выраженный торус на верхней челюсти является относительным противопоказаниям.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большая атрофия альвеолярного отростка и плоское нёбо.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3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2024" y="1264406"/>
            <a:ext cx="69847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— важная составная часть бюгельного протеза, обеспечивающая его фиксацию и стабилизацию.</a:t>
            </a:r>
          </a:p>
          <a:p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Кламмеры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наиболее </a:t>
            </a:r>
            <a:r>
              <a:rPr lang="ru-RU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распространенный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 фиксации бюгельных протезов. Их получают методом литья или выгибания из проволоки (нержавеющая сталь, сплавы металлов на основе золота).</a:t>
            </a:r>
          </a:p>
          <a:p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варьирует от выполняемой им функции (опора, удержание и др.) и ретенции его к зубу. Правильное расположение </a:t>
            </a:r>
            <a:r>
              <a:rPr lang="ru-RU" sz="2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2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коронковой части зубов основывается на рациональном использовании их формы.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три вида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1)удерживающие;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2)опорные;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3)комбинированные (опорно-удерживающие).</a:t>
            </a:r>
          </a:p>
          <a:p>
            <a:endParaRPr lang="ru-RU" sz="2000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9224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 СИСТЕМА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192248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 СИСТЕМА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19672" y="5333027"/>
            <a:ext cx="4608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00FF"/>
                </a:solidFill>
                <a:latin typeface="Bahnschrift SemiBold Condensed" panose="020B0502040204020203" pitchFamily="34" charset="0"/>
              </a:rPr>
              <a:t> 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опорно-удерживающего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плеча;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стабилизирующая часть плеча,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тело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накладка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619672" y="1184435"/>
            <a:ext cx="5040560" cy="4043614"/>
            <a:chOff x="1619672" y="1184435"/>
            <a:chExt cx="5040560" cy="4043614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1619672" y="1184435"/>
              <a:ext cx="5040560" cy="4043614"/>
              <a:chOff x="1619672" y="1184435"/>
              <a:chExt cx="5040560" cy="4043614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1619672" y="1184435"/>
                <a:ext cx="5040560" cy="3972757"/>
                <a:chOff x="1619672" y="1184435"/>
                <a:chExt cx="5040560" cy="3972757"/>
              </a:xfrm>
            </p:grpSpPr>
            <p:pic>
              <p:nvPicPr>
                <p:cNvPr id="2050" name="Picture 2" descr="Picture background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084" t="33805" r="22236" b="17898"/>
                <a:stretch/>
              </p:blipFill>
              <p:spPr bwMode="auto">
                <a:xfrm>
                  <a:off x="1619672" y="1260051"/>
                  <a:ext cx="5040560" cy="3528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4" name="Группа 23"/>
                <p:cNvGrpSpPr/>
                <p:nvPr/>
              </p:nvGrpSpPr>
              <p:grpSpPr>
                <a:xfrm>
                  <a:off x="1619672" y="1184435"/>
                  <a:ext cx="3672408" cy="3972757"/>
                  <a:chOff x="1619672" y="1184435"/>
                  <a:chExt cx="3672408" cy="3972757"/>
                </a:xfrm>
              </p:grpSpPr>
              <p:cxnSp>
                <p:nvCxnSpPr>
                  <p:cNvPr id="4" name="Прямая соединительная линия 3"/>
                  <p:cNvCxnSpPr/>
                  <p:nvPr/>
                </p:nvCxnSpPr>
                <p:spPr>
                  <a:xfrm>
                    <a:off x="3419872" y="1184435"/>
                    <a:ext cx="0" cy="1839812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Прямая соединительная линия 13"/>
                  <p:cNvCxnSpPr/>
                  <p:nvPr/>
                </p:nvCxnSpPr>
                <p:spPr>
                  <a:xfrm>
                    <a:off x="3419872" y="3171466"/>
                    <a:ext cx="1512168" cy="1985726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Прямая соединительная линия 19"/>
                  <p:cNvCxnSpPr>
                    <a:stCxn id="2050" idx="1"/>
                  </p:cNvCxnSpPr>
                  <p:nvPr/>
                </p:nvCxnSpPr>
                <p:spPr>
                  <a:xfrm flipV="1">
                    <a:off x="1619672" y="3024247"/>
                    <a:ext cx="3672408" cy="1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6" name="TextBox 25"/>
              <p:cNvSpPr txBox="1"/>
              <p:nvPr/>
            </p:nvSpPr>
            <p:spPr>
              <a:xfrm>
                <a:off x="1619672" y="1260051"/>
                <a:ext cx="2880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C00000"/>
                    </a:solidFill>
                    <a:latin typeface="Bahnschrift SemiBold Condensed" panose="020B0502040204020203" pitchFamily="34" charset="0"/>
                  </a:rPr>
                  <a:t>1</a:t>
                </a:r>
                <a:endParaRPr lang="ru-RU" sz="3200" dirty="0">
                  <a:solidFill>
                    <a:srgbClr val="C00000"/>
                  </a:solidFill>
                  <a:latin typeface="Bahnschrift SemiBold Condensed" panose="020B0502040204020203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77208" y="3671068"/>
                <a:ext cx="2880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C00000"/>
                    </a:solidFill>
                    <a:latin typeface="Bahnschrift SemiBold Condensed" panose="020B0502040204020203" pitchFamily="34" charset="0"/>
                  </a:rPr>
                  <a:t>2</a:t>
                </a:r>
                <a:endParaRPr lang="ru-RU" sz="3200" dirty="0">
                  <a:solidFill>
                    <a:srgbClr val="C00000"/>
                  </a:solidFill>
                  <a:latin typeface="Bahnschrift SemiBold Condensed" panose="020B0502040204020203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275856" y="4643274"/>
                <a:ext cx="2880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C00000"/>
                    </a:solidFill>
                    <a:latin typeface="Bahnschrift SemiBold Condensed" panose="020B0502040204020203" pitchFamily="34" charset="0"/>
                  </a:rPr>
                  <a:t>3</a:t>
                </a:r>
                <a:endParaRPr lang="ru-RU" sz="3200" dirty="0">
                  <a:solidFill>
                    <a:srgbClr val="C00000"/>
                  </a:solidFill>
                  <a:latin typeface="Bahnschrift SemiBold Condensed" panose="020B0502040204020203" pitchFamily="34" charset="0"/>
                </a:endParaRPr>
              </a:p>
            </p:txBody>
          </p:sp>
        </p:grpSp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2195736" y="3171466"/>
              <a:ext cx="1152128" cy="1985726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81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1922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 СИСТЕМА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007" y="1089164"/>
            <a:ext cx="7200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Ретенционная</a:t>
            </a:r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плеча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должна иметь пружинящие свойства, плотно охватывать вестибулярную поверхность зуба и противостоять силе, смещающей протез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направлении.</a:t>
            </a:r>
          </a:p>
          <a:p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Удерживающее действие </a:t>
            </a:r>
            <a:r>
              <a:rPr lang="ru-RU" sz="1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осуществляется благодаря тому, что удерживающая часть плеча имеет коническую форму и располагается в диагональном направлении на вестибулярной поверхности зуба так, что пересекает экватор зуба и заканчивается пружинящим концом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зоне. Чтобы сместить протез, нужно перевести пружинящий конец плеча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экватор зуба. Для этого нужно преодолеть действие упругих сил плеча, величина которых зависит от механических свойств материала, из которого сделан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радиуса кривизны вертикального экватора зуба.</a:t>
            </a:r>
          </a:p>
          <a:p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Стабилизирующая часть плеча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располагаться параллельно экватору зуба. Она плотно охватывает зуб и препятствует смещению протеза в горизонтальном направлении, передавая часть горизонтальной нагрузки на опорный зуб. Одновременно эта часть плеча удерживает опорный зуб от смещения в оральном направлении под давлением со стороны удерживающего плеча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Окклюзионной накладкой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(лапкой) называют третье короткое плечо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треугольной формы, лежащее на окклюзионной поверхности зуба. Окклюзионная лапка в опорно-удерживающем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соединена с его телом, в других конструкция она может быть отлита отдельно и соединена с базисом протеза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3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2248"/>
            <a:ext cx="41751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19224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КЛАММЕРНАЯ СИСТЕМА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619672" y="1412776"/>
            <a:ext cx="2736304" cy="1943065"/>
            <a:chOff x="1619672" y="1184435"/>
            <a:chExt cx="5040560" cy="404361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619672" y="1184435"/>
              <a:ext cx="5040560" cy="4043614"/>
              <a:chOff x="1619672" y="1184435"/>
              <a:chExt cx="5040560" cy="4043614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1619672" y="1184435"/>
                <a:ext cx="5040560" cy="3972757"/>
                <a:chOff x="1619672" y="1184435"/>
                <a:chExt cx="5040560" cy="3972757"/>
              </a:xfrm>
            </p:grpSpPr>
            <p:pic>
              <p:nvPicPr>
                <p:cNvPr id="26" name="Picture 2" descr="Picture background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084" t="33805" r="22236" b="17898"/>
                <a:stretch/>
              </p:blipFill>
              <p:spPr bwMode="auto">
                <a:xfrm>
                  <a:off x="1619672" y="1260051"/>
                  <a:ext cx="5040560" cy="35283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27" name="Группа 26"/>
                <p:cNvGrpSpPr/>
                <p:nvPr/>
              </p:nvGrpSpPr>
              <p:grpSpPr>
                <a:xfrm>
                  <a:off x="1619672" y="1184435"/>
                  <a:ext cx="3672408" cy="3972757"/>
                  <a:chOff x="1619672" y="1184435"/>
                  <a:chExt cx="3672408" cy="3972757"/>
                </a:xfrm>
              </p:grpSpPr>
              <p:cxnSp>
                <p:nvCxnSpPr>
                  <p:cNvPr id="28" name="Прямая соединительная линия 27"/>
                  <p:cNvCxnSpPr/>
                  <p:nvPr/>
                </p:nvCxnSpPr>
                <p:spPr>
                  <a:xfrm>
                    <a:off x="3419872" y="1184435"/>
                    <a:ext cx="0" cy="1839812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единительная линия 28"/>
                  <p:cNvCxnSpPr/>
                  <p:nvPr/>
                </p:nvCxnSpPr>
                <p:spPr>
                  <a:xfrm>
                    <a:off x="3419872" y="3171466"/>
                    <a:ext cx="1512168" cy="1985726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>
                    <a:stCxn id="26" idx="1"/>
                  </p:cNvCxnSpPr>
                  <p:nvPr/>
                </p:nvCxnSpPr>
                <p:spPr>
                  <a:xfrm flipV="1">
                    <a:off x="1619672" y="3024247"/>
                    <a:ext cx="3672408" cy="1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" name="TextBox 22"/>
              <p:cNvSpPr txBox="1"/>
              <p:nvPr/>
            </p:nvSpPr>
            <p:spPr>
              <a:xfrm>
                <a:off x="1619672" y="1260051"/>
                <a:ext cx="2880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C00000"/>
                    </a:solidFill>
                    <a:latin typeface="Bahnschrift SemiBold Condensed" panose="020B0502040204020203" pitchFamily="34" charset="0"/>
                  </a:rPr>
                  <a:t>1</a:t>
                </a:r>
                <a:endParaRPr lang="ru-RU" sz="3200" dirty="0">
                  <a:solidFill>
                    <a:srgbClr val="C00000"/>
                  </a:solidFill>
                  <a:latin typeface="Bahnschrift SemiBold Condensed" panose="020B0502040204020203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77208" y="3671068"/>
                <a:ext cx="2880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C00000"/>
                    </a:solidFill>
                    <a:latin typeface="Bahnschrift SemiBold Condensed" panose="020B0502040204020203" pitchFamily="34" charset="0"/>
                  </a:rPr>
                  <a:t>2</a:t>
                </a:r>
                <a:endParaRPr lang="ru-RU" sz="3200" dirty="0">
                  <a:solidFill>
                    <a:srgbClr val="C00000"/>
                  </a:solidFill>
                  <a:latin typeface="Bahnschrift SemiBold Condensed" panose="020B0502040204020203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275856" y="4643274"/>
                <a:ext cx="2880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rgbClr val="C00000"/>
                    </a:solidFill>
                    <a:latin typeface="Bahnschrift SemiBold Condensed" panose="020B0502040204020203" pitchFamily="34" charset="0"/>
                  </a:rPr>
                  <a:t>3</a:t>
                </a:r>
                <a:endParaRPr lang="ru-RU" sz="3200" dirty="0">
                  <a:solidFill>
                    <a:srgbClr val="C00000"/>
                  </a:solidFill>
                  <a:latin typeface="Bahnschrift SemiBold Condensed" panose="020B0502040204020203" pitchFamily="34" charset="0"/>
                </a:endParaRPr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2195736" y="3171466"/>
              <a:ext cx="1152128" cy="1985726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697852" y="4133826"/>
            <a:ext cx="70671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Окклюзионные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накладки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удержания протеза от смещения в направлении десны и для передачи вертикальной нагрузки на опорные зубы. Они оказывают также косвенное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ретенционное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стабилизирующее действие. Распределение вертикального давления между опорными зубами и слизистой оболочкой является наиболее важной особенностью и положительным свойством опирающихся протезов. Поэтому правильное конструирование окклюзионных накладок, выбор их места расположения, способ передачи нагрузки на опорные зубы определяют качество опирающихся протезов, степень восстановления функции жевания и сохранения оставшихся зубов.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1102" y="1007607"/>
            <a:ext cx="44644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Телом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место соединения всех его элементов.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Отросток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(соединяющий стержень) представляет собой стер-</a:t>
            </a: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плоской, полукруглой или круглой формы, при помощи которого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соединяется с протезом. Отросток может иметь различную длину и форму поперечного сечения в зависимости от способа соединения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кламмера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базисом. При стабильном соединении отросток моделируют коротким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лабильном — длинным и пружинящим.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2180</Words>
  <Application>Microsoft Office PowerPoint</Application>
  <PresentationFormat>Экран (4:3)</PresentationFormat>
  <Paragraphs>195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Bahnschrift Light Condensed</vt:lpstr>
      <vt:lpstr>Bahnschrift Light SemiCondensed</vt:lpstr>
      <vt:lpstr>Bahnschrift SemiBold Condensed</vt:lpstr>
      <vt:lpstr>Bahnschrift SemiLight SemiConde</vt:lpstr>
      <vt:lpstr>Calibri</vt:lpstr>
      <vt:lpstr>Cambria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157</cp:revision>
  <dcterms:modified xsi:type="dcterms:W3CDTF">2024-09-02T07:08:43Z</dcterms:modified>
</cp:coreProperties>
</file>