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8" r:id="rId2"/>
    <p:sldId id="259" r:id="rId3"/>
    <p:sldId id="329" r:id="rId4"/>
    <p:sldId id="343" r:id="rId5"/>
    <p:sldId id="381" r:id="rId6"/>
    <p:sldId id="344" r:id="rId7"/>
    <p:sldId id="345" r:id="rId8"/>
    <p:sldId id="346" r:id="rId9"/>
    <p:sldId id="347" r:id="rId10"/>
    <p:sldId id="348" r:id="rId11"/>
    <p:sldId id="342"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47" autoAdjust="0"/>
    <p:restoredTop sz="94660"/>
  </p:normalViewPr>
  <p:slideViewPr>
    <p:cSldViewPr>
      <p:cViewPr varScale="1">
        <p:scale>
          <a:sx n="108" d="100"/>
          <a:sy n="108" d="100"/>
        </p:scale>
        <p:origin x="145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FC65F-D3C8-4139-B77F-6110F35EBCF9}" type="datetimeFigureOut">
              <a:rPr lang="ru-RU" smtClean="0"/>
              <a:pPr/>
              <a:t>02.09.2024</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54020B-54F7-495D-8606-BE28F527840F}" type="slidenum">
              <a:rPr lang="ru-RU" smtClean="0"/>
              <a:pPr/>
              <a:t>‹#›</a:t>
            </a:fld>
            <a:endParaRPr lang="ru-RU"/>
          </a:p>
        </p:txBody>
      </p:sp>
    </p:spTree>
    <p:extLst>
      <p:ext uri="{BB962C8B-B14F-4D97-AF65-F5344CB8AC3E}">
        <p14:creationId xmlns:p14="http://schemas.microsoft.com/office/powerpoint/2010/main" val="2243848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AE1579F-8233-4150-AA96-6E53D47E26AC}" type="datetime1">
              <a:rPr lang="ru-RU" smtClean="0"/>
              <a:t>02.09.2024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B435D93-ABB8-4A75-8B8F-004DB000C661}" type="datetime1">
              <a:rPr lang="ru-RU" smtClean="0"/>
              <a:t>02.09.2024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D8A6AB-37E4-4823-8603-29907F9D0FFB}" type="datetime1">
              <a:rPr lang="ru-RU" smtClean="0"/>
              <a:t>02.09.2024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D73C639-3219-44CC-9D0F-D4895B37E110}" type="datetime1">
              <a:rPr lang="ru-RU" smtClean="0"/>
              <a:t>02.09.2024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8A96E46-A32E-41BF-950B-05DE431B18A1}" type="datetime1">
              <a:rPr lang="ru-RU" smtClean="0"/>
              <a:t>02.09.2024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5A88ED0-CB8E-458C-9F64-02439936E303}" type="datetime1">
              <a:rPr lang="ru-RU" smtClean="0"/>
              <a:t>02.09.2024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62E0681-97B0-48E1-B87B-89DB616DAAFC}" type="datetime1">
              <a:rPr lang="ru-RU" smtClean="0"/>
              <a:t>02.09.2024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7EA1336-5222-4987-BB45-5DC816D71C93}" type="datetime1">
              <a:rPr lang="ru-RU" smtClean="0"/>
              <a:t>02.09.2024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3F1EC49-FE9C-47F1-BD16-513579B39222}" type="datetime1">
              <a:rPr lang="ru-RU" smtClean="0"/>
              <a:t>02.09.2024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3C40FE3-2186-4399-8AF7-1EBB5EBB3A7F}" type="datetime1">
              <a:rPr lang="ru-RU" smtClean="0"/>
              <a:t>02.09.2024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8731E27-57B4-4119-877D-C6F2A7ADE0B7}" type="datetime1">
              <a:rPr lang="ru-RU" smtClean="0"/>
              <a:t>02.09.2024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E0B952-C720-4D09-A2FA-06645F70425C}" type="datetime1">
              <a:rPr lang="ru-RU" smtClean="0"/>
              <a:t>02.09.2024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9631" cy="6853782"/>
          </a:xfrm>
          <a:prstGeom prst="rect">
            <a:avLst/>
          </a:prstGeom>
        </p:spPr>
      </p:pic>
      <p:sp>
        <p:nvSpPr>
          <p:cNvPr id="7" name="Номер слайда 6"/>
          <p:cNvSpPr>
            <a:spLocks noGrp="1"/>
          </p:cNvSpPr>
          <p:nvPr>
            <p:ph type="sldNum" sz="quarter" idx="12"/>
          </p:nvPr>
        </p:nvSpPr>
        <p:spPr/>
        <p:txBody>
          <a:bodyPr/>
          <a:lstStyle/>
          <a:p>
            <a:fld id="{725C68B6-61C2-468F-89AB-4B9F7531AA68}" type="slidenum">
              <a:rPr lang="ru-RU" smtClean="0"/>
              <a:pPr/>
              <a:t>1</a:t>
            </a:fld>
            <a:endParaRPr lang="ru-RU"/>
          </a:p>
        </p:txBody>
      </p:sp>
      <p:sp>
        <p:nvSpPr>
          <p:cNvPr id="9" name="TextBox 8"/>
          <p:cNvSpPr txBox="1"/>
          <p:nvPr/>
        </p:nvSpPr>
        <p:spPr>
          <a:xfrm>
            <a:off x="3514100" y="4042856"/>
            <a:ext cx="5678735" cy="2296013"/>
          </a:xfrm>
          <a:prstGeom prst="rect">
            <a:avLst/>
          </a:prstGeom>
          <a:noFill/>
        </p:spPr>
        <p:txBody>
          <a:bodyPr wrap="square" rtlCol="0">
            <a:spAutoFit/>
          </a:bodyPr>
          <a:lstStyle/>
          <a:p>
            <a:pPr marL="342900" lvl="0" indent="-342900" algn="ctr">
              <a:lnSpc>
                <a:spcPct val="80000"/>
              </a:lnSpc>
              <a:spcBef>
                <a:spcPct val="20000"/>
              </a:spcBef>
            </a:pPr>
            <a:r>
              <a:rPr lang="ru-RU" sz="2200" b="1" dirty="0" smtClean="0">
                <a:latin typeface="Times New Roman" panose="02020603050405020304" pitchFamily="18" charset="0"/>
                <a:cs typeface="Times New Roman" panose="02020603050405020304" pitchFamily="18" charset="0"/>
              </a:rPr>
              <a:t>Лекцию читает: </a:t>
            </a:r>
          </a:p>
          <a:p>
            <a:pPr marL="342900" lvl="0" indent="-342900" algn="ctr">
              <a:lnSpc>
                <a:spcPct val="80000"/>
              </a:lnSpc>
              <a:spcBef>
                <a:spcPct val="20000"/>
              </a:spcBef>
            </a:pPr>
            <a:r>
              <a:rPr lang="ru-RU" sz="2200" b="1" dirty="0" smtClean="0">
                <a:latin typeface="Times New Roman" panose="02020603050405020304" pitchFamily="18" charset="0"/>
                <a:cs typeface="Times New Roman" panose="02020603050405020304" pitchFamily="18" charset="0"/>
              </a:rPr>
              <a:t>Заведующий кафедрой</a:t>
            </a:r>
            <a:br>
              <a:rPr lang="ru-RU" sz="2200" b="1" dirty="0" smtClean="0">
                <a:latin typeface="Times New Roman" panose="02020603050405020304" pitchFamily="18" charset="0"/>
                <a:cs typeface="Times New Roman" panose="02020603050405020304" pitchFamily="18" charset="0"/>
              </a:rPr>
            </a:br>
            <a:r>
              <a:rPr lang="ru-RU" sz="2200" b="1" dirty="0" smtClean="0">
                <a:latin typeface="Times New Roman" panose="02020603050405020304" pitchFamily="18" charset="0"/>
                <a:cs typeface="Times New Roman" panose="02020603050405020304" pitchFamily="18" charset="0"/>
              </a:rPr>
              <a:t>ортопедической стоматологии</a:t>
            </a:r>
          </a:p>
          <a:p>
            <a:pPr marL="342900" lvl="0" indent="-342900" algn="ctr">
              <a:lnSpc>
                <a:spcPct val="80000"/>
              </a:lnSpc>
              <a:spcBef>
                <a:spcPct val="20000"/>
              </a:spcBef>
            </a:pPr>
            <a:r>
              <a:rPr lang="ru-RU" sz="2200" b="1" dirty="0" smtClean="0">
                <a:latin typeface="Times New Roman" panose="02020603050405020304" pitchFamily="18" charset="0"/>
                <a:cs typeface="Times New Roman" panose="02020603050405020304" pitchFamily="18" charset="0"/>
              </a:rPr>
              <a:t>доктор медицинских наук,</a:t>
            </a:r>
          </a:p>
          <a:p>
            <a:pPr marL="342900" lvl="0" indent="-342900" algn="ctr">
              <a:lnSpc>
                <a:spcPct val="80000"/>
              </a:lnSpc>
              <a:spcBef>
                <a:spcPct val="20000"/>
              </a:spcBef>
            </a:pPr>
            <a:r>
              <a:rPr lang="ru-RU" sz="2200" b="1" dirty="0" smtClean="0">
                <a:latin typeface="Times New Roman" panose="02020603050405020304" pitchFamily="18" charset="0"/>
                <a:cs typeface="Times New Roman" panose="02020603050405020304" pitchFamily="18" charset="0"/>
              </a:rPr>
              <a:t>профессор </a:t>
            </a:r>
          </a:p>
          <a:p>
            <a:pPr marL="342900" lvl="0" indent="-342900" algn="ctr">
              <a:lnSpc>
                <a:spcPct val="80000"/>
              </a:lnSpc>
              <a:spcBef>
                <a:spcPct val="20000"/>
              </a:spcBef>
              <a:defRPr/>
            </a:pPr>
            <a:r>
              <a:rPr lang="ru-RU" sz="2400" b="1" dirty="0" smtClean="0">
                <a:solidFill>
                  <a:srgbClr val="C00000"/>
                </a:solidFill>
                <a:latin typeface="Times New Roman" panose="02020603050405020304" pitchFamily="18" charset="0"/>
                <a:cs typeface="Times New Roman" panose="02020603050405020304" pitchFamily="18" charset="0"/>
              </a:rPr>
              <a:t>Лапина Наталья Викторовна</a:t>
            </a:r>
          </a:p>
          <a:p>
            <a:endParaRPr lang="ru-RU" dirty="0">
              <a:latin typeface="Cambria" panose="02040503050406030204" pitchFamily="18" charset="0"/>
            </a:endParaRPr>
          </a:p>
        </p:txBody>
      </p:sp>
      <p:sp>
        <p:nvSpPr>
          <p:cNvPr id="10" name="TextBox 5"/>
          <p:cNvSpPr txBox="1">
            <a:spLocks noChangeArrowheads="1"/>
          </p:cNvSpPr>
          <p:nvPr/>
        </p:nvSpPr>
        <p:spPr bwMode="auto">
          <a:xfrm>
            <a:off x="5471914" y="213975"/>
            <a:ext cx="3653184"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1600" b="1" dirty="0">
                <a:solidFill>
                  <a:srgbClr val="C00000"/>
                </a:solidFill>
                <a:latin typeface="Cambria" panose="02040503050406030204" pitchFamily="18" charset="0"/>
              </a:rPr>
              <a:t>Лекция</a:t>
            </a:r>
          </a:p>
          <a:p>
            <a:pPr algn="ctr" eaLnBrk="1" hangingPunct="1"/>
            <a:r>
              <a:rPr lang="ru-RU" altLang="ru-RU" sz="1600" b="1" dirty="0">
                <a:latin typeface="Cambria" panose="02040503050406030204" pitchFamily="18" charset="0"/>
              </a:rPr>
              <a:t>по дисциплине </a:t>
            </a:r>
            <a:r>
              <a:rPr lang="ru-RU" altLang="ru-RU" sz="1600" b="1" dirty="0" smtClean="0">
                <a:latin typeface="Cambria" panose="02040503050406030204" pitchFamily="18" charset="0"/>
              </a:rPr>
              <a:t/>
            </a:r>
            <a:br>
              <a:rPr lang="ru-RU" altLang="ru-RU" sz="1600" b="1" dirty="0" smtClean="0">
                <a:latin typeface="Cambria" panose="02040503050406030204" pitchFamily="18" charset="0"/>
              </a:rPr>
            </a:br>
            <a:r>
              <a:rPr lang="ru-RU" altLang="ru-RU" sz="1600" b="1" dirty="0" smtClean="0">
                <a:latin typeface="Cambria" panose="02040503050406030204" pitchFamily="18" charset="0"/>
              </a:rPr>
              <a:t>«</a:t>
            </a:r>
            <a:r>
              <a:rPr lang="ru-RU" altLang="ru-RU" sz="1600" b="1" dirty="0">
                <a:latin typeface="Cambria" panose="02040503050406030204" pitchFamily="18" charset="0"/>
              </a:rPr>
              <a:t>Ортопедическая стоматология»</a:t>
            </a:r>
          </a:p>
          <a:p>
            <a:pPr algn="ctr" eaLnBrk="1" hangingPunct="1"/>
            <a:r>
              <a:rPr lang="ru-RU" altLang="ru-RU" sz="1600" b="1" dirty="0">
                <a:latin typeface="Cambria" panose="02040503050406030204" pitchFamily="18" charset="0"/>
              </a:rPr>
              <a:t>специальности «Стоматология»</a:t>
            </a:r>
          </a:p>
        </p:txBody>
      </p:sp>
      <p:pic>
        <p:nvPicPr>
          <p:cNvPr id="11"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882" y="338138"/>
            <a:ext cx="4248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514100" y="2132856"/>
            <a:ext cx="5610998" cy="1077218"/>
          </a:xfrm>
          <a:prstGeom prst="rect">
            <a:avLst/>
          </a:prstGeom>
          <a:noFill/>
        </p:spPr>
        <p:txBody>
          <a:bodyPr wrap="square" rtlCol="0">
            <a:spAutoFit/>
          </a:bodyPr>
          <a:lstStyle/>
          <a:p>
            <a:r>
              <a:rPr lang="ru-RU" sz="3200" b="1" dirty="0" smtClean="0">
                <a:solidFill>
                  <a:schemeClr val="bg1"/>
                </a:solidFill>
                <a:latin typeface="Times New Roman" panose="02020603050405020304" pitchFamily="18" charset="0"/>
                <a:cs typeface="Times New Roman" panose="02020603050405020304" pitchFamily="18" charset="0"/>
              </a:rPr>
              <a:t>Подготовка </a:t>
            </a:r>
            <a:r>
              <a:rPr lang="ru-RU" sz="3200" b="1" dirty="0">
                <a:solidFill>
                  <a:schemeClr val="bg1"/>
                </a:solidFill>
                <a:latin typeface="Times New Roman" panose="02020603050405020304" pitchFamily="18" charset="0"/>
                <a:cs typeface="Times New Roman" panose="02020603050405020304" pitchFamily="18" charset="0"/>
              </a:rPr>
              <a:t>рабочих моделей к </a:t>
            </a:r>
            <a:r>
              <a:rPr lang="ru-RU" sz="3200" b="1" dirty="0" smtClean="0">
                <a:solidFill>
                  <a:schemeClr val="bg1"/>
                </a:solidFill>
                <a:latin typeface="Times New Roman" panose="02020603050405020304" pitchFamily="18" charset="0"/>
                <a:cs typeface="Times New Roman" panose="02020603050405020304" pitchFamily="18" charset="0"/>
              </a:rPr>
              <a:t>дублированию </a:t>
            </a:r>
            <a:endParaRPr lang="ru-RU" sz="3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90009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10</a:t>
            </a:fld>
            <a:endParaRPr lang="ru-RU"/>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224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691680" y="1229219"/>
            <a:ext cx="7200800" cy="5355312"/>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После проверки каркаса врач </a:t>
            </a:r>
            <a:r>
              <a:rPr lang="ru-RU" dirty="0" err="1">
                <a:latin typeface="Times New Roman" panose="02020603050405020304" pitchFamily="18" charset="0"/>
                <a:cs typeface="Times New Roman" panose="02020603050405020304" pitchFamily="18" charset="0"/>
              </a:rPr>
              <a:t>дает</a:t>
            </a:r>
            <a:r>
              <a:rPr lang="ru-RU" dirty="0">
                <a:latin typeface="Times New Roman" panose="02020603050405020304" pitchFamily="18" charset="0"/>
                <a:cs typeface="Times New Roman" panose="02020603050405020304" pitchFamily="18" charset="0"/>
              </a:rPr>
              <a:t> указания технику – лаборанту о характере постановки зубов. При выборе зубов следует иметь ввиду их размер, форму и цвет. В этом отношении они должны соответствовать сохранившимся естественным зубам, хотя возможны отклонения. Так, при необходимости возместить все передние зубы цвет может быть подобран в соответствии с возрастом. Нельзя ставить пожилым  людям светлые зубы. Форма зубов должна соответствовать конфигурации лица. </a:t>
            </a:r>
          </a:p>
          <a:p>
            <a:r>
              <a:rPr lang="ru-RU" dirty="0">
                <a:latin typeface="Times New Roman" panose="02020603050405020304" pitchFamily="18" charset="0"/>
                <a:cs typeface="Times New Roman" panose="02020603050405020304" pitchFamily="18" charset="0"/>
              </a:rPr>
              <a:t>Передние зубы могут быть пришлифованы непосредственно к наружной поверхности альвеолярного гребня гипсовой модели (так называемая постановка на приточке). Показанием к такой постановке является сохранившаяся альвеолярная часть и короткая губа. При постановке на приточке искусственные зубы имеют более естественный вид. В случае значительной атрофии альвеолярного гребня передние зубы следует поставить на искусственной десне, а вестибулярные границы протеза довести до переходной складки. Такая постановка позволяет лучшим образом восстановить контуры верхней и нижней губ. При неравномерной атрофии альвеолярного гребня часть зубов может ставиться на приточке.</a:t>
            </a:r>
          </a:p>
        </p:txBody>
      </p:sp>
      <p:sp>
        <p:nvSpPr>
          <p:cNvPr id="8" name="TextBox 7"/>
          <p:cNvSpPr txBox="1"/>
          <p:nvPr/>
        </p:nvSpPr>
        <p:spPr>
          <a:xfrm>
            <a:off x="5364088" y="332656"/>
            <a:ext cx="3528392" cy="646331"/>
          </a:xfrm>
          <a:prstGeom prst="rect">
            <a:avLst/>
          </a:prstGeom>
          <a:noFill/>
        </p:spPr>
        <p:txBody>
          <a:bodyPr wrap="square" rtlCol="0">
            <a:spAutoFit/>
          </a:bodyPr>
          <a:lstStyle/>
          <a:p>
            <a:pPr algn="r"/>
            <a:r>
              <a:rPr lang="ru-RU" altLang="ru-RU" b="1" dirty="0">
                <a:solidFill>
                  <a:srgbClr val="C00000"/>
                </a:solidFill>
                <a:latin typeface="Bahnschrift Light" panose="020B0502040204020203" pitchFamily="34" charset="0"/>
                <a:ea typeface="Times New Roman" panose="02020603050405020304" pitchFamily="18" charset="0"/>
                <a:cs typeface="Calibri" panose="020F0502020204030204" pitchFamily="34" charset="0"/>
              </a:rPr>
              <a:t>Подбор формы и цвета искусственных зубов</a:t>
            </a:r>
            <a:endParaRPr lang="ru-RU" b="1" dirty="0">
              <a:solidFill>
                <a:srgbClr val="C00000"/>
              </a:solidFill>
            </a:endParaRPr>
          </a:p>
        </p:txBody>
      </p:sp>
    </p:spTree>
    <p:extLst>
      <p:ext uri="{BB962C8B-B14F-4D97-AF65-F5344CB8AC3E}">
        <p14:creationId xmlns:p14="http://schemas.microsoft.com/office/powerpoint/2010/main" val="1446474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5035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4"/>
          <p:cNvSpPr txBox="1">
            <a:spLocks noChangeArrowheads="1"/>
          </p:cNvSpPr>
          <p:nvPr/>
        </p:nvSpPr>
        <p:spPr bwMode="auto">
          <a:xfrm>
            <a:off x="3563938" y="1860550"/>
            <a:ext cx="532923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6000" b="1" dirty="0">
                <a:solidFill>
                  <a:schemeClr val="bg1"/>
                </a:solidFill>
                <a:latin typeface="Times New Roman" panose="02020603050405020304" pitchFamily="18" charset="0"/>
                <a:cs typeface="Times New Roman" panose="02020603050405020304" pitchFamily="18" charset="0"/>
              </a:rPr>
              <a:t>Благодарю за внимание!</a:t>
            </a:r>
            <a:endParaRPr lang="ru-RU" altLang="ru-RU" sz="3600" b="1" dirty="0">
              <a:solidFill>
                <a:schemeClr val="bg1"/>
              </a:solidFill>
              <a:latin typeface="Times New Roman" panose="02020603050405020304" pitchFamily="18" charset="0"/>
              <a:cs typeface="Times New Roman" panose="02020603050405020304" pitchFamily="18" charset="0"/>
            </a:endParaRPr>
          </a:p>
        </p:txBody>
      </p:sp>
      <p:sp>
        <p:nvSpPr>
          <p:cNvPr id="6148" name="Номер слайда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B9D0820-DA12-44F3-AA82-37240A742C47}" type="slidenum">
              <a:rPr lang="ru-RU" altLang="ru-RU" smtClean="0">
                <a:solidFill>
                  <a:srgbClr val="898989"/>
                </a:solidFill>
              </a:rPr>
              <a:pPr/>
              <a:t>11</a:t>
            </a:fld>
            <a:endParaRPr lang="ru-RU" altLang="ru-RU" smtClean="0">
              <a:solidFill>
                <a:srgbClr val="898989"/>
              </a:solidFill>
            </a:endParaRPr>
          </a:p>
        </p:txBody>
      </p:sp>
      <p:pic>
        <p:nvPicPr>
          <p:cNvPr id="6149"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2775" y="279400"/>
            <a:ext cx="446405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3515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2</a:t>
            </a:fld>
            <a:endParaRPr lang="ru-RU"/>
          </a:p>
        </p:txBody>
      </p:sp>
      <p:sp>
        <p:nvSpPr>
          <p:cNvPr id="8" name="TextBox 7"/>
          <p:cNvSpPr txBox="1"/>
          <p:nvPr/>
        </p:nvSpPr>
        <p:spPr>
          <a:xfrm>
            <a:off x="1619672" y="602585"/>
            <a:ext cx="7524328" cy="1384995"/>
          </a:xfrm>
          <a:prstGeom prst="rect">
            <a:avLst/>
          </a:prstGeom>
          <a:noFill/>
        </p:spPr>
        <p:txBody>
          <a:bodyPr wrap="square" rtlCol="0">
            <a:spAutoFit/>
          </a:bodyPr>
          <a:lstStyle/>
          <a:p>
            <a:pPr algn="ctr"/>
            <a:endParaRPr lang="ru-RU" sz="2400" b="1" dirty="0" smtClean="0">
              <a:solidFill>
                <a:srgbClr val="FF0000"/>
              </a:solidFill>
              <a:latin typeface="Cambria" panose="02040503050406030204" pitchFamily="18" charset="0"/>
            </a:endParaRPr>
          </a:p>
          <a:p>
            <a:pPr algn="ctr"/>
            <a:r>
              <a:rPr lang="ru-RU" sz="3600" b="1" dirty="0">
                <a:solidFill>
                  <a:srgbClr val="FF0000"/>
                </a:solidFill>
                <a:latin typeface="Times New Roman" panose="02020603050405020304" pitchFamily="18" charset="0"/>
                <a:cs typeface="Times New Roman" panose="02020603050405020304" pitchFamily="18" charset="0"/>
              </a:rPr>
              <a:t>Вопросы:</a:t>
            </a:r>
          </a:p>
          <a:p>
            <a:pPr algn="ctr"/>
            <a:endParaRPr lang="ru-RU" sz="2400" dirty="0" smtClean="0">
              <a:solidFill>
                <a:srgbClr val="FF0000"/>
              </a:solidFill>
              <a:latin typeface="Cambria" panose="02040503050406030204" pitchFamily="18"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224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Таблица 9"/>
          <p:cNvGraphicFramePr>
            <a:graphicFrameLocks noGrp="1"/>
          </p:cNvGraphicFramePr>
          <p:nvPr>
            <p:extLst>
              <p:ext uri="{D42A27DB-BD31-4B8C-83A1-F6EECF244321}">
                <p14:modId xmlns:p14="http://schemas.microsoft.com/office/powerpoint/2010/main" val="2753756815"/>
              </p:ext>
            </p:extLst>
          </p:nvPr>
        </p:nvGraphicFramePr>
        <p:xfrm>
          <a:off x="1691680" y="1772816"/>
          <a:ext cx="7128792" cy="2936064"/>
        </p:xfrm>
        <a:graphic>
          <a:graphicData uri="http://schemas.openxmlformats.org/drawingml/2006/table">
            <a:tbl>
              <a:tblPr>
                <a:tableStyleId>{5C22544A-7EE6-4342-B048-85BDC9FD1C3A}</a:tableStyleId>
              </a:tblPr>
              <a:tblGrid>
                <a:gridCol w="7128792">
                  <a:extLst>
                    <a:ext uri="{9D8B030D-6E8A-4147-A177-3AD203B41FA5}">
                      <a16:colId xmlns:a16="http://schemas.microsoft.com/office/drawing/2014/main" val="919627160"/>
                    </a:ext>
                  </a:extLst>
                </a:gridCol>
              </a:tblGrid>
              <a:tr h="2936064">
                <a:tc>
                  <a:txBody>
                    <a:bodyPr/>
                    <a:lstStyle/>
                    <a:p>
                      <a:pPr marL="457200" indent="-457200" algn="l">
                        <a:spcAft>
                          <a:spcPts val="0"/>
                        </a:spcAft>
                        <a:buFont typeface="+mj-lt"/>
                        <a:buAutoNum type="arabicPeriod"/>
                      </a:pPr>
                      <a:r>
                        <a:rPr lang="ru-RU" sz="2400" dirty="0" smtClean="0">
                          <a:effectLst/>
                          <a:latin typeface="Times New Roman" panose="02020603050405020304" pitchFamily="18" charset="0"/>
                          <a:cs typeface="Times New Roman" panose="02020603050405020304" pitchFamily="18" charset="0"/>
                        </a:rPr>
                        <a:t>Подготовка </a:t>
                      </a:r>
                      <a:r>
                        <a:rPr lang="ru-RU" sz="2400" dirty="0">
                          <a:effectLst/>
                          <a:latin typeface="Times New Roman" panose="02020603050405020304" pitchFamily="18" charset="0"/>
                          <a:cs typeface="Times New Roman" panose="02020603050405020304" pitchFamily="18" charset="0"/>
                        </a:rPr>
                        <a:t>рабочих моделей к дублированию. </a:t>
                      </a:r>
                      <a:endParaRPr lang="ru-RU" sz="2400" dirty="0" smtClean="0">
                        <a:effectLst/>
                        <a:latin typeface="Times New Roman" panose="02020603050405020304" pitchFamily="18" charset="0"/>
                        <a:cs typeface="Times New Roman" panose="02020603050405020304" pitchFamily="18" charset="0"/>
                      </a:endParaRPr>
                    </a:p>
                    <a:p>
                      <a:pPr marL="457200" indent="-457200" algn="l">
                        <a:spcAft>
                          <a:spcPts val="0"/>
                        </a:spcAft>
                        <a:buFont typeface="+mj-lt"/>
                        <a:buAutoNum type="arabicPeriod"/>
                      </a:pPr>
                      <a:r>
                        <a:rPr lang="ru-RU" sz="2400" dirty="0" smtClean="0">
                          <a:effectLst/>
                          <a:latin typeface="Times New Roman" panose="02020603050405020304" pitchFamily="18" charset="0"/>
                          <a:cs typeface="Times New Roman" panose="02020603050405020304" pitchFamily="18" charset="0"/>
                        </a:rPr>
                        <a:t>Технология </a:t>
                      </a:r>
                      <a:r>
                        <a:rPr lang="ru-RU" sz="2400" dirty="0">
                          <a:effectLst/>
                          <a:latin typeface="Times New Roman" panose="02020603050405020304" pitchFamily="18" charset="0"/>
                          <a:cs typeface="Times New Roman" panose="02020603050405020304" pitchFamily="18" charset="0"/>
                        </a:rPr>
                        <a:t>литья каркаса бюгельного протеза с кламмерной системой фиксации на огнеупорной модели. </a:t>
                      </a:r>
                      <a:endParaRPr lang="ru-RU" sz="2400" dirty="0" smtClean="0">
                        <a:effectLst/>
                        <a:latin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ru-RU" altLang="ru-RU"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Припасовка каркаса бюгельного протеза с кламмерной системой фиксации в клинике. </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ru-RU" altLang="ru-RU"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Подбор формы и цвета искусственных зубов</a:t>
                      </a:r>
                      <a:r>
                        <a:rPr kumimoji="0" lang="ru-RU" altLang="ru-RU"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p>
                      <a:pPr marL="457200" indent="-457200" algn="l">
                        <a:spcAft>
                          <a:spcPts val="0"/>
                        </a:spcAft>
                        <a:buFont typeface="+mj-lt"/>
                        <a:buAutoNum type="arabicPeriod"/>
                      </a:pPr>
                      <a:endParaRPr lang="ru-RU" sz="2400" dirty="0">
                        <a:solidFill>
                          <a:srgbClr val="000000"/>
                        </a:solidFill>
                        <a:effectLst/>
                        <a:latin typeface="Bahnschrift Light" panose="020B0502040204020203" pitchFamily="34" charset="0"/>
                        <a:ea typeface="Calibri" panose="020F0502020204030204" pitchFamily="34" charset="0"/>
                      </a:endParaRPr>
                    </a:p>
                  </a:txBody>
                  <a:tcPr marL="114300" marR="114300" marT="0" marB="0"/>
                </a:tc>
                <a:extLst>
                  <a:ext uri="{0D108BD9-81ED-4DB2-BD59-A6C34878D82A}">
                    <a16:rowId xmlns:a16="http://schemas.microsoft.com/office/drawing/2014/main" val="3277217872"/>
                  </a:ext>
                </a:extLst>
              </a:tr>
            </a:tbl>
          </a:graphicData>
        </a:graphic>
      </p:graphicFrame>
    </p:spTree>
    <p:extLst>
      <p:ext uri="{BB962C8B-B14F-4D97-AF65-F5344CB8AC3E}">
        <p14:creationId xmlns:p14="http://schemas.microsoft.com/office/powerpoint/2010/main" val="32744822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3</a:t>
            </a:fld>
            <a:endParaRPr lang="ru-RU"/>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224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835696" y="1412776"/>
            <a:ext cx="6851104" cy="3970318"/>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Цельнолитой каркас можно изготовить двумя методиками. </a:t>
            </a:r>
            <a:endParaRPr lang="ru-RU" dirty="0" smtClean="0">
              <a:latin typeface="Times New Roman" panose="02020603050405020304" pitchFamily="18" charset="0"/>
              <a:cs typeface="Times New Roman" panose="02020603050405020304" pitchFamily="18" charset="0"/>
            </a:endParaRPr>
          </a:p>
          <a:p>
            <a:r>
              <a:rPr lang="ru-RU" dirty="0" smtClean="0">
                <a:solidFill>
                  <a:srgbClr val="0000FF"/>
                </a:solidFill>
                <a:latin typeface="Times New Roman" panose="02020603050405020304" pitchFamily="18" charset="0"/>
                <a:cs typeface="Times New Roman" panose="02020603050405020304" pitchFamily="18" charset="0"/>
              </a:rPr>
              <a:t>В </a:t>
            </a:r>
            <a:r>
              <a:rPr lang="ru-RU" dirty="0">
                <a:solidFill>
                  <a:srgbClr val="0000FF"/>
                </a:solidFill>
                <a:latin typeface="Times New Roman" panose="02020603050405020304" pitchFamily="18" charset="0"/>
                <a:cs typeface="Times New Roman" panose="02020603050405020304" pitchFamily="18" charset="0"/>
              </a:rPr>
              <a:t>первом случае </a:t>
            </a:r>
            <a:r>
              <a:rPr lang="ru-RU" dirty="0">
                <a:latin typeface="Times New Roman" panose="02020603050405020304" pitchFamily="18" charset="0"/>
                <a:cs typeface="Times New Roman" panose="02020603050405020304" pitchFamily="18" charset="0"/>
              </a:rPr>
              <a:t>восковую заготовку снимают с рабочей модели, и каркас отливают не на гипсовой модели. Во втором случае, изготавливают копию рабочей модели из специальной огнеупорной массы, на которой и производят процесс литья. </a:t>
            </a:r>
            <a:endParaRPr lang="ru-RU" dirty="0" smtClean="0">
              <a:latin typeface="Times New Roman" panose="02020603050405020304" pitchFamily="18" charset="0"/>
              <a:cs typeface="Times New Roman" panose="02020603050405020304" pitchFamily="18" charset="0"/>
            </a:endParaRPr>
          </a:p>
          <a:p>
            <a:r>
              <a:rPr lang="ru-RU" dirty="0" smtClean="0">
                <a:solidFill>
                  <a:srgbClr val="0000FF"/>
                </a:solidFill>
                <a:latin typeface="Times New Roman" panose="02020603050405020304" pitchFamily="18" charset="0"/>
                <a:cs typeface="Times New Roman" panose="02020603050405020304" pitchFamily="18" charset="0"/>
              </a:rPr>
              <a:t>Второй </a:t>
            </a:r>
            <a:r>
              <a:rPr lang="ru-RU" dirty="0">
                <a:solidFill>
                  <a:srgbClr val="0000FF"/>
                </a:solidFill>
                <a:latin typeface="Times New Roman" panose="02020603050405020304" pitchFamily="18" charset="0"/>
                <a:cs typeface="Times New Roman" panose="02020603050405020304" pitchFamily="18" charset="0"/>
              </a:rPr>
              <a:t>метод </a:t>
            </a:r>
            <a:r>
              <a:rPr lang="ru-RU" dirty="0">
                <a:latin typeface="Times New Roman" panose="02020603050405020304" pitchFamily="18" charset="0"/>
                <a:cs typeface="Times New Roman" panose="02020603050405020304" pitchFamily="18" charset="0"/>
              </a:rPr>
              <a:t>более </a:t>
            </a:r>
            <a:r>
              <a:rPr lang="ru-RU" dirty="0" err="1">
                <a:latin typeface="Times New Roman" panose="02020603050405020304" pitchFamily="18" charset="0"/>
                <a:cs typeface="Times New Roman" panose="02020603050405020304" pitchFamily="18" charset="0"/>
              </a:rPr>
              <a:t>трудоемкий</a:t>
            </a:r>
            <a:r>
              <a:rPr lang="ru-RU" dirty="0">
                <a:latin typeface="Times New Roman" panose="02020603050405020304" pitchFamily="18" charset="0"/>
                <a:cs typeface="Times New Roman" panose="02020603050405020304" pitchFamily="18" charset="0"/>
              </a:rPr>
              <a:t>, однако, ему следует отдавать предпочтение, так как он позволяет избежать деформации воскового каркаса при снятии с модели, устранить усадку и деформацию каркаса в процессе литья во время остывания металла за </a:t>
            </a:r>
            <a:r>
              <a:rPr lang="ru-RU" dirty="0" err="1">
                <a:latin typeface="Times New Roman" panose="02020603050405020304" pitchFamily="18" charset="0"/>
                <a:cs typeface="Times New Roman" panose="02020603050405020304" pitchFamily="18" charset="0"/>
              </a:rPr>
              <a:t>счет</a:t>
            </a:r>
            <a:r>
              <a:rPr lang="ru-RU" dirty="0">
                <a:latin typeface="Times New Roman" panose="02020603050405020304" pitchFamily="18" charset="0"/>
                <a:cs typeface="Times New Roman" panose="02020603050405020304" pitchFamily="18" charset="0"/>
              </a:rPr>
              <a:t> коэффициента теплового расширения огнеупорной массы</a:t>
            </a:r>
            <a:r>
              <a:rPr lang="ru-RU" dirty="0" smtClean="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По первому методу обычно изготавливают каркас бюгельного протеза простой конструкции: 2-3 кламмера </a:t>
            </a:r>
            <a:r>
              <a:rPr lang="ru-RU" dirty="0" err="1">
                <a:latin typeface="Times New Roman" panose="02020603050405020304" pitchFamily="18" charset="0"/>
                <a:cs typeface="Times New Roman" panose="02020603050405020304" pitchFamily="18" charset="0"/>
              </a:rPr>
              <a:t>Аккера</a:t>
            </a:r>
            <a:r>
              <a:rPr lang="ru-RU" dirty="0">
                <a:latin typeface="Times New Roman" panose="02020603050405020304" pitchFamily="18" charset="0"/>
                <a:cs typeface="Times New Roman" panose="02020603050405020304" pitchFamily="18" charset="0"/>
              </a:rPr>
              <a:t> и дуга без дополнительных ответвлений.</a:t>
            </a:r>
          </a:p>
          <a:p>
            <a:endParaRPr lang="ru-RU" dirty="0">
              <a:latin typeface="Bahnschrift Light" panose="020B0502040204020203" pitchFamily="34" charset="0"/>
            </a:endParaRPr>
          </a:p>
        </p:txBody>
      </p:sp>
    </p:spTree>
    <p:extLst>
      <p:ext uri="{BB962C8B-B14F-4D97-AF65-F5344CB8AC3E}">
        <p14:creationId xmlns:p14="http://schemas.microsoft.com/office/powerpoint/2010/main" val="3048193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4</a:t>
            </a:fld>
            <a:endParaRPr lang="ru-RU"/>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224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685169" y="1183600"/>
            <a:ext cx="6923112" cy="4801314"/>
          </a:xfrm>
          <a:prstGeom prst="rect">
            <a:avLst/>
          </a:prstGeom>
          <a:noFill/>
        </p:spPr>
        <p:txBody>
          <a:bodyPr wrap="square" rtlCol="0">
            <a:spAutoFit/>
          </a:bodyPr>
          <a:lstStyle/>
          <a:p>
            <a:r>
              <a:rPr lang="ru-RU" dirty="0">
                <a:solidFill>
                  <a:srgbClr val="0000FF"/>
                </a:solidFill>
                <a:latin typeface="Times New Roman" panose="02020603050405020304" pitchFamily="18" charset="0"/>
                <a:cs typeface="Times New Roman" panose="02020603050405020304" pitchFamily="18" charset="0"/>
              </a:rPr>
              <a:t>Технологическая последовательность при этом складывается из следующих этапов: </a:t>
            </a:r>
            <a:endParaRPr lang="ru-RU" dirty="0" smtClean="0">
              <a:solidFill>
                <a:srgbClr val="0000FF"/>
              </a:solidFill>
              <a:latin typeface="Times New Roman" panose="02020603050405020304" pitchFamily="18" charset="0"/>
              <a:cs typeface="Times New Roman" panose="02020603050405020304" pitchFamily="18" charset="0"/>
            </a:endParaRPr>
          </a:p>
          <a:p>
            <a:pPr marL="342900" indent="-342900">
              <a:buAutoNum type="arabicParenR"/>
            </a:pPr>
            <a:r>
              <a:rPr lang="ru-RU" dirty="0" smtClean="0">
                <a:latin typeface="Times New Roman" panose="02020603050405020304" pitchFamily="18" charset="0"/>
                <a:cs typeface="Times New Roman" panose="02020603050405020304" pitchFamily="18" charset="0"/>
              </a:rPr>
              <a:t>получение </a:t>
            </a:r>
            <a:r>
              <a:rPr lang="ru-RU" dirty="0">
                <a:latin typeface="Times New Roman" panose="02020603050405020304" pitchFamily="18" charset="0"/>
                <a:cs typeface="Times New Roman" panose="02020603050405020304" pitchFamily="18" charset="0"/>
              </a:rPr>
              <a:t>рабочей модели из прочного гипса и вспомогательной модели из обычного гипса; </a:t>
            </a:r>
            <a:endParaRPr lang="ru-RU" dirty="0" smtClean="0">
              <a:latin typeface="Times New Roman" panose="02020603050405020304" pitchFamily="18" charset="0"/>
              <a:cs typeface="Times New Roman" panose="02020603050405020304" pitchFamily="18" charset="0"/>
            </a:endParaRPr>
          </a:p>
          <a:p>
            <a:pPr marL="342900" indent="-342900">
              <a:buAutoNum type="arabicParenR"/>
            </a:pPr>
            <a:r>
              <a:rPr lang="ru-RU" dirty="0" smtClean="0">
                <a:latin typeface="Times New Roman" panose="02020603050405020304" pitchFamily="18" charset="0"/>
                <a:cs typeface="Times New Roman" panose="02020603050405020304" pitchFamily="18" charset="0"/>
              </a:rPr>
              <a:t>изучение </a:t>
            </a:r>
            <a:r>
              <a:rPr lang="ru-RU" dirty="0">
                <a:latin typeface="Times New Roman" panose="02020603050405020304" pitchFamily="18" charset="0"/>
                <a:cs typeface="Times New Roman" panose="02020603050405020304" pitchFamily="18" charset="0"/>
              </a:rPr>
              <a:t>опорных зубов рабочей модели в </a:t>
            </a:r>
            <a:r>
              <a:rPr lang="ru-RU" dirty="0" err="1">
                <a:latin typeface="Times New Roman" panose="02020603050405020304" pitchFamily="18" charset="0"/>
                <a:cs typeface="Times New Roman" panose="02020603050405020304" pitchFamily="18" charset="0"/>
              </a:rPr>
              <a:t>параллелометре</a:t>
            </a:r>
            <a:r>
              <a:rPr lang="ru-RU" dirty="0">
                <a:latin typeface="Times New Roman" panose="02020603050405020304" pitchFamily="18" charset="0"/>
                <a:cs typeface="Times New Roman" panose="02020603050405020304" pitchFamily="18" charset="0"/>
              </a:rPr>
              <a:t> и нанесение на них межевой и ретенционной линии; </a:t>
            </a:r>
            <a:endParaRPr lang="ru-RU" dirty="0" smtClean="0">
              <a:latin typeface="Times New Roman" panose="02020603050405020304" pitchFamily="18" charset="0"/>
              <a:cs typeface="Times New Roman" panose="02020603050405020304" pitchFamily="18" charset="0"/>
            </a:endParaRPr>
          </a:p>
          <a:p>
            <a:pPr marL="342900" indent="-342900">
              <a:buAutoNum type="arabicParenR"/>
            </a:pP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нанесение рисунка дуги, удерживающей части каркаса базиса и границ седловидных частей; </a:t>
            </a:r>
            <a:endParaRPr lang="ru-RU" dirty="0" smtClean="0">
              <a:latin typeface="Times New Roman" panose="02020603050405020304" pitchFamily="18" charset="0"/>
              <a:cs typeface="Times New Roman" panose="02020603050405020304" pitchFamily="18" charset="0"/>
            </a:endParaRPr>
          </a:p>
          <a:p>
            <a:pPr marL="342900" indent="-342900">
              <a:buAutoNum type="arabicParenR"/>
            </a:pPr>
            <a:r>
              <a:rPr lang="ru-RU" dirty="0" smtClean="0">
                <a:latin typeface="Times New Roman" panose="02020603050405020304" pitchFamily="18" charset="0"/>
                <a:cs typeface="Times New Roman" panose="02020603050405020304" pitchFamily="18" charset="0"/>
              </a:rPr>
              <a:t>нанесение </a:t>
            </a:r>
            <a:r>
              <a:rPr lang="ru-RU" dirty="0">
                <a:latin typeface="Times New Roman" panose="02020603050405020304" pitchFamily="18" charset="0"/>
                <a:cs typeface="Times New Roman" panose="02020603050405020304" pitchFamily="18" charset="0"/>
              </a:rPr>
              <a:t>изоляционного слоя на зоны расположения дуги и седловидных частей; </a:t>
            </a:r>
            <a:endParaRPr lang="ru-RU" dirty="0" smtClean="0">
              <a:latin typeface="Times New Roman" panose="02020603050405020304" pitchFamily="18" charset="0"/>
              <a:cs typeface="Times New Roman" panose="02020603050405020304" pitchFamily="18" charset="0"/>
            </a:endParaRPr>
          </a:p>
          <a:p>
            <a:pPr marL="342900" indent="-342900">
              <a:buAutoNum type="arabicParenR"/>
            </a:pPr>
            <a:r>
              <a:rPr lang="ru-RU" dirty="0" smtClean="0">
                <a:latin typeface="Times New Roman" panose="02020603050405020304" pitchFamily="18" charset="0"/>
                <a:cs typeface="Times New Roman" panose="02020603050405020304" pitchFamily="18" charset="0"/>
              </a:rPr>
              <a:t>моделировка </a:t>
            </a:r>
            <a:r>
              <a:rPr lang="ru-RU" dirty="0">
                <a:latin typeface="Times New Roman" panose="02020603050405020304" pitchFamily="18" charset="0"/>
                <a:cs typeface="Times New Roman" panose="02020603050405020304" pitchFamily="18" charset="0"/>
              </a:rPr>
              <a:t>из стандартных восковых заготовок каркаса протеза; </a:t>
            </a:r>
            <a:endParaRPr lang="ru-RU" dirty="0" smtClean="0">
              <a:latin typeface="Times New Roman" panose="02020603050405020304" pitchFamily="18" charset="0"/>
              <a:cs typeface="Times New Roman" panose="02020603050405020304" pitchFamily="18" charset="0"/>
            </a:endParaRPr>
          </a:p>
          <a:p>
            <a:pPr marL="342900" indent="-342900">
              <a:buAutoNum type="arabicParenR"/>
            </a:pPr>
            <a:r>
              <a:rPr lang="ru-RU" dirty="0" smtClean="0">
                <a:latin typeface="Times New Roman" panose="02020603050405020304" pitchFamily="18" charset="0"/>
                <a:cs typeface="Times New Roman" panose="02020603050405020304" pitchFamily="18" charset="0"/>
              </a:rPr>
              <a:t>установка </a:t>
            </a:r>
            <a:r>
              <a:rPr lang="ru-RU" dirty="0" err="1">
                <a:latin typeface="Times New Roman" panose="02020603050405020304" pitchFamily="18" charset="0"/>
                <a:cs typeface="Times New Roman" panose="02020603050405020304" pitchFamily="18" charset="0"/>
              </a:rPr>
              <a:t>литникобразующих</a:t>
            </a:r>
            <a:r>
              <a:rPr lang="ru-RU" dirty="0">
                <a:latin typeface="Times New Roman" panose="02020603050405020304" pitchFamily="18" charset="0"/>
                <a:cs typeface="Times New Roman" panose="02020603050405020304" pitchFamily="18" charset="0"/>
              </a:rPr>
              <a:t> штифтов; </a:t>
            </a:r>
            <a:endParaRPr lang="ru-RU" dirty="0" smtClean="0">
              <a:latin typeface="Times New Roman" panose="02020603050405020304" pitchFamily="18" charset="0"/>
              <a:cs typeface="Times New Roman" panose="02020603050405020304" pitchFamily="18" charset="0"/>
            </a:endParaRPr>
          </a:p>
          <a:p>
            <a:pPr marL="342900" indent="-342900">
              <a:buAutoNum type="arabicParenR"/>
            </a:pPr>
            <a:r>
              <a:rPr lang="ru-RU" dirty="0" smtClean="0">
                <a:latin typeface="Times New Roman" panose="02020603050405020304" pitchFamily="18" charset="0"/>
                <a:cs typeface="Times New Roman" panose="02020603050405020304" pitchFamily="18" charset="0"/>
              </a:rPr>
              <a:t>снятие </a:t>
            </a:r>
            <a:r>
              <a:rPr lang="ru-RU" dirty="0">
                <a:latin typeface="Times New Roman" panose="02020603050405020304" pitchFamily="18" charset="0"/>
                <a:cs typeface="Times New Roman" panose="02020603050405020304" pitchFamily="18" charset="0"/>
              </a:rPr>
              <a:t>восковой репродукции с модели; </a:t>
            </a:r>
            <a:endParaRPr lang="ru-RU" dirty="0" smtClean="0">
              <a:latin typeface="Times New Roman" panose="02020603050405020304" pitchFamily="18" charset="0"/>
              <a:cs typeface="Times New Roman" panose="02020603050405020304" pitchFamily="18" charset="0"/>
            </a:endParaRPr>
          </a:p>
          <a:p>
            <a:pPr marL="342900" indent="-342900">
              <a:buAutoNum type="arabicParenR"/>
            </a:pPr>
            <a:r>
              <a:rPr lang="ru-RU" dirty="0" smtClean="0">
                <a:latin typeface="Times New Roman" panose="02020603050405020304" pitchFamily="18" charset="0"/>
                <a:cs typeface="Times New Roman" panose="02020603050405020304" pitchFamily="18" charset="0"/>
              </a:rPr>
              <a:t>установка </a:t>
            </a:r>
            <a:r>
              <a:rPr lang="ru-RU" dirty="0">
                <a:latin typeface="Times New Roman" panose="02020603050405020304" pitchFamily="18" charset="0"/>
                <a:cs typeface="Times New Roman" panose="02020603050405020304" pitchFamily="18" charset="0"/>
              </a:rPr>
              <a:t>литниковой системы; </a:t>
            </a:r>
            <a:endParaRPr lang="ru-RU" dirty="0" smtClean="0">
              <a:latin typeface="Times New Roman" panose="02020603050405020304" pitchFamily="18" charset="0"/>
              <a:cs typeface="Times New Roman" panose="02020603050405020304" pitchFamily="18" charset="0"/>
            </a:endParaRPr>
          </a:p>
          <a:p>
            <a:pPr marL="342900" indent="-342900">
              <a:buAutoNum type="arabicParenR"/>
            </a:pPr>
            <a:r>
              <a:rPr lang="ru-RU" dirty="0" smtClean="0">
                <a:latin typeface="Times New Roman" panose="02020603050405020304" pitchFamily="18" charset="0"/>
                <a:cs typeface="Times New Roman" panose="02020603050405020304" pitchFamily="18" charset="0"/>
              </a:rPr>
              <a:t>нанесение </a:t>
            </a:r>
            <a:r>
              <a:rPr lang="ru-RU" dirty="0">
                <a:latin typeface="Times New Roman" panose="02020603050405020304" pitchFamily="18" charset="0"/>
                <a:cs typeface="Times New Roman" panose="02020603050405020304" pitchFamily="18" charset="0"/>
              </a:rPr>
              <a:t>облицовочного слоя; </a:t>
            </a:r>
            <a:endParaRPr lang="ru-RU" dirty="0" smtClean="0">
              <a:latin typeface="Times New Roman" panose="02020603050405020304" pitchFamily="18" charset="0"/>
              <a:cs typeface="Times New Roman" panose="02020603050405020304" pitchFamily="18" charset="0"/>
            </a:endParaRPr>
          </a:p>
          <a:p>
            <a:endParaRPr lang="ru-RU" dirty="0">
              <a:latin typeface="Bahnschrift Light" panose="020B0502040204020203" pitchFamily="34" charset="0"/>
            </a:endParaRPr>
          </a:p>
        </p:txBody>
      </p:sp>
      <p:sp>
        <p:nvSpPr>
          <p:cNvPr id="4" name="TextBox 3"/>
          <p:cNvSpPr txBox="1"/>
          <p:nvPr/>
        </p:nvSpPr>
        <p:spPr>
          <a:xfrm>
            <a:off x="5652120" y="192248"/>
            <a:ext cx="3034680" cy="523220"/>
          </a:xfrm>
          <a:prstGeom prst="rect">
            <a:avLst/>
          </a:prstGeom>
          <a:noFill/>
        </p:spPr>
        <p:txBody>
          <a:bodyPr wrap="square" rtlCol="0">
            <a:spAutoFit/>
          </a:bodyPr>
          <a:lstStyle/>
          <a:p>
            <a:pPr algn="r"/>
            <a:r>
              <a:rPr lang="ru-RU" sz="2800" dirty="0" smtClean="0">
                <a:solidFill>
                  <a:srgbClr val="C00000"/>
                </a:solidFill>
                <a:latin typeface="Bahnschrift SemiCondensed" panose="020B0502040204020203" pitchFamily="34" charset="0"/>
              </a:rPr>
              <a:t>Технология</a:t>
            </a:r>
            <a:endParaRPr lang="ru-RU" sz="2800" dirty="0">
              <a:solidFill>
                <a:srgbClr val="C00000"/>
              </a:solidFill>
              <a:latin typeface="Bahnschrift SemiCondensed" panose="020B0502040204020203" pitchFamily="34" charset="0"/>
            </a:endParaRPr>
          </a:p>
        </p:txBody>
      </p:sp>
    </p:spTree>
    <p:extLst>
      <p:ext uri="{BB962C8B-B14F-4D97-AF65-F5344CB8AC3E}">
        <p14:creationId xmlns:p14="http://schemas.microsoft.com/office/powerpoint/2010/main" val="1742239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5</a:t>
            </a:fld>
            <a:endParaRPr lang="ru-RU"/>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224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763688" y="1643083"/>
            <a:ext cx="6923112" cy="3785652"/>
          </a:xfrm>
          <a:prstGeom prst="rect">
            <a:avLst/>
          </a:prstGeom>
          <a:noFill/>
        </p:spPr>
        <p:txBody>
          <a:bodyPr wrap="square" rtlCol="0">
            <a:spAutoFit/>
          </a:bodyPr>
          <a:lstStyle/>
          <a:p>
            <a:r>
              <a:rPr lang="ru-RU" sz="2000" dirty="0" smtClean="0">
                <a:latin typeface="Times New Roman" panose="02020603050405020304" pitchFamily="18" charset="0"/>
                <a:cs typeface="Times New Roman" panose="02020603050405020304" pitchFamily="18" charset="0"/>
              </a:rPr>
              <a:t>10</a:t>
            </a:r>
            <a:r>
              <a:rPr lang="ru-RU" sz="2000" dirty="0">
                <a:latin typeface="Times New Roman" panose="02020603050405020304" pitchFamily="18" charset="0"/>
                <a:cs typeface="Times New Roman" panose="02020603050405020304" pitchFamily="18" charset="0"/>
              </a:rPr>
              <a:t>) формовка воскового каркаса огнеупорными наполнительными смесями; </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11</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выплавление</a:t>
            </a:r>
            <a:r>
              <a:rPr lang="ru-RU" sz="2000" dirty="0">
                <a:latin typeface="Times New Roman" panose="02020603050405020304" pitchFamily="18" charset="0"/>
                <a:cs typeface="Times New Roman" panose="02020603050405020304" pitchFamily="18" charset="0"/>
              </a:rPr>
              <a:t> воска, сушка и обжиг формы</a:t>
            </a:r>
            <a:r>
              <a:rPr lang="ru-RU" sz="2000" dirty="0" smtClean="0">
                <a:latin typeface="Times New Roman" panose="02020603050405020304" pitchFamily="18" charset="0"/>
                <a:cs typeface="Times New Roman" panose="02020603050405020304" pitchFamily="18" charset="0"/>
              </a:rPr>
              <a:t>;</a:t>
            </a:r>
          </a:p>
          <a:p>
            <a:r>
              <a:rPr lang="ru-RU" sz="2000" dirty="0" smtClean="0">
                <a:latin typeface="Times New Roman" panose="02020603050405020304" pitchFamily="18" charset="0"/>
                <a:cs typeface="Times New Roman" panose="02020603050405020304" pitchFamily="18" charset="0"/>
              </a:rPr>
              <a:t>12</a:t>
            </a:r>
            <a:r>
              <a:rPr lang="ru-RU" sz="2000" dirty="0">
                <a:latin typeface="Times New Roman" panose="02020603050405020304" pitchFamily="18" charset="0"/>
                <a:cs typeface="Times New Roman" panose="02020603050405020304" pitchFamily="18" charset="0"/>
              </a:rPr>
              <a:t>) процесс литья; </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13</a:t>
            </a:r>
            <a:r>
              <a:rPr lang="ru-RU" sz="2000" dirty="0">
                <a:latin typeface="Times New Roman" panose="02020603050405020304" pitchFamily="18" charset="0"/>
                <a:cs typeface="Times New Roman" panose="02020603050405020304" pitchFamily="18" charset="0"/>
              </a:rPr>
              <a:t>) удаление литниковой системы и обработка каркаса; </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14</a:t>
            </a:r>
            <a:r>
              <a:rPr lang="ru-RU" sz="2000" dirty="0">
                <a:latin typeface="Times New Roman" panose="02020603050405020304" pitchFamily="18" charset="0"/>
                <a:cs typeface="Times New Roman" panose="02020603050405020304" pitchFamily="18" charset="0"/>
              </a:rPr>
              <a:t>) наложение каркаса на рабочую модель припасовка и полировка его; </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15</a:t>
            </a:r>
            <a:r>
              <a:rPr lang="ru-RU" sz="2000" dirty="0">
                <a:latin typeface="Times New Roman" panose="02020603050405020304" pitchFamily="18" charset="0"/>
                <a:cs typeface="Times New Roman" panose="02020603050405020304" pitchFamily="18" charset="0"/>
              </a:rPr>
              <a:t>) проверка точности изготовления каркаса в клинике; </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16</a:t>
            </a:r>
            <a:r>
              <a:rPr lang="ru-RU" sz="2000" dirty="0">
                <a:latin typeface="Times New Roman" panose="02020603050405020304" pitchFamily="18" charset="0"/>
                <a:cs typeface="Times New Roman" panose="02020603050405020304" pitchFamily="18" charset="0"/>
              </a:rPr>
              <a:t>) изготовление из воска седловидной части и постановка искусственных зубов; </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17</a:t>
            </a:r>
            <a:r>
              <a:rPr lang="ru-RU" sz="2000" dirty="0">
                <a:latin typeface="Times New Roman" panose="02020603050405020304" pitchFamily="18" charset="0"/>
                <a:cs typeface="Times New Roman" panose="02020603050405020304" pitchFamily="18" charset="0"/>
              </a:rPr>
              <a:t>) замена воска пластмассой, полимеризация и обработка пластмассы.</a:t>
            </a:r>
          </a:p>
        </p:txBody>
      </p:sp>
      <p:sp>
        <p:nvSpPr>
          <p:cNvPr id="4" name="TextBox 3"/>
          <p:cNvSpPr txBox="1"/>
          <p:nvPr/>
        </p:nvSpPr>
        <p:spPr>
          <a:xfrm>
            <a:off x="5652120" y="192248"/>
            <a:ext cx="3034680" cy="523220"/>
          </a:xfrm>
          <a:prstGeom prst="rect">
            <a:avLst/>
          </a:prstGeom>
          <a:noFill/>
        </p:spPr>
        <p:txBody>
          <a:bodyPr wrap="square" rtlCol="0">
            <a:spAutoFit/>
          </a:bodyPr>
          <a:lstStyle/>
          <a:p>
            <a:pPr algn="r"/>
            <a:r>
              <a:rPr lang="ru-RU" sz="2800" dirty="0" smtClean="0">
                <a:solidFill>
                  <a:srgbClr val="C00000"/>
                </a:solidFill>
                <a:latin typeface="Bahnschrift SemiCondensed" panose="020B0502040204020203" pitchFamily="34" charset="0"/>
              </a:rPr>
              <a:t>Технология</a:t>
            </a:r>
            <a:endParaRPr lang="ru-RU" sz="2800" dirty="0">
              <a:solidFill>
                <a:srgbClr val="C00000"/>
              </a:solidFill>
              <a:latin typeface="Bahnschrift SemiCondensed" panose="020B0502040204020203" pitchFamily="34" charset="0"/>
            </a:endParaRPr>
          </a:p>
        </p:txBody>
      </p:sp>
    </p:spTree>
    <p:extLst>
      <p:ext uri="{BB962C8B-B14F-4D97-AF65-F5344CB8AC3E}">
        <p14:creationId xmlns:p14="http://schemas.microsoft.com/office/powerpoint/2010/main" val="1462717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6</a:t>
            </a:fld>
            <a:endParaRPr lang="ru-RU"/>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224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652120" y="192248"/>
            <a:ext cx="3034680" cy="523220"/>
          </a:xfrm>
          <a:prstGeom prst="rect">
            <a:avLst/>
          </a:prstGeom>
          <a:noFill/>
        </p:spPr>
        <p:txBody>
          <a:bodyPr wrap="square" rtlCol="0">
            <a:spAutoFit/>
          </a:bodyPr>
          <a:lstStyle/>
          <a:p>
            <a:pPr algn="r"/>
            <a:r>
              <a:rPr lang="ru-RU" sz="2800" dirty="0" smtClean="0">
                <a:solidFill>
                  <a:srgbClr val="C00000"/>
                </a:solidFill>
                <a:latin typeface="Bahnschrift SemiCondensed" panose="020B0502040204020203" pitchFamily="34" charset="0"/>
              </a:rPr>
              <a:t>Технология</a:t>
            </a:r>
            <a:endParaRPr lang="ru-RU" sz="2800" dirty="0">
              <a:solidFill>
                <a:srgbClr val="C00000"/>
              </a:solidFill>
              <a:latin typeface="Bahnschrift SemiCondensed" panose="020B0502040204020203" pitchFamily="34" charset="0"/>
            </a:endParaRPr>
          </a:p>
        </p:txBody>
      </p:sp>
      <p:sp>
        <p:nvSpPr>
          <p:cNvPr id="2" name="TextBox 1"/>
          <p:cNvSpPr txBox="1"/>
          <p:nvPr/>
        </p:nvSpPr>
        <p:spPr>
          <a:xfrm>
            <a:off x="1691680" y="1412776"/>
            <a:ext cx="7128792" cy="4401205"/>
          </a:xfrm>
          <a:prstGeom prst="rect">
            <a:avLst/>
          </a:prstGeom>
          <a:noFill/>
        </p:spPr>
        <p:txBody>
          <a:bodyPr wrap="square" rtlCol="0">
            <a:spAutoFit/>
          </a:bodyPr>
          <a:lstStyle/>
          <a:p>
            <a:r>
              <a:rPr lang="ru-RU" sz="2000" dirty="0">
                <a:latin typeface="Times New Roman" panose="02020603050405020304" pitchFamily="18" charset="0"/>
                <a:cs typeface="Times New Roman" panose="02020603050405020304" pitchFamily="18" charset="0"/>
              </a:rPr>
              <a:t>Изучение на модели коронок зубов, которые врач выбрал в качестве опорных, производят в соответствии с методикой параллелометрии. Опорные зубы с выраженным экватором без наклона и имеющие естественные </a:t>
            </a:r>
            <a:r>
              <a:rPr lang="ru-RU" sz="2000" dirty="0" smtClean="0">
                <a:latin typeface="Times New Roman" panose="02020603050405020304" pitchFamily="18" charset="0"/>
                <a:cs typeface="Times New Roman" panose="02020603050405020304" pitchFamily="18" charset="0"/>
              </a:rPr>
              <a:t>углубления на </a:t>
            </a:r>
            <a:r>
              <a:rPr lang="ru-RU" sz="2000" dirty="0">
                <a:latin typeface="Times New Roman" panose="02020603050405020304" pitchFamily="18" charset="0"/>
                <a:cs typeface="Times New Roman" panose="02020603050405020304" pitchFamily="18" charset="0"/>
              </a:rPr>
              <a:t>жевательной поверхности не препарируют. При необходимости опорные зубы препарируют и изготавливают цельнолитые металлические коронки</a:t>
            </a:r>
            <a:r>
              <a:rPr lang="ru-RU" sz="2000" dirty="0" smtClean="0">
                <a:latin typeface="Times New Roman" panose="02020603050405020304" pitchFamily="18" charset="0"/>
                <a:cs typeface="Times New Roman" panose="02020603050405020304" pitchFamily="18" charset="0"/>
              </a:rPr>
              <a:t>.</a:t>
            </a:r>
          </a:p>
          <a:p>
            <a:r>
              <a:rPr lang="ru-RU" sz="2000" dirty="0">
                <a:latin typeface="Times New Roman" panose="02020603050405020304" pitchFamily="18" charset="0"/>
                <a:cs typeface="Times New Roman" panose="02020603050405020304" pitchFamily="18" charset="0"/>
              </a:rPr>
              <a:t>Проведя межевую и ретенционную линию, наносят рисунок каркаса бюгельного протеза. Положение нижнего края ретенционной части плеча кламмера определяют с помощью штифта-измерителя степени ретенции</a:t>
            </a:r>
            <a:r>
              <a:rPr lang="ru-RU" sz="2000" dirty="0" smtClean="0">
                <a:latin typeface="Times New Roman" panose="02020603050405020304" pitchFamily="18" charset="0"/>
                <a:cs typeface="Times New Roman" panose="02020603050405020304" pitchFamily="18" charset="0"/>
              </a:rPr>
              <a:t>. </a:t>
            </a:r>
          </a:p>
          <a:p>
            <a:r>
              <a:rPr lang="ru-RU" sz="2000" dirty="0" smtClean="0">
                <a:latin typeface="Times New Roman" panose="02020603050405020304" pitchFamily="18" charset="0"/>
                <a:cs typeface="Times New Roman" panose="02020603050405020304" pitchFamily="18" charset="0"/>
              </a:rPr>
              <a:t>Для фронтальных зубов используют калибр 0,25 мм, для клыков и премоляров – 0,,5 мм, для жевательной группы зубов – 0,5 – 0,75 мм.</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41371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7</a:t>
            </a:fld>
            <a:endParaRPr lang="ru-RU"/>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224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652120" y="192248"/>
            <a:ext cx="3034680" cy="523220"/>
          </a:xfrm>
          <a:prstGeom prst="rect">
            <a:avLst/>
          </a:prstGeom>
          <a:noFill/>
        </p:spPr>
        <p:txBody>
          <a:bodyPr wrap="square" rtlCol="0">
            <a:spAutoFit/>
          </a:bodyPr>
          <a:lstStyle/>
          <a:p>
            <a:pPr algn="r"/>
            <a:r>
              <a:rPr lang="ru-RU" sz="2800" dirty="0" smtClean="0">
                <a:solidFill>
                  <a:srgbClr val="C00000"/>
                </a:solidFill>
                <a:latin typeface="Bahnschrift SemiCondensed" panose="020B0502040204020203" pitchFamily="34" charset="0"/>
              </a:rPr>
              <a:t>Технология</a:t>
            </a:r>
            <a:endParaRPr lang="ru-RU" sz="2800" dirty="0">
              <a:solidFill>
                <a:srgbClr val="C00000"/>
              </a:solidFill>
              <a:latin typeface="Bahnschrift SemiCondensed" panose="020B0502040204020203" pitchFamily="34" charset="0"/>
            </a:endParaRPr>
          </a:p>
        </p:txBody>
      </p:sp>
      <p:sp>
        <p:nvSpPr>
          <p:cNvPr id="4" name="Rectangle 1"/>
          <p:cNvSpPr>
            <a:spLocks noChangeArrowheads="1"/>
          </p:cNvSpPr>
          <p:nvPr/>
        </p:nvSpPr>
        <p:spPr bwMode="auto">
          <a:xfrm>
            <a:off x="1619672" y="1557373"/>
            <a:ext cx="7344816"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429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После нанесения рисунка, каркаса и </a:t>
            </a:r>
            <a:r>
              <a:rPr kumimoji="0" lang="ru-RU" altLang="ru-RU" sz="20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кламмеров</a:t>
            </a:r>
            <a:r>
              <a:rPr kumimoji="0" lang="ru-RU" altLang="ru-RU"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в области дуги наносят электрическим шпателем вспомогательный, компенсационный воск, для устранения усадки при отливке каркаса бюгельного протеза. На альвеолярный отросток, там, где будут располагаться захваты для седел, также наносят компенсационный воск толщиной 0,5 мм. Это место будет замещаться пластмассой, между металлическим каркасом и альвеолярным отростком. </a:t>
            </a:r>
            <a:endParaRPr kumimoji="0" lang="ru-RU" alt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Моделировку каркаса бюгельного протеза осуществляют стандартными восковыми заготовками из эластичной силиконовой матрицы («</a:t>
            </a:r>
            <a:r>
              <a:rPr kumimoji="0" lang="ru-RU" altLang="ru-RU" sz="20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Формодент</a:t>
            </a:r>
            <a:r>
              <a:rPr kumimoji="0" lang="ru-RU" altLang="ru-RU"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или используя стандартные восковые заготовки. Отдельные элементы подбирают соответственно размерам зубов и виду кламмера, величине дефекта зубного ряда.</a:t>
            </a:r>
            <a:endParaRPr kumimoji="0" lang="ru-RU" alt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79528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8</a:t>
            </a:fld>
            <a:endParaRPr lang="ru-RU"/>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224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652120" y="192248"/>
            <a:ext cx="3034680" cy="523220"/>
          </a:xfrm>
          <a:prstGeom prst="rect">
            <a:avLst/>
          </a:prstGeom>
          <a:noFill/>
        </p:spPr>
        <p:txBody>
          <a:bodyPr wrap="square" rtlCol="0">
            <a:spAutoFit/>
          </a:bodyPr>
          <a:lstStyle/>
          <a:p>
            <a:pPr algn="r"/>
            <a:r>
              <a:rPr lang="ru-RU" sz="2800" dirty="0" smtClean="0">
                <a:solidFill>
                  <a:srgbClr val="C00000"/>
                </a:solidFill>
                <a:latin typeface="Bahnschrift SemiCondensed" panose="020B0502040204020203" pitchFamily="34" charset="0"/>
              </a:rPr>
              <a:t>Технология</a:t>
            </a:r>
            <a:endParaRPr lang="ru-RU" sz="2800" dirty="0">
              <a:solidFill>
                <a:srgbClr val="C00000"/>
              </a:solidFill>
              <a:latin typeface="Bahnschrift SemiCondensed" panose="020B0502040204020203" pitchFamily="34" charset="0"/>
            </a:endParaRPr>
          </a:p>
        </p:txBody>
      </p:sp>
      <p:sp>
        <p:nvSpPr>
          <p:cNvPr id="2" name="TextBox 1"/>
          <p:cNvSpPr txBox="1"/>
          <p:nvPr/>
        </p:nvSpPr>
        <p:spPr>
          <a:xfrm>
            <a:off x="1547664" y="1175527"/>
            <a:ext cx="7344816" cy="4801314"/>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Затем приступают к созданию кламмерной системы. Восковую заготовку кламмера, подобранную соответственно размеру коронковой части зуба, вначале прижимают к боковой поверхности зуба с оральной и вестибулярной стороны, затем окклюзионной накладкой. Плечи кламмера </a:t>
            </a:r>
            <a:r>
              <a:rPr lang="ru-RU" dirty="0" err="1">
                <a:latin typeface="Times New Roman" panose="02020603050405020304" pitchFamily="18" charset="0"/>
                <a:cs typeface="Times New Roman" panose="02020603050405020304" pitchFamily="18" charset="0"/>
              </a:rPr>
              <a:t>Аккера</a:t>
            </a:r>
            <a:r>
              <a:rPr lang="ru-RU" dirty="0">
                <a:latin typeface="Times New Roman" panose="02020603050405020304" pitchFamily="18" charset="0"/>
                <a:cs typeface="Times New Roman" panose="02020603050405020304" pitchFamily="18" charset="0"/>
              </a:rPr>
              <a:t> располагают между межевой и ретенционной линией. При этом следят, чтобы переход от стабилизирующей части к ретенционной был плавным по ширине и толщине, постепенно уменьшаясь к концу плеча. После этого моделируют дугу и захват для седел. Затем устанавливают </a:t>
            </a:r>
            <a:r>
              <a:rPr lang="ru-RU" dirty="0" err="1">
                <a:latin typeface="Times New Roman" panose="02020603050405020304" pitchFamily="18" charset="0"/>
                <a:cs typeface="Times New Roman" panose="02020603050405020304" pitchFamily="18" charset="0"/>
              </a:rPr>
              <a:t>литникобразующие</a:t>
            </a:r>
            <a:r>
              <a:rPr lang="ru-RU" dirty="0">
                <a:latin typeface="Times New Roman" panose="02020603050405020304" pitchFamily="18" charset="0"/>
                <a:cs typeface="Times New Roman" panose="02020603050405020304" pitchFamily="18" charset="0"/>
              </a:rPr>
              <a:t> штифты. Перед снятием восковой заготовки с модели для предупреждения ее деформации допустимо объединение участков седловидной части тонкой металлической проволокой.</a:t>
            </a:r>
          </a:p>
          <a:p>
            <a:r>
              <a:rPr lang="ru-RU" dirty="0">
                <a:latin typeface="Times New Roman" panose="02020603050405020304" pitchFamily="18" charset="0"/>
                <a:cs typeface="Times New Roman" panose="02020603050405020304" pitchFamily="18" charset="0"/>
              </a:rPr>
              <a:t>Второй метод – изготовление цельнолитого каркаса с отливкой его на огнеупорной модели. Он отличается от первого последовательностью.</a:t>
            </a:r>
          </a:p>
          <a:p>
            <a:r>
              <a:rPr lang="ru-RU" dirty="0">
                <a:latin typeface="Times New Roman" panose="02020603050405020304" pitchFamily="18" charset="0"/>
                <a:cs typeface="Times New Roman" panose="02020603050405020304" pitchFamily="18" charset="0"/>
              </a:rPr>
              <a:t>Сначала готовят рабочую модель из </a:t>
            </a:r>
            <a:r>
              <a:rPr lang="ru-RU" dirty="0" err="1">
                <a:latin typeface="Times New Roman" panose="02020603050405020304" pitchFamily="18" charset="0"/>
                <a:cs typeface="Times New Roman" panose="02020603050405020304" pitchFamily="18" charset="0"/>
              </a:rPr>
              <a:t>супергипса</a:t>
            </a:r>
            <a:r>
              <a:rPr lang="ru-RU" dirty="0">
                <a:latin typeface="Times New Roman" panose="02020603050405020304" pitchFamily="18" charset="0"/>
                <a:cs typeface="Times New Roman" panose="02020603050405020304" pitchFamily="18" charset="0"/>
              </a:rPr>
              <a:t>, затем ее дублируют, огнеупорной массой, моделируют восковой каркас, создают литниковую систему и производят формовку огнеупорной модели.</a:t>
            </a:r>
          </a:p>
        </p:txBody>
      </p:sp>
    </p:spTree>
    <p:extLst>
      <p:ext uri="{BB962C8B-B14F-4D97-AF65-F5344CB8AC3E}">
        <p14:creationId xmlns:p14="http://schemas.microsoft.com/office/powerpoint/2010/main" val="3620566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9</a:t>
            </a:fld>
            <a:endParaRPr lang="ru-RU"/>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224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270104" y="334398"/>
            <a:ext cx="2699792" cy="707886"/>
          </a:xfrm>
          <a:prstGeom prst="rect">
            <a:avLst/>
          </a:prstGeom>
          <a:noFill/>
        </p:spPr>
        <p:txBody>
          <a:bodyPr wrap="square" rtlCol="0">
            <a:spAutoFit/>
          </a:bodyPr>
          <a:lstStyle/>
          <a:p>
            <a:pPr algn="r"/>
            <a:r>
              <a:rPr lang="ru-RU" altLang="ru-RU" sz="2000" b="1" dirty="0">
                <a:solidFill>
                  <a:srgbClr val="C00000"/>
                </a:solidFill>
                <a:latin typeface="Bahnschrift Light" panose="020B0502040204020203" pitchFamily="34" charset="0"/>
                <a:ea typeface="Times New Roman" panose="02020603050405020304" pitchFamily="18" charset="0"/>
                <a:cs typeface="Calibri" panose="020F0502020204030204" pitchFamily="34" charset="0"/>
              </a:rPr>
              <a:t>Припасовка каркаса бюгельного протеза </a:t>
            </a:r>
            <a:endParaRPr lang="ru-RU" sz="2000" b="1" dirty="0">
              <a:solidFill>
                <a:srgbClr val="C00000"/>
              </a:solidFill>
            </a:endParaRPr>
          </a:p>
        </p:txBody>
      </p:sp>
      <p:sp>
        <p:nvSpPr>
          <p:cNvPr id="4" name="TextBox 3"/>
          <p:cNvSpPr txBox="1"/>
          <p:nvPr/>
        </p:nvSpPr>
        <p:spPr>
          <a:xfrm>
            <a:off x="1745270" y="1484784"/>
            <a:ext cx="6941530" cy="4801314"/>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Правильно изготовленный каркас должен быть </a:t>
            </a:r>
            <a:r>
              <a:rPr lang="ru-RU" dirty="0" smtClean="0">
                <a:latin typeface="Times New Roman" panose="02020603050405020304" pitchFamily="18" charset="0"/>
                <a:cs typeface="Times New Roman" panose="02020603050405020304" pitchFamily="18" charset="0"/>
              </a:rPr>
              <a:t>жёстким, </a:t>
            </a:r>
            <a:r>
              <a:rPr lang="ru-RU" dirty="0">
                <a:latin typeface="Times New Roman" panose="02020603050405020304" pitchFamily="18" charset="0"/>
                <a:cs typeface="Times New Roman" panose="02020603050405020304" pitchFamily="18" charset="0"/>
              </a:rPr>
              <a:t>свободно вводиться в полость рта и выводиться из </a:t>
            </a:r>
            <a:r>
              <a:rPr lang="ru-RU" dirty="0" smtClean="0">
                <a:latin typeface="Times New Roman" panose="02020603050405020304" pitchFamily="18" charset="0"/>
                <a:cs typeface="Times New Roman" panose="02020603050405020304" pitchFamily="18" charset="0"/>
              </a:rPr>
              <a:t>неё, </a:t>
            </a:r>
            <a:r>
              <a:rPr lang="ru-RU" dirty="0">
                <a:latin typeface="Times New Roman" panose="02020603050405020304" pitchFamily="18" charset="0"/>
                <a:cs typeface="Times New Roman" panose="02020603050405020304" pitchFamily="18" charset="0"/>
              </a:rPr>
              <a:t>хорошо фиксироваться на зубах и не балансировать как на модели, так и во рту. Дуга и ее ответвления не должны касаться слизистой оболочки и слишком отстоять от </a:t>
            </a:r>
            <a:r>
              <a:rPr lang="ru-RU" dirty="0" smtClean="0">
                <a:latin typeface="Times New Roman" panose="02020603050405020304" pitchFamily="18" charset="0"/>
                <a:cs typeface="Times New Roman" panose="02020603050405020304" pitchFamily="18" charset="0"/>
              </a:rPr>
              <a:t>неё. </a:t>
            </a:r>
            <a:r>
              <a:rPr lang="ru-RU" dirty="0">
                <a:latin typeface="Times New Roman" panose="02020603050405020304" pitchFamily="18" charset="0"/>
                <a:cs typeface="Times New Roman" panose="02020603050405020304" pitchFamily="18" charset="0"/>
              </a:rPr>
              <a:t>Кламмеры и их окклюзионные накладки, располагаясь в </a:t>
            </a:r>
            <a:r>
              <a:rPr lang="ru-RU" dirty="0" smtClean="0">
                <a:latin typeface="Times New Roman" panose="02020603050405020304" pitchFamily="18" charset="0"/>
                <a:cs typeface="Times New Roman" panose="02020603050405020304" pitchFamily="18" charset="0"/>
              </a:rPr>
              <a:t>своём </a:t>
            </a:r>
            <a:r>
              <a:rPr lang="ru-RU" dirty="0">
                <a:latin typeface="Times New Roman" panose="02020603050405020304" pitchFamily="18" charset="0"/>
                <a:cs typeface="Times New Roman" panose="02020603050405020304" pitchFamily="18" charset="0"/>
              </a:rPr>
              <a:t>ложе, не должны увеличивать межальвеолярную высоту и мешать боковым движениям нижней челюсти.</a:t>
            </a:r>
          </a:p>
          <a:p>
            <a:r>
              <a:rPr lang="ru-RU" dirty="0">
                <a:latin typeface="Times New Roman" panose="02020603050405020304" pitchFamily="18" charset="0"/>
                <a:cs typeface="Times New Roman" panose="02020603050405020304" pitchFamily="18" charset="0"/>
              </a:rPr>
              <a:t>При проверке каркаса иногда выявляют недостатки: упругость или деформация дуги, большое ее отстояние от неба, неправильное положение окклюзионных накладок и другое. Эти недостатки могут явиться следствием усадки металла при литье каркаса и гипсовой модели при моделировании. У паяных каркасов деформация может произойти вследствие смещения деталей при пайке. При обнаружении указанных недостатков нужно снять новые оттиски, отлить модели и вновь изготовить каркас. </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6765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3332</TotalTime>
  <Words>1025</Words>
  <Application>Microsoft Office PowerPoint</Application>
  <PresentationFormat>Экран (4:3)</PresentationFormat>
  <Paragraphs>68</Paragraphs>
  <Slides>11</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11</vt:i4>
      </vt:variant>
    </vt:vector>
  </HeadingPairs>
  <TitlesOfParts>
    <vt:vector size="18" baseType="lpstr">
      <vt:lpstr>Arial</vt:lpstr>
      <vt:lpstr>Bahnschrift Light</vt:lpstr>
      <vt:lpstr>Bahnschrift SemiCondensed</vt:lpstr>
      <vt:lpstr>Calibri</vt:lpstr>
      <vt:lpstr>Cambria</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Наталья</dc:creator>
  <cp:lastModifiedBy>User</cp:lastModifiedBy>
  <cp:revision>148</cp:revision>
  <dcterms:modified xsi:type="dcterms:W3CDTF">2024-09-02T06:37:05Z</dcterms:modified>
</cp:coreProperties>
</file>