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74"/>
  </p:notesMasterIdLst>
  <p:sldIdLst>
    <p:sldId id="273" r:id="rId2"/>
    <p:sldId id="274" r:id="rId3"/>
    <p:sldId id="291" r:id="rId4"/>
    <p:sldId id="295" r:id="rId5"/>
    <p:sldId id="373" r:id="rId6"/>
    <p:sldId id="292" r:id="rId7"/>
    <p:sldId id="293" r:id="rId8"/>
    <p:sldId id="299" r:id="rId9"/>
    <p:sldId id="298" r:id="rId10"/>
    <p:sldId id="300" r:id="rId11"/>
    <p:sldId id="301" r:id="rId12"/>
    <p:sldId id="302" r:id="rId13"/>
    <p:sldId id="304" r:id="rId14"/>
    <p:sldId id="303" r:id="rId15"/>
    <p:sldId id="354" r:id="rId16"/>
    <p:sldId id="355" r:id="rId17"/>
    <p:sldId id="374" r:id="rId18"/>
    <p:sldId id="305" r:id="rId19"/>
    <p:sldId id="306" r:id="rId20"/>
    <p:sldId id="375" r:id="rId21"/>
    <p:sldId id="307" r:id="rId22"/>
    <p:sldId id="309" r:id="rId23"/>
    <p:sldId id="376" r:id="rId24"/>
    <p:sldId id="308" r:id="rId25"/>
    <p:sldId id="310" r:id="rId26"/>
    <p:sldId id="313" r:id="rId27"/>
    <p:sldId id="297" r:id="rId28"/>
    <p:sldId id="314" r:id="rId29"/>
    <p:sldId id="315" r:id="rId30"/>
    <p:sldId id="387" r:id="rId31"/>
    <p:sldId id="377" r:id="rId32"/>
    <p:sldId id="378" r:id="rId33"/>
    <p:sldId id="316" r:id="rId34"/>
    <p:sldId id="345" r:id="rId35"/>
    <p:sldId id="344" r:id="rId36"/>
    <p:sldId id="319" r:id="rId37"/>
    <p:sldId id="317" r:id="rId38"/>
    <p:sldId id="356" r:id="rId39"/>
    <p:sldId id="346" r:id="rId40"/>
    <p:sldId id="380" r:id="rId41"/>
    <p:sldId id="381" r:id="rId42"/>
    <p:sldId id="382" r:id="rId43"/>
    <p:sldId id="349" r:id="rId44"/>
    <p:sldId id="379" r:id="rId45"/>
    <p:sldId id="389" r:id="rId46"/>
    <p:sldId id="347" r:id="rId47"/>
    <p:sldId id="348" r:id="rId48"/>
    <p:sldId id="318" r:id="rId49"/>
    <p:sldId id="388" r:id="rId50"/>
    <p:sldId id="383" r:id="rId51"/>
    <p:sldId id="385" r:id="rId52"/>
    <p:sldId id="386" r:id="rId53"/>
    <p:sldId id="384" r:id="rId54"/>
    <p:sldId id="350" r:id="rId55"/>
    <p:sldId id="351" r:id="rId56"/>
    <p:sldId id="352" r:id="rId57"/>
    <p:sldId id="353" r:id="rId58"/>
    <p:sldId id="358" r:id="rId59"/>
    <p:sldId id="359" r:id="rId60"/>
    <p:sldId id="360" r:id="rId61"/>
    <p:sldId id="357" r:id="rId62"/>
    <p:sldId id="362" r:id="rId63"/>
    <p:sldId id="363" r:id="rId64"/>
    <p:sldId id="364" r:id="rId65"/>
    <p:sldId id="361" r:id="rId66"/>
    <p:sldId id="365" r:id="rId67"/>
    <p:sldId id="367" r:id="rId68"/>
    <p:sldId id="366" r:id="rId69"/>
    <p:sldId id="368" r:id="rId70"/>
    <p:sldId id="369" r:id="rId71"/>
    <p:sldId id="371" r:id="rId72"/>
    <p:sldId id="290" r:id="rId7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709" autoAdjust="0"/>
  </p:normalViewPr>
  <p:slideViewPr>
    <p:cSldViewPr>
      <p:cViewPr varScale="1">
        <p:scale>
          <a:sx n="77" d="100"/>
          <a:sy n="77" d="100"/>
        </p:scale>
        <p:origin x="5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0T10:37:22.94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6EDB7F-B0F5-47E7-B0AA-4C7225A50759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958931-726B-4390-A531-7F7D6218D7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242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D6DD-43ED-4507-B6C6-679CABF870EE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35B8-57B4-49F7-9423-FF0B0B6F17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021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9D88-0134-4732-8279-3531622CE010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F5EC-D3E1-4468-8429-2CD685E23AE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19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BCD8-5841-4F9D-A9E2-E437D9084CD1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A641-8171-43AC-B553-CFD98E4DE7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276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2DFD5-6937-4C66-A9A0-3BE8EB83D536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00A36-BBDB-46FA-BB6C-F066F8DC283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765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E40D7-88CB-4605-9E5F-8857FCEFD01D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3FA26-4476-481C-B825-68087B2D074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04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3E26-759D-4DCD-A285-45E70BCB5278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D3C7-8967-4081-8A33-FC625B01FB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161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4169-A562-4DB0-A305-74907B8BAB39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E7D2E-F663-4CCC-B8E5-E31BF7C8797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71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743EC-104C-4194-AD2E-33A0FED05E67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75D4F-7E21-4447-A26C-48D45BCBAC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99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3E96-46FC-4BC7-88E1-59C20ED774BD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28C19-C67C-48CF-8910-FC854D5C2F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7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9CFC-26C0-4E79-A047-F40972B15886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706A6-11CB-4667-A199-32D6BC7763E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07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FEDF-3E02-436E-867B-D8B9D307BE8A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FC1D-89C7-4316-A01E-10E762D8A6C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45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7882F1-780B-4175-8752-86A90AF57DC1}" type="datetimeFigureOut">
              <a:rPr lang="ru-RU" smtClean="0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162159-AA4B-451A-83F1-DFB184C2B07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76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8C1E9-AE28-4A8E-8CF1-6AD101C10D20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981600" y="474931"/>
            <a:ext cx="42861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</a:p>
          <a:p>
            <a:pPr algn="ctr" eaLnBrk="1" hangingPunct="1"/>
            <a:r>
              <a:rPr lang="ru-RU" altLang="ru-RU" sz="1600" b="1" dirty="0">
                <a:latin typeface="Cambria" panose="02040503050406030204" pitchFamily="18" charset="0"/>
              </a:rPr>
              <a:t>по дисциплине «Ортопедическая стоматология»</a:t>
            </a:r>
          </a:p>
          <a:p>
            <a:pPr algn="ctr" eaLnBrk="1" hangingPunct="1"/>
            <a:r>
              <a:rPr lang="ru-RU" altLang="ru-RU" sz="1600" b="1">
                <a:latin typeface="Cambria" panose="02040503050406030204" pitchFamily="18" charset="0"/>
              </a:rPr>
              <a:t>специальности «Стоматология»</a:t>
            </a:r>
            <a:endParaRPr lang="ru-RU" altLang="ru-RU" sz="1600" b="1">
              <a:latin typeface="Cambria" panose="02040503050406030204" pitchFamily="18" charset="0"/>
            </a:endParaRPr>
          </a:p>
        </p:txBody>
      </p:sp>
      <p:sp>
        <p:nvSpPr>
          <p:cNvPr id="3078" name="Подзаголовок 2"/>
          <p:cNvSpPr txBox="1">
            <a:spLocks/>
          </p:cNvSpPr>
          <p:nvPr/>
        </p:nvSpPr>
        <p:spPr bwMode="auto">
          <a:xfrm>
            <a:off x="3276600" y="1789113"/>
            <a:ext cx="586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Тема: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«Пластмассовые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коронки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Определение. Показания, противопоказания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Особенности препарирования зубов. Клинико-лабораторные 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этапы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Пластмассы.»</a:t>
            </a:r>
            <a:endParaRPr lang="ru-RU" altLang="ru-RU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3613" y="4208463"/>
            <a:ext cx="5678487" cy="189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>
                <a:latin typeface="Cambria" panose="02040503050406030204" pitchFamily="18" charset="0"/>
              </a:rPr>
              <a:t>Лекцию подготовила: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>
                <a:latin typeface="Cambria" panose="02040503050406030204" pitchFamily="18" charset="0"/>
              </a:rPr>
              <a:t>Доцент кафедры ортопедической стоматологии,</a:t>
            </a:r>
            <a:br>
              <a:rPr lang="ru-RU" sz="2200" b="1" dirty="0">
                <a:latin typeface="Cambria" panose="02040503050406030204" pitchFamily="18" charset="0"/>
              </a:rPr>
            </a:br>
            <a:r>
              <a:rPr lang="ru-RU" sz="2200" b="1" dirty="0">
                <a:latin typeface="Cambria" panose="02040503050406030204" pitchFamily="18" charset="0"/>
              </a:rPr>
              <a:t>кандидат медицинских наук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Кочконян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 Таисия </a:t>
            </a:r>
            <a:r>
              <a:rPr lang="ru-RU" sz="2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Суреновна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2" y="291247"/>
            <a:ext cx="42481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6B97A-A0AF-4F78-8750-EB9C150B584C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1610866" y="1216402"/>
            <a:ext cx="720020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твердых тканей зубов начинают с обезболивания.</a:t>
            </a:r>
          </a:p>
          <a:p>
            <a:pPr algn="just"/>
            <a:r>
              <a:rPr lang="ru-RU" altLang="ru-RU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твердых тканей зубов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под пластмассовые коронки определяется особенностями конструкции и физическими свойствами пластмасс (хрупкостью, недостаточной прочностью). Поэтому стенки искусственной коронки должны быть достаточной толщины, чтобы противостоять жевательному давлению. Для этого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сошлифовывают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твердые ткани зубов на большую величину, чем при изготовлении металлической или комбинированной коронки.</a:t>
            </a:r>
          </a:p>
          <a:p>
            <a:pPr algn="just"/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1127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375150"/>
            <a:ext cx="31686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375150"/>
            <a:ext cx="30988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5238" y="6352143"/>
            <a:ext cx="487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Рис.1,2 –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процесс препарирования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4213" y="43227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938" y="430851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F28C6-D97F-4A9C-BC4A-BCC8E5D5174A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12293" name="Прямоугольник 1"/>
          <p:cNvSpPr>
            <a:spLocks noChangeArrowheads="1"/>
          </p:cNvSpPr>
          <p:nvPr/>
        </p:nvSpPr>
        <p:spPr bwMode="auto">
          <a:xfrm>
            <a:off x="1619672" y="1227058"/>
            <a:ext cx="727280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Известно </a:t>
            </a:r>
            <a:r>
              <a:rPr lang="ru-RU" altLang="ru-RU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два способа препарирования зуба под пластмассовую коронку: </a:t>
            </a:r>
            <a:r>
              <a:rPr lang="ru-RU" altLang="ru-RU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 уступом и без уступа. </a:t>
            </a:r>
          </a:p>
          <a:p>
            <a:pPr algn="just"/>
            <a:endParaRPr lang="ru-RU" altLang="ru-RU" sz="1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Выбор способа зависит от конкретной клинической картины в частности от степени сохранности зуба. При сохраненной пришеечной части зуба культю препарируют с уступом. Он делается для того, чтобы край пластмассовой коронки не погружался в </a:t>
            </a:r>
            <a:r>
              <a:rPr lang="ru-RU" altLang="ru-RU" sz="1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десневой</a:t>
            </a:r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желобок, а сливался с зубом. </a:t>
            </a:r>
          </a:p>
          <a:p>
            <a:pPr algn="just"/>
            <a:endParaRPr lang="ru-RU" altLang="ru-RU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начинают с сепарации проксимальных поверхностей. Снимают равномерно со всех сторон ткани на толщину 0,5-0,8 мм и придают зубу незначительную конусность (наклон не более 3-5°). При более выраженном конусе появляется опасность ухудшения фиксации коронки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2294" name="Picture 6" descr="https://konspekta.net/studopedianet/baza10/4828846917206.files/image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581128"/>
            <a:ext cx="2736304" cy="206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6388" y="5145696"/>
            <a:ext cx="4319457" cy="93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отпрепарированный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зуб под пластмассовую коронку на гипсовой модели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E33DE-2E4E-45D8-A2BA-1EA614722EC4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1560026" y="1312293"/>
            <a:ext cx="456535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с помощью алмазных цилиндрических или конусовидных головок снимают ткани зуба до шейки. С жевательной поверхности или режущего края убирают до 1,0-1,5 мм ткани зуба, обязательно учитывая топографию полости зуба. Разобщение с зубами-антагонистами должно быть в пределах 1,0-1,5 мм.</a:t>
            </a:r>
          </a:p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пришеечной части формируют круговой уступ шириной от 0,5-0,8 до 1,0 мм. Затем торцовым бором уступ минимально погружают под десну. Уступ делается под углом 90 градусов к оси зуба, форма его может быть закругленная.</a:t>
            </a:r>
          </a:p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Пластмассовые коронки, изготовленные на зуб с уступом, называются жакетными.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331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80" y="1125538"/>
            <a:ext cx="23749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6136" y="5585509"/>
            <a:ext cx="34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отпрепарированная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культя зуба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F00B7-8869-4635-B64F-29067486C867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14341" name="Picture 6" descr="Пластмассовые коронки - показания, особенности препариров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22772"/>
            <a:ext cx="3684645" cy="54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1559615" y="1247855"/>
            <a:ext cx="75138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Оттиск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как правило, получают с помощью силиконовой массы, наиболее целесообразен двойной оттиск. Если зуб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отпрепарирован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уступом то до снятия оттиска желательно провести ретракцию десны с помощью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ретракционной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нити. Снимают вспомогательный оттиск с противоположной челюсти.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5366" name="Рисунок 8" descr="Sniatie-slepkov-zub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852738"/>
            <a:ext cx="36242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9" descr="Slepok-zubov-dlia-breket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52738"/>
            <a:ext cx="331311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47066" y="5723023"/>
            <a:ext cx="342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Рис.1 - 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снятие оттиска С-силиконовой массой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5723023"/>
            <a:ext cx="304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готовые оттиски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6268" y="290361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2275" y="285273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15</a:t>
            </a:fld>
            <a:endParaRPr lang="ru-RU"/>
          </a:p>
        </p:txBody>
      </p:sp>
      <p:pic>
        <p:nvPicPr>
          <p:cNvPr id="1030" name="Picture 6" descr="С-силиконовая масса Zhermack Zetaplus L Intro Kit набор С100730 - С-силиконы  - Слепочные массы - Ортопедия - Расходные материалы - Инструменты и  материа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66" y="3933057"/>
            <a:ext cx="4037929" cy="24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уросил-набор С-силиконовых оттискных материалов (900 мл+140 мл+60 мл)  купить недорого в интернет-магазине, цены оптом, фото,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04" y="827881"/>
            <a:ext cx="3562294" cy="18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0486" y="3186251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С-силиконовые массы для снятия оттисков: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Speedex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Zetaplus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Рис.3 –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DUROSIL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Набор с-силиконовой массы состоит из базы, корригирующей массы и катализатора.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00158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5376" y="6021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3262" y="5486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76" y="1088693"/>
            <a:ext cx="2556584" cy="29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Слепочная масса &quot;Ортопринт&quot; (500г) C3021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73" y="486339"/>
            <a:ext cx="2758032" cy="27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Альгинатный слепочный материал Zhermack Hydrogum 5 453г С302070 - Альгинатные  массы - Слепочные массы - Ортопедия - Расходные материалы - Инструменты и  материа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37" y="1285875"/>
            <a:ext cx="2385699" cy="35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PEEN (УПИН) SPOFADENTAL. Инструкция по применению. - Статьи - &gt;&g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27" y="3900132"/>
            <a:ext cx="3616463" cy="25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80112" y="3429000"/>
            <a:ext cx="3240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Вспомогательный оттиск можно снять как силик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новой, так и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альгинатной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массой.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Виды альгинатных масс: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Hydrogum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Ypeen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Рис.3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Orthoprint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63439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4368" y="46180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5625" y="159730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8" y="2936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A439C-4AA9-4FDE-8FE8-2F58B743BB10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16391" name="Заголовок 1"/>
          <p:cNvSpPr txBox="1">
            <a:spLocks/>
          </p:cNvSpPr>
          <p:nvPr/>
        </p:nvSpPr>
        <p:spPr bwMode="auto">
          <a:xfrm>
            <a:off x="1389834" y="1124744"/>
            <a:ext cx="7723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 цвета зубов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1669283" y="1619829"/>
            <a:ext cx="71642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 цвета проводится при естественном освещении и исключении попадания на зуб прямых солнечных лучей по специальной шкале для материала, из которого коронка будет изготовлена.</a:t>
            </a:r>
          </a:p>
          <a:p>
            <a:r>
              <a:rPr lang="ru-RU" alt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Следует избегать резких цветовых контрастов (яркий макияж, губная помада, яркая одежда пациента), яркого света от стоматологического светильника.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050" name="Picture 2" descr="Шкала Вита - назначение, применение в стоматолог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957822"/>
            <a:ext cx="5544616" cy="258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20" y="2780928"/>
            <a:ext cx="346551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Расцветка Classical A1-D4 (1шт) VITA (ВИТ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80" y="1916143"/>
            <a:ext cx="3456806" cy="34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A439C-4AA9-4FDE-8FE8-2F58B743BB10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16391" name="Заголовок 1"/>
          <p:cNvSpPr txBox="1">
            <a:spLocks/>
          </p:cNvSpPr>
          <p:nvPr/>
        </p:nvSpPr>
        <p:spPr bwMode="auto">
          <a:xfrm>
            <a:off x="1456765" y="1244955"/>
            <a:ext cx="7723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 цвета зубов</a:t>
            </a:r>
          </a:p>
        </p:txBody>
      </p:sp>
      <p:sp>
        <p:nvSpPr>
          <p:cNvPr id="16392" name="Прямоугольник 1"/>
          <p:cNvSpPr>
            <a:spLocks noChangeArrowheads="1"/>
          </p:cNvSpPr>
          <p:nvPr/>
        </p:nvSpPr>
        <p:spPr bwMode="auto">
          <a:xfrm>
            <a:off x="2102643" y="5322888"/>
            <a:ext cx="6391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Цвет пластмассы определяется по расцветке в соответствии с желанием пациента. При необходимости на препарированный зуб фиксируют провизорную коронку. 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EA84-E7E5-4D9C-A7ED-CED161104DC4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17413" name="Рисунок 8" descr="maxresdefault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95" y="2995637"/>
            <a:ext cx="68532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Прямоугольник 1"/>
          <p:cNvSpPr>
            <a:spLocks noChangeArrowheads="1"/>
          </p:cNvSpPr>
          <p:nvPr/>
        </p:nvSpPr>
        <p:spPr bwMode="auto">
          <a:xfrm>
            <a:off x="1711056" y="1533376"/>
            <a:ext cx="74508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 рабочему оттиску отливают две модели из гипса. Предпочтение отдают </a:t>
            </a:r>
            <a:r>
              <a:rPr lang="ru-RU" altLang="ru-RU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супергипсу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как наиболее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прочному материалу.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одной модели техник из воска моделирует будущую пластмассовую коронку, придавая ей анатомическую форму восстанавливаемого зуба. Вторая модель предназначается для ее припасовки.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196975"/>
            <a:ext cx="3870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гипсовых </a:t>
            </a:r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6237312"/>
            <a:ext cx="447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отливка гипсовых моделей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D3DF2-6F49-4E2C-8E35-E127201A1242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1836738" y="908720"/>
            <a:ext cx="72009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/>
            <a:r>
              <a:rPr lang="ru-RU" altLang="ru-RU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Вопросы:</a:t>
            </a:r>
            <a:endParaRPr lang="ru-RU" altLang="ru-RU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Определение пластмассовой коронки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Показания и противопоказания к применению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Клинико-лабораторные этапы изготовления пластмассовой 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коронки</a:t>
            </a:r>
          </a:p>
          <a:p>
            <a:pPr>
              <a:buFontTx/>
              <a:buAutoNum type="arabicPeriod"/>
            </a:pP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Особенности препарирования зубов под пластмассовую коронку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buFontTx/>
              <a:buAutoNum type="arabicPeriod"/>
            </a:pP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Материалы </a:t>
            </a:r>
            <a:r>
              <a:rPr lang="ru-RU" altLang="ru-RU" sz="2400" b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(пластмассы)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ЗТ-лак компенсационный 15 мл купить в СТИМУЛМЕ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82" y="4293096"/>
            <a:ext cx="2877165" cy="21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EA84-E7E5-4D9C-A7ED-CED161104DC4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7414" name="Прямоугольник 1"/>
          <p:cNvSpPr>
            <a:spLocks noChangeArrowheads="1"/>
          </p:cNvSpPr>
          <p:nvPr/>
        </p:nvSpPr>
        <p:spPr bwMode="auto">
          <a:xfrm>
            <a:off x="1693164" y="1566307"/>
            <a:ext cx="745083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оценке качества полученной гипсовой модели особое внимание уделяют точности и целостности отображения зубодесневой бороздки, культи препарированного зуба и расположенных с ним зубов. </a:t>
            </a:r>
          </a:p>
          <a:p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культю препарированного зуба может быть нанесен слой компенсационного лака, что обеспечивает создание пространства для фиксирующего материала и облегчает наложение готовой коронки в полости рта.</a:t>
            </a:r>
          </a:p>
          <a:p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Компенсационный лак наносят на всю гипсовую культю, не доходя 0,5 мм до клинической шейки зубов.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196975"/>
            <a:ext cx="3870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гипсовых </a:t>
            </a:r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453" y="6253431"/>
            <a:ext cx="447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– готовая комбинированная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разборная гипсовых моделей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842" y="4497704"/>
            <a:ext cx="2800350" cy="1743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83192" y="627844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компенсационные лаки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1212D-9C73-4295-883F-975556C377EF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1579664" y="1196975"/>
            <a:ext cx="7405088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7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моделировании воском зуб намеренно увеличивают в объеме с расчетом на последующую обработку и полировку после полимеризации, но при этом обязательно восстанавливают плотный контакт с антагонистами и рядом стоящими зубами. Моделирование проводят светлым воском синего, зеленого или другого цвета, т.к. при его удалении из пресс-формы краситель может перейти в гипс, а в последующем и в пластмассу и придать ей нежелательную окраску. Смоделировав восковую композицию коронки, вырезают ее из модели с небольшим участком соседних зубов, которые конусовидно срезают.</a:t>
            </a:r>
          </a:p>
        </p:txBody>
      </p:sp>
      <p:pic>
        <p:nvPicPr>
          <p:cNvPr id="18438" name="Picture 6" descr="Видеоуроки по моделированию зубов :: РотФронт – зуботехническая лаборатория  в Санкт-Петербурге +7 (962) 714-8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86684"/>
            <a:ext cx="4876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FAF49-DDC2-45FD-9D1D-D8AD3C196FCC}" type="slidenum">
              <a:rPr lang="ru-RU"/>
              <a:pPr>
                <a:defRPr/>
              </a:pPr>
              <a:t>22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619672" y="1285875"/>
            <a:ext cx="70389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Известны два способа непрямого (на гипсовой модели челюсти) изготовления пластмассовой коронки:</a:t>
            </a:r>
          </a:p>
          <a:p>
            <a:endParaRPr lang="ru-RU" altLang="ru-RU" sz="28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alt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Создание восковой модели коронки с последующей заменой воска на пластмассу и её полимеризацией;</a:t>
            </a:r>
          </a:p>
          <a:p>
            <a:pPr marL="285750" indent="-285750">
              <a:buFontTx/>
              <a:buChar char="-"/>
            </a:pPr>
            <a:r>
              <a:rPr lang="ru-RU" alt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Послойное моделирование коронки полимерным материалом, непосредственно на модели с последующей полимеризацией.</a:t>
            </a:r>
            <a:endParaRPr lang="ru-RU" altLang="ru-RU" sz="28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FAF49-DDC2-45FD-9D1D-D8AD3C196FCC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19461" name="Picture 6" descr="Технология изготовл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4736"/>
            <a:ext cx="6193234" cy="540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4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5587E9-004C-48CD-B223-FC012B69D766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20485" name="Прямоугольник 1"/>
          <p:cNvSpPr>
            <a:spLocks noChangeArrowheads="1"/>
          </p:cNvSpPr>
          <p:nvPr/>
        </p:nvSpPr>
        <p:spPr bwMode="auto">
          <a:xfrm>
            <a:off x="1763688" y="1285875"/>
            <a:ext cx="705678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Гипсуют в кюветы для мостовидных работ горизонтально. Поверхности затвердевшего гипса смазывают вазелиновым маслом, накрывают верхнюю часть кюветы и заливают ее гипсом. Кювету с гипсом помещают в кипящую воду на 10– 15 мин, а затем вскрывают и удаляют воск. Образуются штамп и контрштамп. Дают кювете остыть при комнатной температуре. </a:t>
            </a:r>
            <a:endParaRPr lang="ru-RU" altLang="ru-RU" sz="20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0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Пластмассовое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тесто приготавливают в стеклянной или фарфоровой посуде. Вначале наливают мономер, затем насыпают порошок, используя для этого мерники. Смесь тщательно размешивают, и сосуд плотно закрывают, выдерживая 30–40 мин для полимеризации. Созревшее пластмассовое тесто используют для паковки.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CC1B6-14D7-4F22-8639-C5C86F7EE0D9}" type="slidenum">
              <a:rPr lang="ru-RU"/>
              <a:pPr>
                <a:defRPr/>
              </a:pPr>
              <a:t>25</a:t>
            </a:fld>
            <a:endParaRPr lang="ru-RU"/>
          </a:p>
        </p:txBody>
      </p:sp>
      <p:pic>
        <p:nvPicPr>
          <p:cNvPr id="21509" name="Picture 6" descr="https://konspekta.net/studopedianet/baza10/4828846917206.files/image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74" y="1285875"/>
            <a:ext cx="2495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s://konspekta.net/studopedianet/baza10/4828846917206.files/image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85876"/>
            <a:ext cx="2606842" cy="20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https://konspekta.net/studopedianet/baza10/4828846917206.files/image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34" y="4740276"/>
            <a:ext cx="24955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1"/>
          <p:cNvSpPr>
            <a:spLocks noChangeArrowheads="1"/>
          </p:cNvSpPr>
          <p:nvPr/>
        </p:nvSpPr>
        <p:spPr bwMode="auto">
          <a:xfrm>
            <a:off x="1547664" y="3476130"/>
            <a:ext cx="30957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Подготовка модели для </a:t>
            </a:r>
            <a:r>
              <a:rPr lang="ru-RU" alt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гипсовки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в кювету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1513" name="Прямоугольник 2"/>
          <p:cNvSpPr>
            <a:spLocks noChangeArrowheads="1"/>
          </p:cNvSpPr>
          <p:nvPr/>
        </p:nvSpPr>
        <p:spPr bwMode="auto">
          <a:xfrm>
            <a:off x="5724128" y="3305850"/>
            <a:ext cx="2592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</a:t>
            </a:r>
            <a:r>
              <a:rPr lang="ru-RU" alt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Гипсовка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коронки из воска в кювету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1514" name="Прямоугольник 3"/>
          <p:cNvSpPr>
            <a:spLocks noChangeArrowheads="1"/>
          </p:cNvSpPr>
          <p:nvPr/>
        </p:nvSpPr>
        <p:spPr bwMode="auto">
          <a:xfrm>
            <a:off x="4427538" y="4941888"/>
            <a:ext cx="42830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 Кювета после выпаривания воска</a:t>
            </a:r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0374" y="2994025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9574" y="2994024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5634" y="6434138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</a:t>
            </a: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EEFC3-0044-4254-92D5-2257D1B17F34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448356"/>
            <a:ext cx="7488832" cy="52937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Стадии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полимеризации пластмассы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 созревающей массы по её физическому состоянию различают четыре стадии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песочную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характеризующуюся свободным, не связанным положением гранул в смеси. Масса напоминает смоченный водой песок или мокрый снег;</a:t>
            </a:r>
          </a:p>
          <a:p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тянущихся нитей 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(коротких и длинных), когда масса становится более вязкой, а при её растягивании появляются тонкие нити ;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тестообразную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отличающуюся ещё большей плотностью и исчезновением тянущихся нитей при разрыве 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резиноподобную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выраженными упругими свойствами 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окончательного отверждения.</a:t>
            </a:r>
          </a:p>
          <a:p>
            <a:pPr>
              <a:buFontTx/>
              <a:buChar char="-"/>
            </a:pP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8BF47-76A1-46FC-841D-C085F977BB84}" type="slidenum">
              <a:rPr lang="ru-RU"/>
              <a:pPr>
                <a:defRPr/>
              </a:pPr>
              <a:t>27</a:t>
            </a:fld>
            <a:endParaRPr lang="ru-RU"/>
          </a:p>
        </p:txBody>
      </p:sp>
      <p:pic>
        <p:nvPicPr>
          <p:cNvPr id="2355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27956"/>
            <a:ext cx="604837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1"/>
          <p:cNvSpPr>
            <a:spLocks noChangeArrowheads="1"/>
          </p:cNvSpPr>
          <p:nvPr/>
        </p:nvSpPr>
        <p:spPr bwMode="auto">
          <a:xfrm>
            <a:off x="2123728" y="5060950"/>
            <a:ext cx="6102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Приготовленную пластмассу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Синма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Синма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-М» пакуют в кювету. После контрольной прессовки, во время которой удаляют лишнюю пластмассу, обе части кюветы стягивают специальным фиксатором (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бюгелем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 и проводят полимеризацию пластмассы в кювете 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7BA4F-67B4-4BBC-A136-ADA93B320126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1691680" y="1285875"/>
            <a:ext cx="7272807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Режим полимеризации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Кювета погружается в холодную воду, которая постепенно, в течение 45 минут, доводится до кипения. Затем кипятится в течение 45-60 минут, а потом огонь выключается и кювета находится в воде до полного остывания.</a:t>
            </a:r>
          </a:p>
          <a:p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Пластмассовая коронка извлекается из кюветы с первой модели, обрабатывается и подгоняется уже на второй гипсовой модели. Готовая коронка после обработки и полировки до момента припасовки и фиксации в полости рта хранится в воде.</a:t>
            </a:r>
            <a:endParaRPr lang="ru-RU" altLang="ru-RU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7D070-479E-4FFA-86E4-7E62492346FA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2560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47601"/>
            <a:ext cx="5523317" cy="49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Заголовок 1"/>
          <p:cNvSpPr txBox="1">
            <a:spLocks/>
          </p:cNvSpPr>
          <p:nvPr/>
        </p:nvSpPr>
        <p:spPr bwMode="auto">
          <a:xfrm>
            <a:off x="1043608" y="6016625"/>
            <a:ext cx="82089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с последующей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шлифовкой (а) и полировкой (б)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ADDE2-28D7-47A7-B4DB-4236C52D6E06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125" name="Прямоугольник 1"/>
          <p:cNvSpPr>
            <a:spLocks noChangeArrowheads="1"/>
          </p:cNvSpPr>
          <p:nvPr/>
        </p:nvSpPr>
        <p:spPr bwMode="auto">
          <a:xfrm>
            <a:off x="1979712" y="1196975"/>
            <a:ext cx="6629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Коронка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— ортопедическая конструкция,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микропротез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покрывающий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коронковую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часть зуба. Используется для восстановления дефектов зубов, которые не подлежат менее инвазивному лечению (пломба, вкладка), для изменения формы, положения (ротация,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дистопия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 и цвета зубов.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Пластмассовая коронка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это один из самых дешевых и простых методов зубного протезирования.  Материалом для искусственного зуба служат акриловые полимеры. Протез может быть изготовлен только из пластика, либо иметь металлическую основу и пластмассовую облицовку.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126" name="Picture 6" descr="Временные пластмассовые коронки - цены на установку в Москве в клинике  Семейный док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9" y="4356163"/>
            <a:ext cx="3957860" cy="21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7D070-479E-4FFA-86E4-7E62492346FA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97757"/>
            <a:ext cx="6580465" cy="49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27703" y="5710319"/>
            <a:ext cx="5915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- пластмассовые коронки на комбинированной разборной гипсовой модели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16216" y="6356350"/>
            <a:ext cx="2057400" cy="365125"/>
          </a:xfrm>
        </p:spPr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691680" y="1196975"/>
            <a:ext cx="727280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Припасовка и фиксация готовой коронки в полости рта</a:t>
            </a:r>
          </a:p>
          <a:p>
            <a:pPr algn="ctr"/>
            <a:endParaRPr lang="ru-RU" alt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Этот клинический этап включает оценку качества изготовления коронки, проверку и, при необходимости, припасовку коронки на препарированном зубе в полости рта таким образом, чтобы она соответствовала всем клиническим требованиям.</a:t>
            </a:r>
          </a:p>
          <a:p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Внутренняя поверхность коронки должна точно соответствовать рельефу культи препарированного зуба. Если на этапах моделирования и изготовления коронки, поверхность гипсовой культи зуба была повреждена, внутренняя поверхность коронки будет искажена</a:t>
            </a:r>
            <a:r>
              <a:rPr lang="ru-RU" altLang="ru-RU" sz="2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altLang="ru-RU" sz="2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5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16216" y="6356350"/>
            <a:ext cx="2057400" cy="365125"/>
          </a:xfrm>
        </p:spPr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691680" y="1196975"/>
            <a:ext cx="727280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 время припасовки оценивают качество изготовленной коронки по всем основным требованиям:</a:t>
            </a:r>
          </a:p>
          <a:p>
            <a:pPr algn="ctr"/>
            <a:endParaRPr lang="ru-RU" alt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Плотности прилегания к основной культе зуба, особенно в области клинической шейки зуба;</a:t>
            </a:r>
            <a:endParaRPr lang="ru-RU" altLang="ru-RU" sz="2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коронка должна соответствовать анатомической форме, свойственной зубу, на который она изготавливается;</a:t>
            </a:r>
          </a:p>
          <a:p>
            <a:pPr marL="342900" indent="-342900">
              <a:buFontTx/>
              <a:buChar char="-"/>
            </a:pP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Готовая коронка должна способствовать восстановлению межзубных контактных промежутков;</a:t>
            </a:r>
          </a:p>
          <a:p>
            <a:pPr marL="342900" indent="-342900">
              <a:buFontTx/>
              <a:buChar char="-"/>
            </a:pPr>
            <a:r>
              <a:rPr lang="ru-RU" altLang="ru-RU" sz="2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Коронка не должна нарушать окклюзию с зубами-антагонистами при контакте с ними.</a:t>
            </a:r>
            <a:endParaRPr lang="ru-RU" altLang="ru-RU" sz="2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0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691680" y="1285875"/>
            <a:ext cx="7200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Готовую коронку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врач осматривает и проверяет качество ее изготовления. Внутренняя поверхность коронки должна точно соответствовать рельефу препарированного зуба. Если в процессе моделировки и изготовлении коронки поверхность гипсовой культи была повреждена, то внутренняя поверхность коронки будет искажена. 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сошлифовывании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лишней пластмассы следует соблюдать аккуратность 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сошлифовывать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лишь ту ее часть, которая будет мешать наложению коронки.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76" y="4392682"/>
            <a:ext cx="2376264" cy="2356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256" y="4392682"/>
            <a:ext cx="2701394" cy="2356653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835696" y="1430387"/>
            <a:ext cx="691229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дезинфекции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изготовленную в лаборатории коронку </a:t>
            </a:r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накладывают на опорный зуб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Если коронка не накладывается свободно на зуб, то причиной этого может быть неправильная обработка зуба или нарушение технологии ее изготовления. </a:t>
            </a:r>
            <a:endParaRPr lang="ru-RU" alt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Требуется 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дополнительное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сошлифовывание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тех участков зуба, которые мешают наложению коронки. Для этого используют жидкую копирку. Зуб обрабатывают кисточкой-маркером, затем накладывают коронка. Отметки, получаемые внутри коронки, соответствуют участкам, мешающим наложению. Припасовка коронки ведется до полного ее наложения, когда край погрузится на 0,1 мм в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десневую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бороздку, точно прилегая к уступу. Далее проверяют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взаимоотношения. Лишняя пластмасса, нарушающая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взаимоотношения,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сошлифовывается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Проверку коронки в полости рта завершают оценкой анатомической формы и при необходимости проводят ее коррекцию, окончательную обработку и полировку</a:t>
            </a:r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5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rti-Spray BK 286 артикуляционный спрей (копирка-аэрозоль) красный 75мл,  Bausch, купить в Москве все стоматологические расходные материалы для  стоматологии по низкой цене с бесплатной доставк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99" y="3212976"/>
            <a:ext cx="3045458" cy="30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35</a:t>
            </a:fld>
            <a:endParaRPr lang="ru-RU"/>
          </a:p>
        </p:txBody>
      </p:sp>
      <p:pic>
        <p:nvPicPr>
          <p:cNvPr id="1028" name="Picture 4" descr="Обработка металического карка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87" y="1666874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iodent-shop.ru/images/tovar/foto/00011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76" y="664410"/>
            <a:ext cx="3653655" cy="43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Arti-Spray BK 286 артикуляционный спрей (копирка-аэрозоль) красный 75мл,  Bausch, купить в Москве все стоматологические расходные материалы для  стоматологии по низкой цене с бесплатной доставкой."/>
          <p:cNvSpPr>
            <a:spLocks noChangeAspect="1" noChangeArrowheads="1"/>
          </p:cNvSpPr>
          <p:nvPr/>
        </p:nvSpPr>
        <p:spPr bwMode="auto">
          <a:xfrm>
            <a:off x="1564320" y="4223383"/>
            <a:ext cx="214250" cy="2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92080" y="522920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Артикуляционные спреи и контактная краска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1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17C4B-60CF-4818-ACE3-D9B9BC517598}" type="slidenum">
              <a:rPr lang="ru-RU"/>
              <a:pPr>
                <a:defRPr/>
              </a:pPr>
              <a:t>36</a:t>
            </a:fld>
            <a:endParaRPr lang="ru-RU"/>
          </a:p>
        </p:txBody>
      </p:sp>
      <p:pic>
        <p:nvPicPr>
          <p:cNvPr id="26629" name="Picture 6" descr="https://konspekta.net/studopedianet/baza10/4828846917206.files/image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0177"/>
            <a:ext cx="3167757" cy="237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https://konspekta.net/studopedianet/baza10/4828846917206.files/image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3818331"/>
            <a:ext cx="3186013" cy="23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Прямоугольник 3"/>
          <p:cNvSpPr>
            <a:spLocks noChangeArrowheads="1"/>
          </p:cNvSpPr>
          <p:nvPr/>
        </p:nvSpPr>
        <p:spPr bwMode="auto">
          <a:xfrm>
            <a:off x="5644369" y="1760428"/>
            <a:ext cx="3151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–обработка пластмассовой коронки твёрдосплавной фрезой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6632" name="Прямоугольник 4"/>
          <p:cNvSpPr>
            <a:spLocks noChangeArrowheads="1"/>
          </p:cNvSpPr>
          <p:nvPr/>
        </p:nvSpPr>
        <p:spPr bwMode="auto">
          <a:xfrm>
            <a:off x="5668962" y="4869160"/>
            <a:ext cx="30959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отполированная коронка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2275" y="5805264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2275" y="3300135"/>
            <a:ext cx="719138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6A2F-BE23-452A-A8D5-A5EB27DF9203}" type="slidenum">
              <a:rPr lang="ru-RU"/>
              <a:pPr>
                <a:defRPr/>
              </a:pPr>
              <a:t>37</a:t>
            </a:fld>
            <a:endParaRPr lang="ru-RU"/>
          </a:p>
        </p:txBody>
      </p:sp>
      <p:pic>
        <p:nvPicPr>
          <p:cNvPr id="2867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16" y="1306538"/>
            <a:ext cx="3303265" cy="22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1"/>
          <p:cNvSpPr>
            <a:spLocks noChangeArrowheads="1"/>
          </p:cNvSpPr>
          <p:nvPr/>
        </p:nvSpPr>
        <p:spPr bwMode="auto">
          <a:xfrm>
            <a:off x="1953418" y="3717032"/>
            <a:ext cx="66786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Пластмассовую коронку можно фиксировать как на временный, так и на постоянный цемент, в зависимости от клинической ситуации.</a:t>
            </a: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постоянной </a:t>
            </a:r>
            <a:r>
              <a:rPr lang="ru-RU" altLang="ru-RU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фиксации </a:t>
            </a:r>
            <a:r>
              <a:rPr lang="ru-RU" altLang="ru-RU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коронки на цемент</a:t>
            </a: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обязательно учитывается цвет цемента. Коронку </a:t>
            </a:r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обрабатывают, 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зуб высушивают воздухом. Коронку фиксируют на цемент того цвета, который соответствует цвету пластмассы. Используют цементы: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Адгезор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белый,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Висфат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-цемент» - желтый,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Унифас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слегка желтый,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Сагуагс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различной расцветки.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8679" name="Picture 6" descr="Уницем - универсальный цинкфосфатный цемент для пломбирования и фиксации  100 г пор., 60г жидк.Владми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4" y="1306538"/>
            <a:ext cx="3222625" cy="22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Цемент временной фиксации EsTemp NE, 2х10г - Цементы для временной фиксации  - Цементы - Расходные материалы - Инструменты и материа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08" y="115888"/>
            <a:ext cx="3538364" cy="35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ovicol 1075 - (25+25г), VOCO, купить в Москве все стоматологические  расходные материалы для стоматологии по низкой цене с бесплатной доставк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367246"/>
            <a:ext cx="345638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6A2F-BE23-452A-A8D5-A5EB27DF9203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28678" name="Прямоугольник 1"/>
          <p:cNvSpPr>
            <a:spLocks noChangeArrowheads="1"/>
          </p:cNvSpPr>
          <p:nvPr/>
        </p:nvSpPr>
        <p:spPr bwMode="auto">
          <a:xfrm>
            <a:off x="5724128" y="3732683"/>
            <a:ext cx="318554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Цементы для временной фиксации:</a:t>
            </a:r>
          </a:p>
          <a:p>
            <a:endParaRPr lang="en-US" altLang="ru-RU" sz="2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– </a:t>
            </a:r>
            <a:r>
              <a:rPr lang="en-US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Temp-Bond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– </a:t>
            </a:r>
            <a:r>
              <a:rPr lang="en-US" altLang="ru-RU" sz="2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Provicol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 – </a:t>
            </a:r>
            <a:r>
              <a:rPr lang="en-US" altLang="ru-RU" sz="2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EsTemp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170" name="Picture 2" descr="Temp-Bond - цемент для временной фиксации | Kerr De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80" y="1095928"/>
            <a:ext cx="3527426" cy="26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98419" y="263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7894" y="61353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3326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0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243782"/>
            <a:ext cx="7200800" cy="511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Временные провизорные пластмассовые коронки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Временные провизорные (защитные) пластмассовые коронки изготавливают на препарированные зубы с целью: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Сохранение функции и эстетики видимых при улыбке и разговоре препарированных зубов на период работы над постоянным протезированием;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Защиты препарированных зубов с живой пульпой от инфицирования, термических и химических раздражителей;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Предупреждения смещения опорных зубов, утративших контакт с антагонистами и соседними зубами, предотвращения их функциональной перегрузки;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Фиксации исходного состояния центральной окклюзии;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Предупреждения дистального сдвига нижней челюсти;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Сохранения естественного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десневого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края.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7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B611B-7E3B-4036-AC2C-F5A771AF7DA8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1476375" y="1340768"/>
            <a:ext cx="770485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Пластмассовые коронки чаще применяются в качестве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временных ортопедических конструкций.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Но при ограниченных финансовых возможностях могут быть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использованы,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как постоянные. </a:t>
            </a:r>
            <a:endParaRPr lang="ru-RU" altLang="ru-RU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Они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хорошо имитируют естественные зубы, легко изготавливаются, но недостаточно прочны по сравнению с коронками из других материалов.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Вследствие недостаточной прочности пластмассовые коронки устанавливают в места, где не наблюдается сильная нагрузка на зубы. Следовательно, подобные конструкции не допустимы в протезировании жевательной группы. </a:t>
            </a:r>
          </a:p>
        </p:txBody>
      </p:sp>
      <p:pic>
        <p:nvPicPr>
          <p:cNvPr id="6150" name="Picture 6" descr="Пластмассовые коронки на передние зубы: отзывы, виды, изготовление и  устано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03090"/>
            <a:ext cx="4251796" cy="240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721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089164"/>
            <a:ext cx="7200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Временные провизорные пластмассовые коронки должны соответствовать определенным требованиям: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Восстанавливать форму и функцию препарированных зубов;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Обеспечивать жизнеспособность и целостность тканей препарированных зубов при минимальной реакции тканей протезного ложа;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Обладать достаточной прочностью и износоустойчивостью в течение ожидаемого периода изготовления постоянных протезов;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Обеспечивать эстетичность зубов и зубных рядов, функциональный комфорт при хороших гигиенических качествах.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1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41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02781"/>
            <a:ext cx="5184576" cy="51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42</a:t>
            </a:fld>
            <a:endParaRPr lang="ru-RU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3935" y="1250207"/>
            <a:ext cx="75243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изготовления временных протезов используются полимерные материалы: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Акрилаты;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Поликарбонаты;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Композиты.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Временные коронки могут быть изготовлены непрямым (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лабораторным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 и прямым (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клиническим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 способами.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53657" y="3466102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непрямом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способе изготовление этих конструкций производится техником из полимерных акриловых материалов на гипсовых моделях.</a:t>
            </a:r>
          </a:p>
          <a:p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Прямой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способ протезирования предусматривает изготовление коронки врачом в полости рта.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935" y="3861048"/>
            <a:ext cx="3141420" cy="21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54" y="1020752"/>
            <a:ext cx="2809299" cy="2326099"/>
          </a:xfrm>
          <a:prstGeom prst="rect">
            <a:avLst/>
          </a:prstGeom>
        </p:spPr>
      </p:pic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245002"/>
            <a:ext cx="3613901" cy="2992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94" y="476672"/>
            <a:ext cx="3826512" cy="3168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18" y="2780928"/>
            <a:ext cx="3893418" cy="3223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8576" y="603318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Материалы для изготовления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временной (провизорной) пластмассовой коронки</a:t>
            </a:r>
            <a:endParaRPr lang="ru-RU" dirty="0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124744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Методы изготовления временной (провизорной) пластмассовой коронки: </a:t>
            </a:r>
            <a:endParaRPr lang="ru-RU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метод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подготавливают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зуб для коронки. Подбирают стандартную, изготовленную промышленным способом пластмассовую коронку соответствующего цвета, размера и фасона. Границы подобранной коронки корригируют в полости рта с помощью быстротвердеющей пластмассы; </a:t>
            </a: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метод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-подготавливают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зуб для коронки. Подбирают стандартный целлулоидный колпачок и припасовывают по культе зуба и прикусу. После этого колпачок наполняют быстротвердеющей пластмассой и накладывают на зуб. После этого колпачок разрезают и удаляют, снимают излишки пластмассы и получают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коронку.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285875"/>
            <a:ext cx="7200800" cy="47596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2" y="6164956"/>
            <a:ext cx="5257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–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Наборы со стандартными колпачками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412776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метод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препарированный зуб и окружающую его десну обрабатывают изолирующим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средством.</a:t>
            </a: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Замешивают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самотвердеющую пластмассу соответствующего цвета в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стеклянной емкости.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После достижения тестообразной стадии накладывают пластмассу на культю зуба и плотно обжимают по ней. Пациент смыкает зубные ряды в положении центральной окклюзии. По достижении пластмассой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резиноподобной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стадии ее аккуратно снимают с культи и просят пациента энергично прополоскать рот, затем вновь помещают пластмассу на зуб. Разогревание пластмассы свидетельствует о достижении твердой стадии.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завершения полимеризации пластмассовому блоку придают анатомическую форму с помощью фрез, карборундовых головок, дисков и полируют резиновыми кругами и щетками. Аналогично можно изготовить временную коронку на гипсовой модели, отлитой по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альгинатному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оттиску, полученному с препарированного зуба.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этом минимизируется вредное действие мономера самотвердеющей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пластмассы.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2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340768"/>
            <a:ext cx="7346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метод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до препарирования получают предварительный силиконовый оттиск с зубного ряда.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Отпрепарировав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зуб, замешивают самотвердеющую пластмассу и вносят ее в отпечаток зуба, подвергнутого препарированию. Ложку с оттиском накладывают на зубной ряд и удерживают до окончания полимеризации пластмассы, затем снимают, извлекают коронку, идентичную по форме зубу до препарирования, шлифуют ее и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полируют.</a:t>
            </a:r>
          </a:p>
          <a:p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Рассмотрим этот метод более подробно на следующих слайдах.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1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48</a:t>
            </a:fld>
            <a:endParaRPr lang="ru-RU"/>
          </a:p>
        </p:txBody>
      </p:sp>
      <p:pic>
        <p:nvPicPr>
          <p:cNvPr id="3072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91954"/>
            <a:ext cx="5184675" cy="45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1792288" y="6032500"/>
            <a:ext cx="6624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временной коронки из быстротвердеющей пластмассы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49</a:t>
            </a:fld>
            <a:endParaRPr lang="ru-RU"/>
          </a:p>
        </p:txBody>
      </p:sp>
      <p:pic>
        <p:nvPicPr>
          <p:cNvPr id="3072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91954"/>
            <a:ext cx="5184675" cy="45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1792288" y="6032500"/>
            <a:ext cx="6624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временной коронки из быстротвердеющей пластмассы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4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B611B-7E3B-4036-AC2C-F5A771AF7DA8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721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484784"/>
            <a:ext cx="7219157" cy="4001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678" y="5731135"/>
            <a:ext cx="617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– готовые пластмассовые коронки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фронтальных зубах (временная конструкция)</a:t>
            </a:r>
          </a:p>
        </p:txBody>
      </p:sp>
    </p:spTree>
    <p:extLst>
      <p:ext uri="{BB962C8B-B14F-4D97-AF65-F5344CB8AC3E}">
        <p14:creationId xmlns:p14="http://schemas.microsoft.com/office/powerpoint/2010/main" val="42824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50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196975"/>
            <a:ext cx="4464495" cy="2744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957525"/>
            <a:ext cx="4464495" cy="2763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0192" y="2136338"/>
            <a:ext cx="26363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1,2 –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Шлифовка и удаление излишков с провизорной пластмассовой коронки, установленной на культе отпрепарированного зуба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51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8481" y="2375954"/>
            <a:ext cx="26363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1,2 –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удаления излишков и предания анатомической формы, производится финишная обработка и полировка (при помощи финишных боров и силиконовых резинок)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3" y="1196975"/>
            <a:ext cx="4467969" cy="26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807115"/>
            <a:ext cx="4467969" cy="28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52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8481" y="2375954"/>
            <a:ext cx="26363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1,2 –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Финишная обработка при помощи специальной щеточки и фетра для предания временной провизорной коронки гладкости поверхности и естественного блеска в полости рта.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186" y="1126281"/>
            <a:ext cx="4457304" cy="2909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186" y="3949657"/>
            <a:ext cx="4457304" cy="27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53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75007"/>
            <a:ext cx="726300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метод </a:t>
            </a:r>
            <a:r>
              <a:rPr lang="ru-RU" sz="1900" dirty="0">
                <a:latin typeface="Cambria" panose="02040503050406030204" pitchFamily="18" charset="0"/>
                <a:ea typeface="Cambria" panose="02040503050406030204" pitchFamily="18" charset="0"/>
              </a:rPr>
              <a:t>-  моделируют форму временной коронки из воска в полости рта или на предварительно полученной модели, получают оттиск с отмоделированного зуба, удаляют воск, замешивают самотвердеющую пластмассу и вносят ее в отпечаток смоделированного зуба. Оттиск накладывают на зубной ряд или гипсовую модель, удерживают до окончания полимеризации пластмассы, затем снимают, извлекают коронку, идентичную по форме смоделированному зубу, шлифуют ее и полируют. </a:t>
            </a:r>
          </a:p>
        </p:txBody>
      </p:sp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4042261"/>
            <a:ext cx="4257104" cy="26998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56176" y="4869160"/>
            <a:ext cx="2878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</a:t>
            </a:r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–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Моделировка провизорных коронок из самотвердеющей пластмассы на модели.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33265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5164" y="1324843"/>
            <a:ext cx="7200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Изготовление временных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реставраций</a:t>
            </a:r>
          </a:p>
          <a:p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Компьютерные технологии находят широкое применение во всех сферах жизнедеятельности человека, в том числе - в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медицине.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Применение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технологий при создании постоянных реставраций получило широкое распространение в связи с повышающимся спросом на эстетический уровень конструкций и оперативность их изготовления. </a:t>
            </a: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CAD/CAM-технологии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(аббревиатура CAD означает компьютерное моделирование, CAM - компьютерное изготовление протезов)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позволяют изготавливать реставрации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смоделированные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компьютере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 использованием высококачественных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материалов.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 настоящее время существует возможность также точной фрезеровки временных реставраций из акрилатов высокой плотности.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63828" y="1135633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Традиционные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техники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временных конструкций предусматривают смешивание порошка и жидкости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случае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полиметилакрилатов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или двух паст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случае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бисакриловых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полимеров)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 других материалов. Полимеризация этих материалов в силу различных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неконтролируемых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причин может сопровождаться образованием пористости и негомогенности их структуры, что снижает прочность, эстетику, износоустойчивость, может вызывать нарушение цвета, а также образование пор на поверхности конструкций при их полировке.</a:t>
            </a:r>
          </a:p>
        </p:txBody>
      </p:sp>
      <p:pic>
        <p:nvPicPr>
          <p:cNvPr id="4098" name="Picture 2" descr="Люксатемп ручное замешивание (Luxatemp Handmix Intro Kit), пластмасса для  изготовления временных коронок, оттенок А2, упаковка 112г (Арт: 17596) -  Dent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23" y="3728088"/>
            <a:ext cx="3140466" cy="233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зотовление пластмассовых коро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44" y="3728088"/>
            <a:ext cx="3573233" cy="23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5071" y="567208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26581" y="5682831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3828" y="6027003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прямой метод </a:t>
            </a:r>
          </a:p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пластмассовой коронки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606642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непрямой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метод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пластмассовой коронки 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29560" y="1213973"/>
            <a:ext cx="7234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Провизорные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реставрации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фрезеруются из стандартных полимерных блоков высокой плотности.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Эти полимерные блоки для фрезеровки создаются в идеальных промышленных условиях, что позволяет достичь оптимальных механических и физических характеристик. 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Провизорные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реставрации, изготовленные из упрочненных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блоков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 большим количеством поперечных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связей,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могут использоваться в долгосрочном периоде при обширных и сложных клинических случаях, при этом являясь диагностическим инструментом определения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окклюзионных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взаимоотношений 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стираемости.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 descr="Блоки CAD/CAM Refine Acrylic A1 98,5 мм Yamahach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60" y="4207632"/>
            <a:ext cx="1953452" cy="24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томатологические CAD CAM PMMA блоки толщиной 16 мм Vita 16 цветов акриловые  материалы для восстановления для временных корон и мостов | Красота и  здоровье | АлиЭкспре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1" y="3861047"/>
            <a:ext cx="5050704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91240" y="4228747"/>
            <a:ext cx="3913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1,2 -  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PMMA 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блоки акриловые для изготовления коронок по технологии 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CAD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CA</a:t>
            </a:r>
            <a:r>
              <a:rPr lang="en-US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endParaRPr lang="ru-RU" altLang="ru-RU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630932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3582" y="627854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0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6988" y="1124744"/>
            <a:ext cx="74233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Кроме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того, процесс фрезеровки полностью полимеризованных блоков исключает проблему объемных изменений, имеющую место при полимеризации материалов по традиционным методикам. Производство с помощью компьютера позволяет оптимизировать физические характеристики, неизменность размеров реставраций, а также их краевое прилегание (при использовании непрямой техники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49" y="3141538"/>
            <a:ext cx="2988389" cy="2988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01499" y="3140497"/>
            <a:ext cx="40185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Благодаря улучшенным механическим свойствам, такие материалы могут использоваться в качестве долговременных провизорных конструкций, а различные варианты прозрачности отдельных полимеров высокой плотности обеспечат необходимый уровень эстетики.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3140" y="613670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готовые пластмассовые коронки, изготовленные на фрезеровочном аппарате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2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305842"/>
            <a:ext cx="7073874" cy="5029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Клинические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предлагают альтернативный удобный вариант моделировки и изготовления относительно небольших и простых временных реставраций в течение одного визита пациента.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Однако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чтобы оправдать изначальную высокую стоимость таких систем и необходимость дополнительного обучения врачей, с ними работающих, эти аппараты должны использоваться достаточно часто для изготовления также и постоянных реставраций.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Благодаря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более высокому качеству сканирования и широким возможностям фрезеровки, лабораторные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будут более эффективным вариантом при лечении пациентов со сложными клиническими случаями.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этом необходимо помнить, что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врача и зубного техника на всех этапах провизорной реабилитации является важнейшим условием получения временных конструкций оптимального качества.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236758"/>
            <a:ext cx="70567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1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реставрации делаются 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непрямой технике,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то лабораторная 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 способна выдавать конструкции с таким качеством прилегания, что коррекция в полости рта потребуется в минимальном количестве или не потребуется вовсе. В этом случае должно быть выполнено сканирование препарированных зубов или модели, отлитой по рабочему оттиску (в случае получения традиционных 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оттисков).</a:t>
            </a:r>
          </a:p>
          <a:p>
            <a:pPr>
              <a:lnSpc>
                <a:spcPts val="201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Далее рассмотрим клинический случай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62" name="Picture 2" descr="Коронки CAD/CAM: виды и цены в Москв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679832"/>
            <a:ext cx="4536504" cy="30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3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A79B8-646C-4BED-8208-36962207F28A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1907704" y="1196975"/>
            <a:ext cx="6391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Показания к применению пластмассовых коронок :</a:t>
            </a: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1835696" y="2175318"/>
            <a:ext cx="691276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Как </a:t>
            </a: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временная коронка на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время выполнения </a:t>
            </a: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постоянной ортопедической конструкции;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Для постоянного протезирования, в случаях нарушения функциональности зубов, травмах, потери зубов и пр.;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 Для возобновления отличных эстетических характеристик: восстановления цвета, либо формы.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 Для восстановления анатомической формы зуба, при дефектах кариозного и не кариозного происхождения , аномалии формы , величины , положения зубов.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310889"/>
            <a:ext cx="5976665" cy="3984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8526" y="5421084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Рис.а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Вид вестибулярной поверхности зубов,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отпрепарированных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под керамические коронки на основе диоксида циркония.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3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155229"/>
            <a:ext cx="5688632" cy="381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2975" y="4939399"/>
            <a:ext cx="7203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Был получен рабочий оттиск, по которому отлили модель.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этой модели сделали съемные восковые реставрации 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ваксап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), на основании первичных временных коронок. Затем модель отсканировали с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ваксапом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и без него. Данные двух сканирований были совмещены друг с другом для получения готовых провизорных конструкций.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3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62</a:t>
            </a:fld>
            <a:endParaRPr lang="ru-RU"/>
          </a:p>
        </p:txBody>
      </p:sp>
      <p:pic>
        <p:nvPicPr>
          <p:cNvPr id="15362" name="Picture 2" descr="Функционально-эстетический Wax Up эстетически-важной группы зубов - Тренинг  Центр ЭХ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34" y="1285875"/>
            <a:ext cx="2736304" cy="2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4383079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Wax-up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ваксап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восковое моделирование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будущих ортопедических конструкций пациента.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Благодаря этой технологии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пациент имеет возможность рассмотреть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изменения, которые произойдут с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его зубами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утвердить их новую форму и размер, оценить преображение улыбки еще до начала лечения и при желании что-то изменить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rgbClr val="3434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366" name="Picture 6" descr="Wax up в СПб, цены на восковое моделир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59" y="1285874"/>
            <a:ext cx="2859314" cy="28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4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63</a:t>
            </a:fld>
            <a:endParaRPr lang="ru-RU"/>
          </a:p>
        </p:txBody>
      </p:sp>
      <p:pic>
        <p:nvPicPr>
          <p:cNvPr id="2" name="Сканирование интраоральным _ лабораторным сканером в cad cam _ scanning a demo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84" y="908720"/>
            <a:ext cx="9040328" cy="50851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8314" y="253886"/>
            <a:ext cx="543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Сканирование гипсовой модели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создания будущих ортопедических конструкций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оматологические сканеры - обзор, це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3596914" cy="41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64</a:t>
            </a:fld>
            <a:endParaRPr lang="ru-RU"/>
          </a:p>
        </p:txBody>
      </p:sp>
      <p:pic>
        <p:nvPicPr>
          <p:cNvPr id="13314" name="Picture 2" descr="Сканер CAD/CAM Planmeca PlanScan 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89040"/>
            <a:ext cx="3666496" cy="27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372382"/>
            <a:ext cx="3435186" cy="2344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45060" y="51800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Виды сканеров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1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65</a:t>
            </a:fld>
            <a:endParaRPr lang="ru-RU"/>
          </a:p>
        </p:txBody>
      </p:sp>
      <p:pic>
        <p:nvPicPr>
          <p:cNvPr id="16386" name="Picture 2" descr="Интраоральные и лабораторные 3D-сканеры: топовые производители и на что  стоит ориентироваться при выборе мод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86020"/>
            <a:ext cx="633670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487265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1- модель, зафиксированная в </a:t>
            </a:r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артикулятор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– сканер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 – отсканированная гипсовая модель в программе для будущей моделировки коронок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486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 стрелкой 4"/>
          <p:cNvCxnSpPr>
            <a:stCxn id="3" idx="1"/>
          </p:cNvCxnSpPr>
          <p:nvPr/>
        </p:nvCxnSpPr>
        <p:spPr>
          <a:xfrm flipH="1" flipV="1">
            <a:off x="6156176" y="4655379"/>
            <a:ext cx="432048" cy="390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43356" y="13836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834" y="14754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807878" y="1844824"/>
            <a:ext cx="252028" cy="328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391428" y="1752972"/>
            <a:ext cx="252028" cy="2559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191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57498" y="1197731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Возвращаемся к клиническому случаю: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Необходимо совместить цифровые сканы препарированных зубов и съемной восковой модели для получения готовых временных конструкций.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2414125"/>
            <a:ext cx="5067244" cy="3436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530" y="586675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С – провизорные коронки отфрезерованы из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полиметилметакрилатного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(PMMA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 блока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67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429341"/>
            <a:ext cx="6164444" cy="4093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806" y="5734996"/>
            <a:ext cx="722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d-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готовая наружная поверхность временных коронок.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9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13" y="2637196"/>
            <a:ext cx="6138502" cy="408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196975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Как и при прочих вариантах непрямой методики, такие реставрации имеют отличное краевое прилегание (Рис. е) и идеальную форму.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е – готовая внутренняя поверхность.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69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196975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Данная методика исключает необходимость длительной коррекции вестибулярной 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окклюзионной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поверхности реставраций, а также последующей перебазировки. Кроме того, несколько одиночных реставраций могут быть изготовлены раздельно с оптимальным положением резцового края 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окклюзионной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плоскости, при этом давая возможность пациенту проходить между ними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флоссом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2976227"/>
            <a:ext cx="4752529" cy="3159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6078191"/>
            <a:ext cx="650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одиночные временные реставрации имеют четко обозначенные границы.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5EE13-5C5A-414B-A23C-B56E8B3900EE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8197" name="Заголовок 1"/>
          <p:cNvSpPr txBox="1">
            <a:spLocks/>
          </p:cNvSpPr>
          <p:nvPr/>
        </p:nvSpPr>
        <p:spPr bwMode="auto">
          <a:xfrm>
            <a:off x="1404199" y="1526381"/>
            <a:ext cx="77231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Противопоказания к применению пластмассовых коронок:</a:t>
            </a:r>
          </a:p>
        </p:txBody>
      </p:sp>
      <p:sp>
        <p:nvSpPr>
          <p:cNvPr id="8198" name="Прямоугольник 1"/>
          <p:cNvSpPr>
            <a:spLocks noChangeArrowheads="1"/>
          </p:cNvSpPr>
          <p:nvPr/>
        </p:nvSpPr>
        <p:spPr bwMode="auto">
          <a:xfrm>
            <a:off x="2051720" y="3068960"/>
            <a:ext cx="58340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Детский возраст;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Аллергия на пластмассу;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 Нарушение прикуса;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Бруксизм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5. Наличие острого воспаления в месте протезирования;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6. Нарушение гигиены;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7. Психические отклонения у пациента.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70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313102"/>
            <a:ext cx="6229200" cy="4152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851" y="4851291"/>
            <a:ext cx="432048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564846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- готовые индивидуализированные пластмассовые коронки после коррекции и фиксации.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71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285875"/>
            <a:ext cx="6840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уже говорилось ранее,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недостатком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данной методики является то, что готовые реставрации фиксируются только в следующий визит пациента и являются вторым экземпляром, исключая те случаи, когда зуботехническая лаборатория, расположенная в том же здании, что и клиника, или в непосредственной близости. Еще одним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недостатком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является увеличение стоимости лечения и дополнительное время для повторного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визита.</a:t>
            </a:r>
          </a:p>
          <a:p>
            <a:endParaRPr 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 случае цифровых изображений и более точного контроля над контурами реставраций, однако, можно ожидать, что время для коррекции в клинике будет сведено к минимуму. Как и в традиционном варианте техники, в контакте с опорными зубами и прилежащими мягкими тканями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полимеризуется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относительно небольшой объем материала, соответственно, снижается интенсивность экзотермической реакции, степень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полимеризационной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усадки и контакт между мономером пластмассы и мягкими тканями.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3563938" y="1860550"/>
            <a:ext cx="5329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0" b="1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altLang="ru-RU" sz="3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F0780-64F8-4308-99E2-E3C6F912512E}" type="slidenum">
              <a:rPr lang="ru-RU"/>
              <a:pPr>
                <a:defRPr/>
              </a:pPr>
              <a:t>72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61131"/>
            <a:ext cx="44640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36389-2705-41FE-B1B5-D063E20749A2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79712" y="1285875"/>
            <a:ext cx="6715125" cy="3022600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Технология изготовления пластмассовых коронок может быть: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3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Прямая, которая осуществляется в кресле у врача;</a:t>
            </a:r>
          </a:p>
          <a:p>
            <a:r>
              <a:rPr lang="ru-RU" altLang="ru-RU" sz="3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Непрямая, лабораторный этап изготовления.</a:t>
            </a:r>
          </a:p>
          <a:p>
            <a:endParaRPr lang="ru-RU" altLang="ru-RU" sz="3600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D21A1-915B-445B-985F-BA35E76B0584}" type="slidenum">
              <a:rPr lang="ru-RU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415248"/>
              </p:ext>
            </p:extLst>
          </p:nvPr>
        </p:nvGraphicFramePr>
        <p:xfrm>
          <a:off x="2043350" y="2420888"/>
          <a:ext cx="6480175" cy="3716020"/>
        </p:xfrm>
        <a:graphic>
          <a:graphicData uri="http://schemas.openxmlformats.org/drawingml/2006/table">
            <a:tbl>
              <a:tblPr/>
              <a:tblGrid>
                <a:gridCol w="3240087"/>
                <a:gridCol w="3240088"/>
              </a:tblGrid>
              <a:tr h="69850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Клинические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Лабораторные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4458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Препарирование зуба под пластмассовую коронку. Снятие оттисков, регистрация прикуса.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Определение цвета.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Изготовление гипсовых моделей. Изготовление пластмассовой коронки.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2071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2. Припасовка пластмассовой коронки в полости рта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2.Шлифовка и полировка пластмассовой коронки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62071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3. Фиксация коронки на цемент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0265" name="Заголовок 1"/>
          <p:cNvSpPr txBox="1">
            <a:spLocks/>
          </p:cNvSpPr>
          <p:nvPr/>
        </p:nvSpPr>
        <p:spPr bwMode="auto">
          <a:xfrm>
            <a:off x="1431621" y="1124744"/>
            <a:ext cx="7723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Клинико-лабораторные этапы изготовления пластмассовых </a:t>
            </a:r>
            <a:r>
              <a:rPr lang="ru-RU" altLang="ru-RU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коронок непрямым способом:</a:t>
            </a:r>
            <a:endParaRPr lang="ru-RU" altLang="ru-RU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ПКА НОВЫХ СЛАЙДОВ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ПКА НОВЫХ СЛАЙДОВ [Режим совместимости]" id="{5B4D7B83-5E27-42A0-8AC2-632ADBB499F7}" vid="{3CC51AE3-8959-4A81-8A34-9B625CC246C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3138</Words>
  <Application>Microsoft Office PowerPoint</Application>
  <PresentationFormat>Экран (4:3)</PresentationFormat>
  <Paragraphs>339</Paragraphs>
  <Slides>72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Courier New</vt:lpstr>
      <vt:lpstr>ШАПКА НОВЫХ СЛАЙДОВ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Ketty</dc:creator>
  <cp:lastModifiedBy>Пользователь Windows</cp:lastModifiedBy>
  <cp:revision>210</cp:revision>
  <dcterms:modified xsi:type="dcterms:W3CDTF">2024-06-20T06:04:36Z</dcterms:modified>
</cp:coreProperties>
</file>