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259" r:id="rId3"/>
    <p:sldId id="329" r:id="rId4"/>
    <p:sldId id="343" r:id="rId5"/>
    <p:sldId id="344" r:id="rId6"/>
    <p:sldId id="345" r:id="rId7"/>
    <p:sldId id="346" r:id="rId8"/>
    <p:sldId id="347" r:id="rId9"/>
    <p:sldId id="348" r:id="rId10"/>
    <p:sldId id="349" r:id="rId11"/>
    <p:sldId id="350" r:id="rId12"/>
    <p:sldId id="351" r:id="rId13"/>
    <p:sldId id="352" r:id="rId14"/>
    <p:sldId id="353" r:id="rId15"/>
    <p:sldId id="354" r:id="rId16"/>
    <p:sldId id="355" r:id="rId17"/>
    <p:sldId id="356" r:id="rId18"/>
    <p:sldId id="34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47" autoAdjust="0"/>
    <p:restoredTop sz="94660"/>
  </p:normalViewPr>
  <p:slideViewPr>
    <p:cSldViewPr>
      <p:cViewPr varScale="1">
        <p:scale>
          <a:sx n="108" d="100"/>
          <a:sy n="108" d="100"/>
        </p:scale>
        <p:origin x="145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FC65F-D3C8-4139-B77F-6110F35EBCF9}" type="datetimeFigureOut">
              <a:rPr lang="ru-RU" smtClean="0"/>
              <a:pPr/>
              <a:t>02.09.2024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4020B-54F7-495D-8606-BE28F52784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848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1579F-8233-4150-AA96-6E53D47E26AC}" type="datetime1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35D93-ABB8-4A75-8B8F-004DB000C661}" type="datetime1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8A6AB-37E4-4823-8603-29907F9D0FFB}" type="datetime1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C639-3219-44CC-9D0F-D4895B37E110}" type="datetime1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96E46-A32E-41BF-950B-05DE431B18A1}" type="datetime1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88ED0-CB8E-458C-9F64-02439936E303}" type="datetime1">
              <a:rPr lang="ru-RU" smtClean="0"/>
              <a:t>02.09.2024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E0681-97B0-48E1-B87B-89DB616DAAFC}" type="datetime1">
              <a:rPr lang="ru-RU" smtClean="0"/>
              <a:t>02.09.2024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1336-5222-4987-BB45-5DC816D71C93}" type="datetime1">
              <a:rPr lang="ru-RU" smtClean="0"/>
              <a:t>02.09.2024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1EC49-FE9C-47F1-BD16-513579B39222}" type="datetime1">
              <a:rPr lang="ru-RU" smtClean="0"/>
              <a:t>02.09.2024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40FE3-2186-4399-8AF7-1EBB5EBB3A7F}" type="datetime1">
              <a:rPr lang="ru-RU" smtClean="0"/>
              <a:t>02.09.2024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1E27-57B4-4119-877D-C6F2A7ADE0B7}" type="datetime1">
              <a:rPr lang="ru-RU" smtClean="0"/>
              <a:t>02.09.2024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0B952-C720-4D09-A2FA-06645F70425C}" type="datetime1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9631" cy="6853782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514100" y="4042856"/>
            <a:ext cx="5678735" cy="2296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Лекцию читает: </a:t>
            </a:r>
          </a:p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кафедрой</a:t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ортопедической стоматологии</a:t>
            </a:r>
          </a:p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доктор медицинских наук,</a:t>
            </a:r>
          </a:p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 </a:t>
            </a:r>
          </a:p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Лапина Наталья Викторовна</a:t>
            </a:r>
          </a:p>
          <a:p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5471914" y="213975"/>
            <a:ext cx="3653184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Лекция</a:t>
            </a:r>
          </a:p>
          <a:p>
            <a:pPr algn="ctr" eaLnBrk="1" hangingPunct="1"/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дисциплине 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Ортопедическая стоматология»</a:t>
            </a:r>
          </a:p>
          <a:p>
            <a:pPr algn="ctr" eaLnBrk="1" hangingPunct="1"/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специальности «Стоматология»</a:t>
            </a:r>
          </a:p>
        </p:txBody>
      </p:sp>
      <p:pic>
        <p:nvPicPr>
          <p:cNvPr id="11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82" y="338138"/>
            <a:ext cx="424815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14100" y="1988840"/>
            <a:ext cx="53063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искусственных зубов и моделирование базиса </a:t>
            </a:r>
            <a:r>
              <a:rPr lang="ru-RU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бюгельноогоо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протеза. Замена воска на пластмассу. Наложение бюгельного протеза с кламмерной системой фиксации.</a:t>
            </a:r>
          </a:p>
        </p:txBody>
      </p:sp>
    </p:spTree>
    <p:extLst>
      <p:ext uri="{BB962C8B-B14F-4D97-AF65-F5344CB8AC3E}">
        <p14:creationId xmlns:p14="http://schemas.microsoft.com/office/powerpoint/2010/main" val="61900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2248"/>
            <a:ext cx="4175125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48064" y="332656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НАЛОЖЕНИЕ ПРОТЕЗА 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3688" y="1184435"/>
            <a:ext cx="692311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проверке боковых окклюзий надо устранить блокирующие пункты, не нарушая при этом множественных контактов. После припасовки больного обучают правилам пользования протезом. С протезом можно есть горячую и холодную пищу (хлеб, мясо, овощи, фрукты и др.). Нельзя грызть орехи, сухари, т.е.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твердые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продукты, требующие значительных усилий.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предупредить пациента о том, что первое время пользования протезами он будет испытывать неудобства. Работа, отвлекающие занятия помогут преодолеть неловкость, наступит привыкание и ощущение протеза исчезнет.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протезом могут появиться боли. При сильных болях рекомендуется вынуть протез на ночь и вставить его за 3-4 часа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приема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врача.</a:t>
            </a:r>
          </a:p>
        </p:txBody>
      </p:sp>
    </p:spTree>
    <p:extLst>
      <p:ext uri="{BB962C8B-B14F-4D97-AF65-F5344CB8AC3E}">
        <p14:creationId xmlns:p14="http://schemas.microsoft.com/office/powerpoint/2010/main" val="226134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2248"/>
            <a:ext cx="4175125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48064" y="332656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НАЛОЖЕНИЕ ПРОТЕЗА 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9995" y="1109057"/>
            <a:ext cx="76683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беречь протез от падения. В случае его поломки не следует пытаться самому произвести починку, надо немедленно обращаться к врачу. Беседой не заканчиваются обязанности врача. Наблюдение продолжают до тех пор, пока врач не убедится в том, что больной привык к протезу, принимает с ним обычную пищу, речь восстановлена, ткани протезного ложа находятся в хорошем состоянии. Это правило поведения врача соответствует принципу законченности лечения.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рекомендуют обращаться к врачу только в случае появления боли. Это ошибка, влекущая за собой серьезные последствия. Боль, как известно, различными людьми переносится неодинаково. У одного при значительном размере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декубитальной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язвы боли будут ощущаться как чувство неловкости, а у другого, наоборот, при едва заметном пролежне появляются боли, лишающие его сна. Язвы, как правило, заживают, на их месте образуются рубцы, деформирующие переходную складку и осложняющие последующее протезирование. В старшем возрасте подобные язвы опасны возможностью малигнизации.</a:t>
            </a:r>
          </a:p>
        </p:txBody>
      </p:sp>
    </p:spTree>
    <p:extLst>
      <p:ext uri="{BB962C8B-B14F-4D97-AF65-F5344CB8AC3E}">
        <p14:creationId xmlns:p14="http://schemas.microsoft.com/office/powerpoint/2010/main" val="277285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2248"/>
            <a:ext cx="4175125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48064" y="332656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НАЛОЖЕНИЕ ПРОТЕЗА 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1720" y="1412776"/>
            <a:ext cx="640871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Повторный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прием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надо назначить на следующий день. Во время опроса больного удаётся выяснить его состояние и жалобы. Как при жалобах, так и при отсутствии их следует тщательно осмотреть слизистую оболочку полости рта. Необходимо вновь проконтролировать окклюзию и исправить её недостатки. Боли в альвеолярной части неопределённой локализации возникают от неравномерного распределения жевательного давления. После исправления окклюзии искусственных зубов боли могут исчезнуть. Затем следует осмотреть все протезное поле: зубы, десневой край, переходную складку, слизистую оболочку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твердого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неба, тяжи слизистой оболочки по переходной складке, расположение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бюгельной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дуги, опорно-удерживающих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кламмеров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826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2248"/>
            <a:ext cx="4175125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80112" y="192248"/>
            <a:ext cx="3106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ПРИВЫКАНИЕ К ЗУБНЫМ ПРОТЕЗАМ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58872" y="1153240"/>
            <a:ext cx="730561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Зубной протез, как было отмечено, является необычным раздражителем и ощущается пациентом, как инородное тело, мешающее ему. Часто внимание больного подолгу сосредотачивается на этом ощущении, мешает работать и отдыхать. Одновременно с этим усиливается слюноотделение, а у некоторых больных возникают позывы к рвоте. Усиление слюноотделения наступает через небольшой промежуток времени после наложения протеза, что свидетельствует о возникновении рефлекса вследствие передачи возбуждения по рефлекторной дуге от рецепторов слизистой оболочки полости рта через центральную нервную систему. По характеру этот рефлекс является безусловным, напоминающим реакцию, вызванную действием отвергаемых веществ.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Позывы к рвоте вызываются механическим раздражением рецепторов корня языка или мягкого неба. Этот рефлекс имеет защитный характер. Рвота начинается при вдохе. Усиленное дыхание может ее прекратить.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8098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2248"/>
            <a:ext cx="4175125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80112" y="192248"/>
            <a:ext cx="3106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ПРИВЫКАНИЕ К ЗУБНЫМ ПРОТЕЗАМ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75656" y="1105900"/>
            <a:ext cx="7668344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течением времени ответная реакция на раздражение начинает стихать, чувство ощущения инородного тела уменьшается, сокращается саливация, исчезает рвотный рефлекс. Пациент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перестает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ощущать протез, забывая о его существовании и даже чувствует неловкость, если на время вынимает протез. Эти реакции наиболее выражены при наложении полного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съемного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протеза или частичного пластиночного протеза и меньше при дуговом протезе.</a:t>
            </a: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основе затихания описанных реакций лежат сложные нервно-рефлекторные процессы, понять это можно, если воспользоваться данными классических работ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И.П.Павлова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 корковом торможении. В опытах на животных им было установлено, что необычный раздражитель (в нашем случае таковым является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съемный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протез) вызывает в коре полушарий головного мозга возбуждение определенных центров. Это возбуждение проявляется в виде рефлекторных реакций (слюноотделение, чувство ощущения инородного тела, позывы к рвоте). Если раздражитель в дальнейшем не подкрепляется, то развиваются явления торможения, которые выражаются в подавлении или понижении возбудимости и проводимости. </a:t>
            </a:r>
          </a:p>
        </p:txBody>
      </p:sp>
    </p:spTree>
    <p:extLst>
      <p:ext uri="{BB962C8B-B14F-4D97-AF65-F5344CB8AC3E}">
        <p14:creationId xmlns:p14="http://schemas.microsoft.com/office/powerpoint/2010/main" val="145473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2248"/>
            <a:ext cx="4175125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80112" y="192248"/>
            <a:ext cx="3106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ПРИВЫКАНИЕ К ЗУБНЫМ ПРОТЕЗАМ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90340" y="1184435"/>
            <a:ext cx="734615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окклюзионные взаимоотношения искусственных зубных рядов ставят в необычные условия жевательные мышцы и височно-нижнечелюстной сустав. Внешним выражением этого является нарушение ритмичных и целесообразных жевательных движений нижней челюсти. Поэтому в понятие “привыкание” к протезам входит и перестройка двигательных рефлексов, приводящая в конечном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счете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выработке рациональных движений нижней челюсти, наиболее соответствующих функциональным запросам жевательного аппарата.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привыкание к протезу является сложным нервно-рефлекторным процессом. Первая фаза - фаза раздражения - наблюдается в день сдачи протеза; сюда же можно отнести время подготовки полости рта для протезирования (препарирование зубов и т. п.). Эта фаза характеризуется фиксированием внимания больного на используемом для протеза препарированном зубе (зубах) или на протезе как инородном теле.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5123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2248"/>
            <a:ext cx="4175125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80112" y="192248"/>
            <a:ext cx="3106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ПРИВЫКАНИЕ К ЗУБНЫМ ПРОТЕЗАМ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83160" y="1260051"/>
            <a:ext cx="756084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Раздражение выражено в виде: а) повышенной саливации, б) резко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измененной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дикции и фонации, в) появления шепелявости, г) потери или уменьшения жевательной мощности, д)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напряженного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состояния губ,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щек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е) появления рвотного рефлекса.</a:t>
            </a: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фаза - фаза наступающего частичного торможения -наступает в период от 2-го до 5-го дня после получения протеза.</a:t>
            </a: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Характерные особенности этой фазы: а) саливация приходит к норме, б) дикция и фонация восстанавливаются, в)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напряженное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состояние мягких тканей исчезает, г) рвотный рефлекс (если он имелся) угасает, д) жевательная мощность начинает восстанавливаться (быстрее или медленнее, в зависимости от конструкции протеза).</a:t>
            </a: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Третья фаза - фаза полного торможения - наступает в период от б-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33-го дня после получения протеза. Характерные особенности этого периода: а)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протезоноситель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ощущает протез как инородное тело, а, наоборот, не может оставаться без него; б) наблюдается полное приспособление мышечного и связочного аппарата к восстановленной (или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измененной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окклюзии, в) функциональная мощность максимально восстановлена.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0070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2248"/>
            <a:ext cx="4175125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80112" y="192248"/>
            <a:ext cx="3106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ПРИВЫКАНИЕ К ЗУБНЫМ ПРОТЕЗАМ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75656" y="1268760"/>
            <a:ext cx="766834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Приведенные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данные указывают, что наступающее торможение носит обратимый характер, т.е. такой, при котором оно может быть снято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заторможенный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раздражитель снова приобретает активность.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Некоторое ослабление торможения мы наблюдаем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протезоносителей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на ночь вынимают протезы изо рта. Они всегда отмечают, что утром должно пройти некоторое время, прежде чем восстановится дикция и исчезнет ощущение присутствия во рту протеза, т.е. в первое время протез опять является необычным раздражителем. Однако в этом случае раздражающее действие протеза весьма кратковременно. Это объясняется тем, что однажды выработанное торможение, как и однажды выработанный рефлекс, благоприятствует выработке повторных тормозов и условных рефлексов. Это типичная растормаживающая реакция живых существ на действие раздражителей через тот или другой промежуток времени после прекращения их действия.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Одновременно это указывает на то, что с прекращением действия раздражителей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порожденных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ими ответных реакций в живых существах в течение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времени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остается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следовое раздражение или последействие, которое играет главную роль в определении характера последующих ответных реакций на действие новых раздражителей.</a:t>
            </a:r>
          </a:p>
        </p:txBody>
      </p:sp>
    </p:spTree>
    <p:extLst>
      <p:ext uri="{BB962C8B-B14F-4D97-AF65-F5344CB8AC3E}">
        <p14:creationId xmlns:p14="http://schemas.microsoft.com/office/powerpoint/2010/main" val="327039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50350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3563938" y="1860550"/>
            <a:ext cx="5329237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endParaRPr lang="ru-RU" alt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8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B9D0820-DA12-44F3-AA82-37240A742C47}" type="slidenum">
              <a:rPr lang="ru-RU" altLang="ru-RU" smtClean="0">
                <a:solidFill>
                  <a:srgbClr val="898989"/>
                </a:solidFill>
              </a:rPr>
              <a:pPr/>
              <a:t>18</a:t>
            </a:fld>
            <a:endParaRPr lang="ru-RU" altLang="ru-RU" smtClean="0">
              <a:solidFill>
                <a:srgbClr val="898989"/>
              </a:solidFill>
            </a:endParaRPr>
          </a:p>
        </p:txBody>
      </p:sp>
      <p:pic>
        <p:nvPicPr>
          <p:cNvPr id="6149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279400"/>
            <a:ext cx="446405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351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619672" y="602585"/>
            <a:ext cx="75243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Вопросы:</a:t>
            </a:r>
          </a:p>
          <a:p>
            <a:pPr algn="ctr"/>
            <a:endParaRPr lang="ru-RU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2248"/>
            <a:ext cx="4175125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1720" y="1700808"/>
            <a:ext cx="66350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искусственных зубов и моделирование базиса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бюгельноогоо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протеза.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Замена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воска на пластмассу.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Наложение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бюгельного протеза с кламмерной системой фиксации.</a:t>
            </a:r>
          </a:p>
        </p:txBody>
      </p:sp>
    </p:spTree>
    <p:extLst>
      <p:ext uri="{BB962C8B-B14F-4D97-AF65-F5344CB8AC3E}">
        <p14:creationId xmlns:p14="http://schemas.microsoft.com/office/powerpoint/2010/main" val="327448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2248"/>
            <a:ext cx="4175125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36096" y="404664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Припасовка восковой композиции бюгельного протеза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00510" y="1484784"/>
            <a:ext cx="383598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постановки зубов восковую модель протеза проверяют в полости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рта.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протезировании дуговым протезом вновь проверяют положение всех элементов каркаса (дуга,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кламмеры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окклюзионные накладки и др.) Обращают внимание на правильность определения центрального соотношения челюстей, постановку передних и боковых зубов (цвет, форма, размер). Следует убедиться, что зубы имеют множественные контакты как при центральной, так и боковых окклюзиях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lum bright="1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327" y="1484784"/>
            <a:ext cx="3475512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83572" y="436510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Восковая модель протеза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819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2248"/>
            <a:ext cx="4175125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36096" y="404664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Припасовка восковой композиции бюгельного протеза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91680" y="1327994"/>
            <a:ext cx="7200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проверки конструкции протеза могут выявиться следующие недостатки в смыкании 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зубов:</a:t>
            </a:r>
          </a:p>
          <a:p>
            <a:pPr marL="342900" indent="-342900"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искусственные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зубы смыкаются, а естественные разобщены;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зубы находятся в окклюзии, между боковыми и искусственными зубами имеется щель;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боковые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зубы смыкаются, а в переднем отделе зубных рядов имеется разобщение, как при открытом прикусе.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первом случае была увеличена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межальвеолярная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высота. Искусственные зубы следует удалить из воска, изготовить новый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прикусной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валик и повторно определить центральное соотношение челюстей. Во втором случае между боковыми зубами кладут полоску разогретого воска и просят больного сомкнуть зубы. Затем исправляют положение боковых зубов. В третьем случае вместо центрального было зафиксировано переднее положение нижней челюсти. Чтобы исправить ошибку, нужно вторично определить центральное соотношение челюстей. После этого модель вновь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загипсовывают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артикулятор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223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2248"/>
            <a:ext cx="4175125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36096" y="404664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rgbClr val="C00000"/>
                </a:solidFill>
              </a:rPr>
              <a:t>Припасовка восковой композиции бюгельного протеза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7704" y="1772816"/>
            <a:ext cx="61926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Некоторые недостатки в постановке отдельных зубов могут быть исправлены непосредственно во время проверки. После проверки конструкции врач </a:t>
            </a:r>
            <a:r>
              <a:rPr lang="ru-RU" sz="2000" dirty="0" err="1"/>
              <a:t>дает</a:t>
            </a:r>
            <a:r>
              <a:rPr lang="ru-RU" sz="2000" dirty="0"/>
              <a:t> окончательные указания технику – лаборанту о границах базиса, изоляции </a:t>
            </a:r>
            <a:r>
              <a:rPr lang="ru-RU" sz="2000" dirty="0" err="1"/>
              <a:t>небного</a:t>
            </a:r>
            <a:r>
              <a:rPr lang="ru-RU" sz="2000" dirty="0"/>
              <a:t> валика и костных выступов на альвеолярной части, отмечая их карандашом на модели. Затем зубной техник замещает восковой базис протеза на пластмассу.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7413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2248"/>
            <a:ext cx="4175125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48064" y="332656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НАЛОЖЕНИЕ ПРОТЕЗА 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10803" y="1313178"/>
            <a:ext cx="3600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наложением готового протеза его следует осмотреть, обратив внимание на толщину базиса и его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краев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их поверхность, качество отделки и полировки, положение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кламмеров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нарушении режима полимеризации или соотношений между весовым содержанием полимера и мономера в базисе протеза появляются поры. Во время полировки в них набивается полировочная масса и протез приобретает неопрятный вид.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12776"/>
            <a:ext cx="3961932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91680" y="4653136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Готовый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бюгельный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протез на нижнюю челюсть.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95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2248"/>
            <a:ext cx="4175125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48064" y="332656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НАЛОЖЕНИЕ ПРОТЕЗА 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35696" y="1556792"/>
            <a:ext cx="64807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на краях протеза, огибающих бугор верхней челюсти, имеются зазубрины, острые выступы, которые надо удалить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еще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наложения протеза. Краям протеза необходимо придать закругленную форму.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Кламмеры тоже должны стать предметом обследования. Следует обращать особое внимание на их концы. Острые,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незакругленные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концы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кламмеров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опасны, ими можно поранить слизистую оболочку губ при введении и выведении протеза.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заключение осмотра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еще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 обращают внимание на цвет зубов, их размер и постановку. После этого приступают к введению протеза в рот, предварительно обработав его ватным тампоном, смоченным этиловым спиртом и ополоснув водой.</a:t>
            </a:r>
          </a:p>
        </p:txBody>
      </p:sp>
    </p:spTree>
    <p:extLst>
      <p:ext uri="{BB962C8B-B14F-4D97-AF65-F5344CB8AC3E}">
        <p14:creationId xmlns:p14="http://schemas.microsoft.com/office/powerpoint/2010/main" val="362056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2248"/>
            <a:ext cx="4175125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05818" y="1151827"/>
            <a:ext cx="745866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припасовке дугового протеза обращают внимание на положение дуги на верхней и нижней челюстях. Между дугой и слизистой оболочкой должен быть просвет, величину которого можно проверить угловым зондом. При плотном прилегании дуги возникают пролежни, особенно при наличии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твердом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небе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малоподатливой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слизистой оболочки. Большой просвет между дугой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слизистолй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оболочкой при расположении ее в средней и задней трети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твердого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неба также неудобен. Чтобы понять это, следует вспомнить путь пищевого комка. Как известно, после формирования последний прижимается языком 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твердому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небу, по которому он скользит по направлению к глотке. Низкое стояние дуги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создает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препятствие скольжению пищевого комка и мешает во время глотания языку. На нижней челюсти значительное отстояние дуги от слизистой оболочки альвеолярной части также может мешать языку. Низкое расположение ее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ведет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повреждению язычной уздечки.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48064" y="332656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НАЛОЖЕНИЕ ПРОТЕЗА 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76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2248"/>
            <a:ext cx="4175125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48064" y="332656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НАЛОЖЕНИЕ ПРОТЕЗА 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47664" y="1260051"/>
            <a:ext cx="74168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при проверке каркаса дугового протеза прилегание дуг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кламмеров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было правильным, то положение может измениться лишь при грубых нарушениях технологии изготовления протеза.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 проверяют устойчивость протеза. В случае балансирования необходимо установить его причину. Балансирование возникает от различных причин: усадки оттиска, деформации свободной модели, небрежности во время полировки. Наконец, балансирование возможно при недостаточной припасовке протеза. Когда станет ясной причина неустойчивости протеза, следует принять решение.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Недоведенную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конца припасовку следует закончить. Если это не даст результат, надо произвести перебазировку или начать изготовление нового протеза.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Следующий этап припасовки – проверка окклюзии. Вначале смыкание зубов проверяют в центральной окклюзии. Замеченные погрешности устраняют. Повышение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межальвеолярной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высоты на отдельных зубах устанавливают при помощи копировальной бумаги. Бугорки, находящиеся в преждевременном контакте,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сошлифовывают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47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3295</TotalTime>
  <Words>2000</Words>
  <Application>Microsoft Office PowerPoint</Application>
  <PresentationFormat>Экран (4:3)</PresentationFormat>
  <Paragraphs>85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Cambria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User</cp:lastModifiedBy>
  <cp:revision>147</cp:revision>
  <dcterms:modified xsi:type="dcterms:W3CDTF">2024-09-02T06:59:05Z</dcterms:modified>
</cp:coreProperties>
</file>