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3"/>
  </p:notesMasterIdLst>
  <p:sldIdLst>
    <p:sldId id="258" r:id="rId2"/>
    <p:sldId id="259" r:id="rId3"/>
    <p:sldId id="407" r:id="rId4"/>
    <p:sldId id="408" r:id="rId5"/>
    <p:sldId id="409" r:id="rId6"/>
    <p:sldId id="362" r:id="rId7"/>
    <p:sldId id="370" r:id="rId8"/>
    <p:sldId id="432" r:id="rId9"/>
    <p:sldId id="273" r:id="rId10"/>
    <p:sldId id="411" r:id="rId11"/>
    <p:sldId id="433" r:id="rId12"/>
    <p:sldId id="412" r:id="rId13"/>
    <p:sldId id="434" r:id="rId14"/>
    <p:sldId id="413" r:id="rId15"/>
    <p:sldId id="414" r:id="rId16"/>
    <p:sldId id="415" r:id="rId17"/>
    <p:sldId id="341" r:id="rId18"/>
    <p:sldId id="368" r:id="rId19"/>
    <p:sldId id="315" r:id="rId20"/>
    <p:sldId id="416" r:id="rId21"/>
    <p:sldId id="417" r:id="rId22"/>
    <p:sldId id="418" r:id="rId23"/>
    <p:sldId id="419" r:id="rId24"/>
    <p:sldId id="429" r:id="rId25"/>
    <p:sldId id="361" r:id="rId26"/>
    <p:sldId id="343" r:id="rId27"/>
    <p:sldId id="373" r:id="rId28"/>
    <p:sldId id="344" r:id="rId29"/>
    <p:sldId id="345" r:id="rId30"/>
    <p:sldId id="347" r:id="rId31"/>
    <p:sldId id="375" r:id="rId32"/>
    <p:sldId id="350" r:id="rId33"/>
    <p:sldId id="349" r:id="rId34"/>
    <p:sldId id="348" r:id="rId35"/>
    <p:sldId id="355" r:id="rId36"/>
    <p:sldId id="346" r:id="rId37"/>
    <p:sldId id="430" r:id="rId38"/>
    <p:sldId id="377" r:id="rId39"/>
    <p:sldId id="363" r:id="rId40"/>
    <p:sldId id="352" r:id="rId41"/>
    <p:sldId id="378" r:id="rId42"/>
    <p:sldId id="351" r:id="rId43"/>
    <p:sldId id="353" r:id="rId44"/>
    <p:sldId id="379" r:id="rId45"/>
    <p:sldId id="381" r:id="rId46"/>
    <p:sldId id="359" r:id="rId47"/>
    <p:sldId id="428" r:id="rId48"/>
    <p:sldId id="354" r:id="rId49"/>
    <p:sldId id="356" r:id="rId50"/>
    <p:sldId id="357" r:id="rId51"/>
    <p:sldId id="435" r:id="rId52"/>
    <p:sldId id="410" r:id="rId53"/>
    <p:sldId id="436" r:id="rId54"/>
    <p:sldId id="421" r:id="rId55"/>
    <p:sldId id="422" r:id="rId56"/>
    <p:sldId id="437" r:id="rId57"/>
    <p:sldId id="423" r:id="rId58"/>
    <p:sldId id="438" r:id="rId59"/>
    <p:sldId id="424" r:id="rId60"/>
    <p:sldId id="425" r:id="rId61"/>
    <p:sldId id="439" r:id="rId62"/>
    <p:sldId id="426" r:id="rId63"/>
    <p:sldId id="427" r:id="rId64"/>
    <p:sldId id="401" r:id="rId65"/>
    <p:sldId id="384" r:id="rId66"/>
    <p:sldId id="385" r:id="rId67"/>
    <p:sldId id="387" r:id="rId68"/>
    <p:sldId id="388" r:id="rId69"/>
    <p:sldId id="389" r:id="rId70"/>
    <p:sldId id="390" r:id="rId71"/>
    <p:sldId id="392" r:id="rId72"/>
    <p:sldId id="393" r:id="rId73"/>
    <p:sldId id="394" r:id="rId74"/>
    <p:sldId id="395" r:id="rId75"/>
    <p:sldId id="396" r:id="rId76"/>
    <p:sldId id="431" r:id="rId77"/>
    <p:sldId id="397" r:id="rId78"/>
    <p:sldId id="398" r:id="rId79"/>
    <p:sldId id="399" r:id="rId80"/>
    <p:sldId id="406" r:id="rId81"/>
    <p:sldId id="364" r:id="rId8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FF"/>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0FC65F-D3C8-4139-B77F-6110F35EBCF9}" type="datetimeFigureOut">
              <a:rPr lang="ru-RU" smtClean="0"/>
              <a:pPr/>
              <a:t>26.06.2024</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54020B-54F7-495D-8606-BE28F527840F}" type="slidenum">
              <a:rPr lang="ru-RU" smtClean="0"/>
              <a:pPr/>
              <a:t>‹#›</a:t>
            </a:fld>
            <a:endParaRPr lang="ru-RU"/>
          </a:p>
        </p:txBody>
      </p:sp>
    </p:spTree>
    <p:extLst>
      <p:ext uri="{BB962C8B-B14F-4D97-AF65-F5344CB8AC3E}">
        <p14:creationId xmlns:p14="http://schemas.microsoft.com/office/powerpoint/2010/main" val="2243848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D54020B-54F7-495D-8606-BE28F527840F}" type="slidenum">
              <a:rPr lang="ru-RU" smtClean="0"/>
              <a:pPr/>
              <a:t>6</a:t>
            </a:fld>
            <a:endParaRPr lang="ru-RU"/>
          </a:p>
        </p:txBody>
      </p:sp>
    </p:spTree>
    <p:extLst>
      <p:ext uri="{BB962C8B-B14F-4D97-AF65-F5344CB8AC3E}">
        <p14:creationId xmlns:p14="http://schemas.microsoft.com/office/powerpoint/2010/main" val="3978771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D54020B-54F7-495D-8606-BE28F527840F}" type="slidenum">
              <a:rPr lang="ru-RU" smtClean="0"/>
              <a:pPr/>
              <a:t>32</a:t>
            </a:fld>
            <a:endParaRPr lang="ru-RU"/>
          </a:p>
        </p:txBody>
      </p:sp>
    </p:spTree>
    <p:extLst>
      <p:ext uri="{BB962C8B-B14F-4D97-AF65-F5344CB8AC3E}">
        <p14:creationId xmlns:p14="http://schemas.microsoft.com/office/powerpoint/2010/main" val="2641237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D54020B-54F7-495D-8606-BE28F527840F}" type="slidenum">
              <a:rPr lang="ru-RU" smtClean="0"/>
              <a:pPr/>
              <a:t>33</a:t>
            </a:fld>
            <a:endParaRPr lang="ru-RU"/>
          </a:p>
        </p:txBody>
      </p:sp>
    </p:spTree>
    <p:extLst>
      <p:ext uri="{BB962C8B-B14F-4D97-AF65-F5344CB8AC3E}">
        <p14:creationId xmlns:p14="http://schemas.microsoft.com/office/powerpoint/2010/main" val="3640050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D54020B-54F7-495D-8606-BE28F527840F}" type="slidenum">
              <a:rPr lang="ru-RU" smtClean="0"/>
              <a:pPr/>
              <a:t>34</a:t>
            </a:fld>
            <a:endParaRPr lang="ru-RU"/>
          </a:p>
        </p:txBody>
      </p:sp>
    </p:spTree>
    <p:extLst>
      <p:ext uri="{BB962C8B-B14F-4D97-AF65-F5344CB8AC3E}">
        <p14:creationId xmlns:p14="http://schemas.microsoft.com/office/powerpoint/2010/main" val="36733945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D54020B-54F7-495D-8606-BE28F527840F}" type="slidenum">
              <a:rPr lang="ru-RU" smtClean="0"/>
              <a:pPr/>
              <a:t>35</a:t>
            </a:fld>
            <a:endParaRPr lang="ru-RU"/>
          </a:p>
        </p:txBody>
      </p:sp>
    </p:spTree>
    <p:extLst>
      <p:ext uri="{BB962C8B-B14F-4D97-AF65-F5344CB8AC3E}">
        <p14:creationId xmlns:p14="http://schemas.microsoft.com/office/powerpoint/2010/main" val="14433945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D54020B-54F7-495D-8606-BE28F527840F}" type="slidenum">
              <a:rPr lang="ru-RU" smtClean="0"/>
              <a:pPr/>
              <a:t>36</a:t>
            </a:fld>
            <a:endParaRPr lang="ru-RU"/>
          </a:p>
        </p:txBody>
      </p:sp>
    </p:spTree>
    <p:extLst>
      <p:ext uri="{BB962C8B-B14F-4D97-AF65-F5344CB8AC3E}">
        <p14:creationId xmlns:p14="http://schemas.microsoft.com/office/powerpoint/2010/main" val="40335223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D54020B-54F7-495D-8606-BE28F527840F}" type="slidenum">
              <a:rPr lang="ru-RU" smtClean="0"/>
              <a:pPr/>
              <a:t>39</a:t>
            </a:fld>
            <a:endParaRPr lang="ru-RU"/>
          </a:p>
        </p:txBody>
      </p:sp>
    </p:spTree>
    <p:extLst>
      <p:ext uri="{BB962C8B-B14F-4D97-AF65-F5344CB8AC3E}">
        <p14:creationId xmlns:p14="http://schemas.microsoft.com/office/powerpoint/2010/main" val="20966942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D54020B-54F7-495D-8606-BE28F527840F}" type="slidenum">
              <a:rPr lang="ru-RU" smtClean="0"/>
              <a:pPr/>
              <a:t>40</a:t>
            </a:fld>
            <a:endParaRPr lang="ru-RU"/>
          </a:p>
        </p:txBody>
      </p:sp>
    </p:spTree>
    <p:extLst>
      <p:ext uri="{BB962C8B-B14F-4D97-AF65-F5344CB8AC3E}">
        <p14:creationId xmlns:p14="http://schemas.microsoft.com/office/powerpoint/2010/main" val="3125458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D54020B-54F7-495D-8606-BE28F527840F}" type="slidenum">
              <a:rPr lang="ru-RU" smtClean="0"/>
              <a:pPr/>
              <a:t>42</a:t>
            </a:fld>
            <a:endParaRPr lang="ru-RU"/>
          </a:p>
        </p:txBody>
      </p:sp>
    </p:spTree>
    <p:extLst>
      <p:ext uri="{BB962C8B-B14F-4D97-AF65-F5344CB8AC3E}">
        <p14:creationId xmlns:p14="http://schemas.microsoft.com/office/powerpoint/2010/main" val="6198506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D54020B-54F7-495D-8606-BE28F527840F}" type="slidenum">
              <a:rPr lang="ru-RU" smtClean="0"/>
              <a:pPr/>
              <a:t>43</a:t>
            </a:fld>
            <a:endParaRPr lang="ru-RU"/>
          </a:p>
        </p:txBody>
      </p:sp>
    </p:spTree>
    <p:extLst>
      <p:ext uri="{BB962C8B-B14F-4D97-AF65-F5344CB8AC3E}">
        <p14:creationId xmlns:p14="http://schemas.microsoft.com/office/powerpoint/2010/main" val="7571182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D54020B-54F7-495D-8606-BE28F527840F}" type="slidenum">
              <a:rPr lang="ru-RU" smtClean="0"/>
              <a:pPr/>
              <a:t>46</a:t>
            </a:fld>
            <a:endParaRPr lang="ru-RU"/>
          </a:p>
        </p:txBody>
      </p:sp>
    </p:spTree>
    <p:extLst>
      <p:ext uri="{BB962C8B-B14F-4D97-AF65-F5344CB8AC3E}">
        <p14:creationId xmlns:p14="http://schemas.microsoft.com/office/powerpoint/2010/main" val="1114369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D54020B-54F7-495D-8606-BE28F527840F}" type="slidenum">
              <a:rPr lang="ru-RU" smtClean="0"/>
              <a:pPr/>
              <a:t>17</a:t>
            </a:fld>
            <a:endParaRPr lang="ru-RU"/>
          </a:p>
        </p:txBody>
      </p:sp>
    </p:spTree>
    <p:extLst>
      <p:ext uri="{BB962C8B-B14F-4D97-AF65-F5344CB8AC3E}">
        <p14:creationId xmlns:p14="http://schemas.microsoft.com/office/powerpoint/2010/main" val="10960437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D54020B-54F7-495D-8606-BE28F527840F}" type="slidenum">
              <a:rPr lang="ru-RU" smtClean="0"/>
              <a:pPr/>
              <a:t>48</a:t>
            </a:fld>
            <a:endParaRPr lang="ru-RU"/>
          </a:p>
        </p:txBody>
      </p:sp>
    </p:spTree>
    <p:extLst>
      <p:ext uri="{BB962C8B-B14F-4D97-AF65-F5344CB8AC3E}">
        <p14:creationId xmlns:p14="http://schemas.microsoft.com/office/powerpoint/2010/main" val="12144684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D54020B-54F7-495D-8606-BE28F527840F}" type="slidenum">
              <a:rPr lang="ru-RU" smtClean="0"/>
              <a:pPr/>
              <a:t>49</a:t>
            </a:fld>
            <a:endParaRPr lang="ru-RU"/>
          </a:p>
        </p:txBody>
      </p:sp>
    </p:spTree>
    <p:extLst>
      <p:ext uri="{BB962C8B-B14F-4D97-AF65-F5344CB8AC3E}">
        <p14:creationId xmlns:p14="http://schemas.microsoft.com/office/powerpoint/2010/main" val="9394178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D54020B-54F7-495D-8606-BE28F527840F}" type="slidenum">
              <a:rPr lang="ru-RU" smtClean="0"/>
              <a:pPr/>
              <a:t>50</a:t>
            </a:fld>
            <a:endParaRPr lang="ru-RU"/>
          </a:p>
        </p:txBody>
      </p:sp>
    </p:spTree>
    <p:extLst>
      <p:ext uri="{BB962C8B-B14F-4D97-AF65-F5344CB8AC3E}">
        <p14:creationId xmlns:p14="http://schemas.microsoft.com/office/powerpoint/2010/main" val="2600424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D54020B-54F7-495D-8606-BE28F527840F}" type="slidenum">
              <a:rPr lang="ru-RU" smtClean="0"/>
              <a:pPr/>
              <a:t>19</a:t>
            </a:fld>
            <a:endParaRPr lang="ru-RU"/>
          </a:p>
        </p:txBody>
      </p:sp>
    </p:spTree>
    <p:extLst>
      <p:ext uri="{BB962C8B-B14F-4D97-AF65-F5344CB8AC3E}">
        <p14:creationId xmlns:p14="http://schemas.microsoft.com/office/powerpoint/2010/main" val="2933843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D54020B-54F7-495D-8606-BE28F527840F}" type="slidenum">
              <a:rPr lang="ru-RU" smtClean="0"/>
              <a:pPr/>
              <a:t>24</a:t>
            </a:fld>
            <a:endParaRPr lang="ru-RU"/>
          </a:p>
        </p:txBody>
      </p:sp>
    </p:spTree>
    <p:extLst>
      <p:ext uri="{BB962C8B-B14F-4D97-AF65-F5344CB8AC3E}">
        <p14:creationId xmlns:p14="http://schemas.microsoft.com/office/powerpoint/2010/main" val="1411628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D54020B-54F7-495D-8606-BE28F527840F}" type="slidenum">
              <a:rPr lang="ru-RU" smtClean="0"/>
              <a:pPr/>
              <a:t>25</a:t>
            </a:fld>
            <a:endParaRPr lang="ru-RU"/>
          </a:p>
        </p:txBody>
      </p:sp>
    </p:spTree>
    <p:extLst>
      <p:ext uri="{BB962C8B-B14F-4D97-AF65-F5344CB8AC3E}">
        <p14:creationId xmlns:p14="http://schemas.microsoft.com/office/powerpoint/2010/main" val="3501269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D54020B-54F7-495D-8606-BE28F527840F}" type="slidenum">
              <a:rPr lang="ru-RU" smtClean="0"/>
              <a:pPr/>
              <a:t>26</a:t>
            </a:fld>
            <a:endParaRPr lang="ru-RU"/>
          </a:p>
        </p:txBody>
      </p:sp>
    </p:spTree>
    <p:extLst>
      <p:ext uri="{BB962C8B-B14F-4D97-AF65-F5344CB8AC3E}">
        <p14:creationId xmlns:p14="http://schemas.microsoft.com/office/powerpoint/2010/main" val="37264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D54020B-54F7-495D-8606-BE28F527840F}" type="slidenum">
              <a:rPr lang="ru-RU" smtClean="0"/>
              <a:pPr/>
              <a:t>28</a:t>
            </a:fld>
            <a:endParaRPr lang="ru-RU"/>
          </a:p>
        </p:txBody>
      </p:sp>
    </p:spTree>
    <p:extLst>
      <p:ext uri="{BB962C8B-B14F-4D97-AF65-F5344CB8AC3E}">
        <p14:creationId xmlns:p14="http://schemas.microsoft.com/office/powerpoint/2010/main" val="2262457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D54020B-54F7-495D-8606-BE28F527840F}" type="slidenum">
              <a:rPr lang="ru-RU" smtClean="0"/>
              <a:pPr/>
              <a:t>29</a:t>
            </a:fld>
            <a:endParaRPr lang="ru-RU"/>
          </a:p>
        </p:txBody>
      </p:sp>
    </p:spTree>
    <p:extLst>
      <p:ext uri="{BB962C8B-B14F-4D97-AF65-F5344CB8AC3E}">
        <p14:creationId xmlns:p14="http://schemas.microsoft.com/office/powerpoint/2010/main" val="3495724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D54020B-54F7-495D-8606-BE28F527840F}" type="slidenum">
              <a:rPr lang="ru-RU" smtClean="0"/>
              <a:pPr/>
              <a:t>30</a:t>
            </a:fld>
            <a:endParaRPr lang="ru-RU"/>
          </a:p>
        </p:txBody>
      </p:sp>
    </p:spTree>
    <p:extLst>
      <p:ext uri="{BB962C8B-B14F-4D97-AF65-F5344CB8AC3E}">
        <p14:creationId xmlns:p14="http://schemas.microsoft.com/office/powerpoint/2010/main" val="1333190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18E932E-2181-49AB-87A5-F96F2E3762DA}" type="datetime1">
              <a:rPr lang="ru-RU" smtClean="0"/>
              <a:pPr/>
              <a:t>26.06.2024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F59A152-D518-4E27-B587-78DCFE6EC85F}" type="datetime1">
              <a:rPr lang="ru-RU" smtClean="0"/>
              <a:pPr/>
              <a:t>26.06.2024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B089314-4E68-481A-819D-E2E17ECD3BEE}" type="datetime1">
              <a:rPr lang="ru-RU" smtClean="0"/>
              <a:pPr/>
              <a:t>26.06.2024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D36573D-1743-4782-83B6-D598477DC196}" type="datetime1">
              <a:rPr lang="ru-RU" smtClean="0"/>
              <a:pPr/>
              <a:t>26.06.2024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404E98D-6A7A-4609-8629-78E67D6FF5C7}" type="datetime1">
              <a:rPr lang="ru-RU" smtClean="0"/>
              <a:pPr/>
              <a:t>26.06.2024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4E6C729-78F8-486E-AAB1-BAD20EA187C1}" type="datetime1">
              <a:rPr lang="ru-RU" smtClean="0"/>
              <a:pPr/>
              <a:t>26.06.2024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FD1FD8B-9CF8-4070-9A2C-B2E0C825B879}" type="datetime1">
              <a:rPr lang="ru-RU" smtClean="0"/>
              <a:pPr/>
              <a:t>26.06.2024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EC68878-A4F4-409F-BE3B-58892D2F8B00}" type="datetime1">
              <a:rPr lang="ru-RU" smtClean="0"/>
              <a:pPr/>
              <a:t>26.06.2024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ED45993-84A4-460F-80E2-21E3C3334BCD}" type="datetime1">
              <a:rPr lang="ru-RU" smtClean="0"/>
              <a:pPr/>
              <a:t>26.06.2024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62F74E0-A532-45D0-8DCF-6711D421CA4E}" type="datetime1">
              <a:rPr lang="ru-RU" smtClean="0"/>
              <a:pPr/>
              <a:t>26.06.2024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AAA842A-3B76-4766-ADD3-F767F9896F9C}" type="datetime1">
              <a:rPr lang="ru-RU" smtClean="0"/>
              <a:pPr/>
              <a:t>26.06.2024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7B289-D8A2-48C6-8AD4-8369026B2605}" type="datetime1">
              <a:rPr lang="ru-RU" smtClean="0"/>
              <a:pPr/>
              <a:t>26.06.2024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9.jpe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25.jpeg"/><Relationship Id="rId4" Type="http://schemas.openxmlformats.org/officeDocument/2006/relationships/image" Target="../media/image24.jpe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27.jpeg"/><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28.jpe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30.jpeg"/><Relationship Id="rId4" Type="http://schemas.openxmlformats.org/officeDocument/2006/relationships/image" Target="../media/image29.jpe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1.jpe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2.jpe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3.jpe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4.jpe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5.jpe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6.jpe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38.jpeg"/><Relationship Id="rId4" Type="http://schemas.openxmlformats.org/officeDocument/2006/relationships/image" Target="../media/image37.jpe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9.jpe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40.jpeg"/></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41.jpeg"/></Relationships>
</file>

<file path=ppt/slides/_rels/slide5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45.png"/><Relationship Id="rId4" Type="http://schemas.openxmlformats.org/officeDocument/2006/relationships/image" Target="../media/image44.pn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6.jpeg"/></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50.jpeg"/></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54.jpeg"/></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jpeg"/><Relationship Id="rId4" Type="http://schemas.openxmlformats.org/officeDocument/2006/relationships/image" Target="../media/image8.jpeg"/></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1602"/>
            <a:ext cx="9149631" cy="6853782"/>
          </a:xfrm>
          <a:prstGeom prst="rect">
            <a:avLst/>
          </a:prstGeom>
        </p:spPr>
      </p:pic>
      <p:sp>
        <p:nvSpPr>
          <p:cNvPr id="7" name="Номер слайда 6"/>
          <p:cNvSpPr>
            <a:spLocks noGrp="1"/>
          </p:cNvSpPr>
          <p:nvPr>
            <p:ph type="sldNum" sz="quarter" idx="12"/>
          </p:nvPr>
        </p:nvSpPr>
        <p:spPr/>
        <p:txBody>
          <a:bodyPr/>
          <a:lstStyle/>
          <a:p>
            <a:fld id="{725C68B6-61C2-468F-89AB-4B9F7531AA68}" type="slidenum">
              <a:rPr lang="ru-RU" smtClean="0"/>
              <a:pPr/>
              <a:t>1</a:t>
            </a:fld>
            <a:endParaRPr lang="ru-RU"/>
          </a:p>
        </p:txBody>
      </p:sp>
      <p:sp>
        <p:nvSpPr>
          <p:cNvPr id="6" name="TextBox 5"/>
          <p:cNvSpPr txBox="1"/>
          <p:nvPr/>
        </p:nvSpPr>
        <p:spPr>
          <a:xfrm>
            <a:off x="4499992" y="133026"/>
            <a:ext cx="4464496" cy="830997"/>
          </a:xfrm>
          <a:prstGeom prst="rect">
            <a:avLst/>
          </a:prstGeom>
          <a:noFill/>
        </p:spPr>
        <p:txBody>
          <a:bodyPr wrap="square" rtlCol="0">
            <a:spAutoFit/>
          </a:bodyPr>
          <a:lstStyle/>
          <a:p>
            <a:pPr algn="ctr"/>
            <a:r>
              <a:rPr lang="ru-RU" sz="1600" b="1" dirty="0" smtClean="0">
                <a:latin typeface="Cambria" panose="02040503050406030204" pitchFamily="18" charset="0"/>
              </a:rPr>
              <a:t>по </a:t>
            </a:r>
            <a:r>
              <a:rPr lang="ru-RU" sz="1600" b="1" dirty="0" smtClean="0">
                <a:latin typeface="Cambria" panose="02040503050406030204" pitchFamily="18" charset="0"/>
              </a:rPr>
              <a:t>модулю «Протезирование при </a:t>
            </a:r>
          </a:p>
          <a:p>
            <a:pPr algn="ctr"/>
            <a:r>
              <a:rPr lang="ru-RU" sz="1600" b="1" dirty="0" smtClean="0">
                <a:latin typeface="Cambria" panose="02040503050406030204" pitchFamily="18" charset="0"/>
              </a:rPr>
              <a:t>полном отсутствии зубов»</a:t>
            </a:r>
          </a:p>
          <a:p>
            <a:pPr algn="ctr"/>
            <a:r>
              <a:rPr lang="ru-RU" sz="1600" b="1" dirty="0" smtClean="0">
                <a:latin typeface="Cambria" panose="02040503050406030204" pitchFamily="18" charset="0"/>
              </a:rPr>
              <a:t>учебной дисциплины «Стоматология»</a:t>
            </a:r>
            <a:endParaRPr lang="ru-RU" sz="1600" b="1" dirty="0">
              <a:latin typeface="Cambria" panose="02040503050406030204" pitchFamily="18" charset="0"/>
            </a:endParaRPr>
          </a:p>
        </p:txBody>
      </p:sp>
      <p:sp>
        <p:nvSpPr>
          <p:cNvPr id="8" name="Подзаголовок 2"/>
          <p:cNvSpPr txBox="1">
            <a:spLocks/>
          </p:cNvSpPr>
          <p:nvPr/>
        </p:nvSpPr>
        <p:spPr>
          <a:xfrm>
            <a:off x="3451922" y="1772816"/>
            <a:ext cx="5666412" cy="1989499"/>
          </a:xfrm>
          <a:prstGeom prst="rect">
            <a:avLst/>
          </a:prstGeom>
        </p:spPr>
        <p:txBody>
          <a:bodyPr/>
          <a:lstStyle/>
          <a:p>
            <a:pPr marL="342900" marR="0" lvl="0" indent="-342900" algn="ctr" defTabSz="914400" rtl="0" eaLnBrk="1" fontAlgn="auto" latinLnBrk="0" hangingPunct="1">
              <a:spcBef>
                <a:spcPct val="20000"/>
              </a:spcBef>
              <a:spcAft>
                <a:spcPts val="0"/>
              </a:spcAft>
              <a:buClrTx/>
              <a:buSzTx/>
              <a:tabLst/>
              <a:defRPr/>
            </a:pPr>
            <a:r>
              <a:rPr kumimoji="0" lang="ru-RU" sz="3600" b="1" i="0" u="none" strike="noStrike" kern="1200" cap="none" spc="0" normalizeH="0" baseline="0" noProof="0" dirty="0" smtClean="0">
                <a:ln>
                  <a:noFill/>
                </a:ln>
                <a:solidFill>
                  <a:schemeClr val="bg1"/>
                </a:solidFill>
                <a:effectLst/>
                <a:uLnTx/>
                <a:uFillTx/>
                <a:latin typeface="Cambria" panose="02040503050406030204" pitchFamily="18" charset="0"/>
              </a:rPr>
              <a:t>Тема:</a:t>
            </a:r>
            <a:r>
              <a:rPr kumimoji="0" lang="ru-RU" sz="2800" b="1" i="0" u="none" strike="noStrike" kern="1200" cap="none" spc="0" normalizeH="0" baseline="0" noProof="0" dirty="0" smtClean="0">
                <a:ln>
                  <a:noFill/>
                </a:ln>
                <a:solidFill>
                  <a:schemeClr val="bg1"/>
                </a:solidFill>
                <a:effectLst/>
                <a:uLnTx/>
                <a:uFillTx/>
                <a:latin typeface="Cambria" panose="02040503050406030204" pitchFamily="18" charset="0"/>
              </a:rPr>
              <a:t> </a:t>
            </a:r>
          </a:p>
          <a:p>
            <a:pPr marL="342900" indent="-342900" algn="ctr">
              <a:spcBef>
                <a:spcPct val="20000"/>
              </a:spcBef>
              <a:defRPr/>
            </a:pPr>
            <a:r>
              <a:rPr kumimoji="0" lang="ru-RU" sz="2600" b="1" i="0" u="none" strike="noStrike" kern="1200" cap="none" spc="0" normalizeH="0" baseline="0" noProof="0" dirty="0" smtClean="0">
                <a:ln>
                  <a:noFill/>
                </a:ln>
                <a:solidFill>
                  <a:schemeClr val="bg1"/>
                </a:solidFill>
                <a:effectLst/>
                <a:uLnTx/>
                <a:uFillTx/>
                <a:latin typeface="Cambria" panose="02040503050406030204" pitchFamily="18" charset="0"/>
              </a:rPr>
              <a:t>«</a:t>
            </a:r>
            <a:r>
              <a:rPr lang="ru-RU" sz="2600" b="1" dirty="0">
                <a:solidFill>
                  <a:schemeClr val="bg1"/>
                </a:solidFill>
                <a:latin typeface="Cambria" panose="02040503050406030204" pitchFamily="18" charset="0"/>
              </a:rPr>
              <a:t>Эстетические </a:t>
            </a:r>
            <a:r>
              <a:rPr lang="ru-RU" sz="2600" b="1" dirty="0" smtClean="0">
                <a:solidFill>
                  <a:schemeClr val="bg1"/>
                </a:solidFill>
                <a:latin typeface="Cambria" panose="02040503050406030204" pitchFamily="18" charset="0"/>
              </a:rPr>
              <a:t>и фонетические аспекты протезирования полными съемными протезами</a:t>
            </a:r>
            <a:r>
              <a:rPr lang="en-US" sz="2400" b="1" dirty="0" smtClean="0">
                <a:solidFill>
                  <a:schemeClr val="bg1"/>
                </a:solidFill>
                <a:latin typeface="Cambria" panose="02040503050406030204" pitchFamily="18" charset="0"/>
              </a:rPr>
              <a:t> </a:t>
            </a:r>
            <a:endParaRPr kumimoji="0" lang="ru-RU" sz="2400" b="1" i="0" u="none" strike="noStrike" kern="1200" cap="none" spc="0" normalizeH="0" baseline="0" noProof="0" dirty="0" smtClean="0">
              <a:ln>
                <a:noFill/>
              </a:ln>
              <a:solidFill>
                <a:schemeClr val="bg1"/>
              </a:solidFill>
              <a:effectLst/>
              <a:uLnTx/>
              <a:uFillTx/>
              <a:latin typeface="Cambria" panose="02040503050406030204" pitchFamily="18" charset="0"/>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ru-RU" sz="2800" b="1" i="0" u="none" strike="noStrike" kern="1200" cap="none" spc="0" normalizeH="0" baseline="0" noProof="0" dirty="0" smtClean="0">
              <a:ln>
                <a:noFill/>
              </a:ln>
              <a:solidFill>
                <a:schemeClr val="bg1"/>
              </a:solidFill>
              <a:effectLst/>
              <a:uLnTx/>
              <a:uFillTx/>
              <a:latin typeface="Cambria" panose="02040503050406030204" pitchFamily="18" charset="0"/>
            </a:endParaRPr>
          </a:p>
          <a:p>
            <a:pPr marL="342900" marR="0" lvl="0" indent="-342900" algn="l" defTabSz="914400" rtl="0" eaLnBrk="1" fontAlgn="auto" latinLnBrk="0" hangingPunct="1">
              <a:lnSpc>
                <a:spcPct val="80000"/>
              </a:lnSpc>
              <a:spcBef>
                <a:spcPct val="20000"/>
              </a:spcBef>
              <a:spcAft>
                <a:spcPts val="0"/>
              </a:spcAft>
              <a:buClrTx/>
              <a:buSzTx/>
              <a:tabLst/>
              <a:defRPr/>
            </a:pPr>
            <a:endParaRPr kumimoji="0" lang="ru-RU" sz="2800" b="1" i="0" u="none" strike="noStrike" kern="1200" cap="none" spc="0" normalizeH="0" baseline="0" noProof="0" dirty="0" smtClean="0">
              <a:ln>
                <a:noFill/>
              </a:ln>
              <a:solidFill>
                <a:schemeClr val="bg1"/>
              </a:solidFill>
              <a:effectLst/>
              <a:uLnTx/>
              <a:uFillTx/>
              <a:latin typeface="Cambria" panose="02040503050406030204" pitchFamily="18" charset="0"/>
            </a:endParaRPr>
          </a:p>
        </p:txBody>
      </p:sp>
      <p:sp>
        <p:nvSpPr>
          <p:cNvPr id="11" name="TextBox 10"/>
          <p:cNvSpPr txBox="1"/>
          <p:nvPr/>
        </p:nvSpPr>
        <p:spPr>
          <a:xfrm>
            <a:off x="3424256" y="3990074"/>
            <a:ext cx="5678735" cy="1957459"/>
          </a:xfrm>
          <a:prstGeom prst="rect">
            <a:avLst/>
          </a:prstGeom>
          <a:noFill/>
        </p:spPr>
        <p:txBody>
          <a:bodyPr wrap="square" rtlCol="0">
            <a:spAutoFit/>
          </a:bodyPr>
          <a:lstStyle/>
          <a:p>
            <a:pPr marL="342900" lvl="0" indent="-342900" algn="ctr">
              <a:lnSpc>
                <a:spcPct val="80000"/>
              </a:lnSpc>
              <a:spcBef>
                <a:spcPct val="20000"/>
              </a:spcBef>
            </a:pPr>
            <a:r>
              <a:rPr lang="ru-RU" sz="2200" b="1" dirty="0" smtClean="0">
                <a:latin typeface="Cambria" panose="02040503050406030204" pitchFamily="18" charset="0"/>
              </a:rPr>
              <a:t>Лекцию подготовила: </a:t>
            </a:r>
          </a:p>
          <a:p>
            <a:pPr marL="342900" lvl="0" indent="-342900" algn="ctr">
              <a:lnSpc>
                <a:spcPct val="80000"/>
              </a:lnSpc>
              <a:spcBef>
                <a:spcPct val="20000"/>
              </a:spcBef>
            </a:pPr>
            <a:r>
              <a:rPr lang="ru-RU" sz="2200" b="1" dirty="0" smtClean="0">
                <a:latin typeface="Cambria" panose="02040503050406030204" pitchFamily="18" charset="0"/>
              </a:rPr>
              <a:t>Доцент кафедры </a:t>
            </a:r>
            <a:br>
              <a:rPr lang="ru-RU" sz="2200" b="1" dirty="0" smtClean="0">
                <a:latin typeface="Cambria" panose="02040503050406030204" pitchFamily="18" charset="0"/>
              </a:rPr>
            </a:br>
            <a:r>
              <a:rPr lang="ru-RU" sz="2200" b="1" dirty="0" smtClean="0">
                <a:latin typeface="Cambria" panose="02040503050406030204" pitchFamily="18" charset="0"/>
              </a:rPr>
              <a:t>ортопедической стоматологии</a:t>
            </a:r>
          </a:p>
          <a:p>
            <a:pPr marL="342900" lvl="0" indent="-342900" algn="ctr">
              <a:lnSpc>
                <a:spcPct val="80000"/>
              </a:lnSpc>
              <a:spcBef>
                <a:spcPct val="20000"/>
              </a:spcBef>
            </a:pPr>
            <a:r>
              <a:rPr lang="ru-RU" sz="2200" b="1" dirty="0" smtClean="0">
                <a:latin typeface="Cambria" panose="02040503050406030204" pitchFamily="18" charset="0"/>
              </a:rPr>
              <a:t>кандидат медицинских наук</a:t>
            </a:r>
          </a:p>
          <a:p>
            <a:pPr marL="342900" lvl="0" indent="-342900" algn="ctr">
              <a:lnSpc>
                <a:spcPct val="80000"/>
              </a:lnSpc>
              <a:spcBef>
                <a:spcPct val="20000"/>
              </a:spcBef>
              <a:defRPr/>
            </a:pPr>
            <a:r>
              <a:rPr lang="ru-RU" sz="2400" b="1" dirty="0" smtClean="0">
                <a:solidFill>
                  <a:srgbClr val="C00000"/>
                </a:solidFill>
                <a:latin typeface="Cambria" panose="02040503050406030204" pitchFamily="18" charset="0"/>
              </a:rPr>
              <a:t>Митина </a:t>
            </a:r>
            <a:r>
              <a:rPr lang="ru-RU" sz="2400" b="1" dirty="0">
                <a:solidFill>
                  <a:srgbClr val="C00000"/>
                </a:solidFill>
                <a:latin typeface="Cambria" panose="02040503050406030204" pitchFamily="18" charset="0"/>
              </a:rPr>
              <a:t>А</a:t>
            </a:r>
            <a:r>
              <a:rPr lang="ru-RU" sz="2400" b="1" dirty="0" smtClean="0">
                <a:solidFill>
                  <a:srgbClr val="C00000"/>
                </a:solidFill>
                <a:latin typeface="Cambria" panose="02040503050406030204" pitchFamily="18" charset="0"/>
              </a:rPr>
              <a:t>лександра Владимировна</a:t>
            </a:r>
          </a:p>
          <a:p>
            <a:endParaRPr lang="ru-RU" dirty="0">
              <a:latin typeface="Cambria" panose="02040503050406030204" pitchFamily="18" charset="0"/>
            </a:endParaRPr>
          </a:p>
        </p:txBody>
      </p:sp>
      <p:pic>
        <p:nvPicPr>
          <p:cNvPr id="9"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20237"/>
            <a:ext cx="3816424" cy="919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90009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p:txBody>
          <a:bodyPr/>
          <a:lstStyle/>
          <a:p>
            <a:fld id="{725C68B6-61C2-468F-89AB-4B9F7531AA68}" type="slidenum">
              <a:rPr lang="ru-RU" smtClean="0"/>
              <a:pPr/>
              <a:t>10</a:t>
            </a:fld>
            <a:endParaRPr lang="ru-RU"/>
          </a:p>
        </p:txBody>
      </p:sp>
      <p:sp>
        <p:nvSpPr>
          <p:cNvPr id="2" name="Прямоугольник 1"/>
          <p:cNvSpPr/>
          <p:nvPr/>
        </p:nvSpPr>
        <p:spPr>
          <a:xfrm>
            <a:off x="1547664" y="1268760"/>
            <a:ext cx="7344816" cy="4611455"/>
          </a:xfrm>
          <a:prstGeom prst="rect">
            <a:avLst/>
          </a:prstGeom>
        </p:spPr>
        <p:txBody>
          <a:bodyPr wrap="square">
            <a:spAutoFit/>
          </a:bodyPr>
          <a:lstStyle/>
          <a:p>
            <a:pPr indent="270510" algn="just">
              <a:lnSpc>
                <a:spcPct val="150000"/>
              </a:lnSpc>
              <a:spcAft>
                <a:spcPts val="0"/>
              </a:spcAft>
            </a:pPr>
            <a:r>
              <a:rPr lang="ru-RU" dirty="0" smtClean="0">
                <a:solidFill>
                  <a:srgbClr val="000000"/>
                </a:solidFill>
                <a:latin typeface="Cambria" panose="02040503050406030204" pitchFamily="18" charset="0"/>
                <a:ea typeface="Calibri" panose="020F0502020204030204" pitchFamily="34" charset="0"/>
                <a:cs typeface="Arial" panose="020B0604020202020204" pitchFamily="34" charset="0"/>
              </a:rPr>
              <a:t>Согласно законам гармонии искусственные зубы подбирают, главным образом, по лицевым признакам, но, кроме того, при этом необходимо учитывать так же пол, возраст, тип нервной системы и конституции.</a:t>
            </a:r>
          </a:p>
          <a:p>
            <a:pPr indent="270510" algn="just">
              <a:lnSpc>
                <a:spcPct val="150000"/>
              </a:lnSpc>
              <a:spcAft>
                <a:spcPts val="0"/>
              </a:spcAft>
            </a:pPr>
            <a:r>
              <a:rPr lang="ru-RU" dirty="0" smtClean="0">
                <a:solidFill>
                  <a:srgbClr val="000000"/>
                </a:solidFill>
                <a:latin typeface="Cambria" panose="02040503050406030204" pitchFamily="18" charset="0"/>
                <a:ea typeface="Calibri" panose="020F0502020204030204" pitchFamily="34" charset="0"/>
                <a:cs typeface="Arial" panose="020B0604020202020204" pitchFamily="34" charset="0"/>
              </a:rPr>
              <a:t>Зубы мужчин обычно отличаются большей величиной. У них более четко выражены формы фронтальных зубов. Зубы женщин имеют более мягкие, гибкие контуры, повторяющие округлость мягких линий лица и тела.</a:t>
            </a:r>
          </a:p>
          <a:p>
            <a:pPr indent="270510" algn="just">
              <a:lnSpc>
                <a:spcPct val="150000"/>
              </a:lnSpc>
              <a:spcAft>
                <a:spcPts val="0"/>
              </a:spcAft>
            </a:pPr>
            <a:r>
              <a:rPr lang="ru-RU" dirty="0" smtClean="0">
                <a:solidFill>
                  <a:srgbClr val="000000"/>
                </a:solidFill>
                <a:latin typeface="Cambria" panose="02040503050406030204" pitchFamily="18" charset="0"/>
                <a:ea typeface="Calibri" panose="020F0502020204030204" pitchFamily="34" charset="0"/>
                <a:cs typeface="Arial" panose="020B0604020202020204" pitchFamily="34" charset="0"/>
              </a:rPr>
              <a:t>У пожилых людей зубы более темной окраски и нередко имеют резко очерченные, удлиненные шейки, режущие края фронтальных зубов, особенно клыков, уплощены вследствие стираемости.</a:t>
            </a:r>
            <a:endParaRPr lang="ru-RU" dirty="0" smtClean="0">
              <a:latin typeface="Cambria" panose="02040503050406030204" pitchFamily="18" charset="0"/>
              <a:ea typeface="Calibri" panose="020F0502020204030204" pitchFamily="34" charset="0"/>
              <a:cs typeface="Arial" panose="020B0604020202020204" pitchFamily="34" charset="0"/>
            </a:endParaRPr>
          </a:p>
        </p:txBody>
      </p:sp>
      <p:pic>
        <p:nvPicPr>
          <p:cNvPr id="6"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1950" y="312738"/>
            <a:ext cx="4248150"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79125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p:txBody>
          <a:bodyPr/>
          <a:lstStyle/>
          <a:p>
            <a:fld id="{725C68B6-61C2-468F-89AB-4B9F7531AA68}" type="slidenum">
              <a:rPr lang="ru-RU" smtClean="0"/>
              <a:pPr/>
              <a:t>11</a:t>
            </a:fld>
            <a:endParaRPr lang="ru-RU"/>
          </a:p>
        </p:txBody>
      </p:sp>
      <p:pic>
        <p:nvPicPr>
          <p:cNvPr id="3074" name="Picture 2" descr="Улыбка женщины — Smiling woma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5696" y="332656"/>
            <a:ext cx="4540501" cy="289885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Брянских мужчин пригласили на конкурс «Мистер Улыбка Вселенной 2018» |  БрянскНОВОСТИ.R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3231509"/>
            <a:ext cx="4144008" cy="276267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436096" y="1052736"/>
            <a:ext cx="2448272" cy="369332"/>
          </a:xfrm>
          <a:prstGeom prst="rect">
            <a:avLst/>
          </a:prstGeom>
          <a:noFill/>
        </p:spPr>
        <p:txBody>
          <a:bodyPr wrap="square" rtlCol="0">
            <a:spAutoFit/>
          </a:bodyPr>
          <a:lstStyle/>
          <a:p>
            <a:pPr algn="ctr"/>
            <a:r>
              <a:rPr lang="ru-RU" dirty="0" smtClean="0"/>
              <a:t>Улыбка женщины</a:t>
            </a:r>
            <a:endParaRPr lang="ru-RU" dirty="0"/>
          </a:p>
        </p:txBody>
      </p:sp>
      <p:sp>
        <p:nvSpPr>
          <p:cNvPr id="9" name="TextBox 8"/>
          <p:cNvSpPr txBox="1"/>
          <p:nvPr/>
        </p:nvSpPr>
        <p:spPr>
          <a:xfrm>
            <a:off x="1835696" y="5047952"/>
            <a:ext cx="2448272" cy="369332"/>
          </a:xfrm>
          <a:prstGeom prst="rect">
            <a:avLst/>
          </a:prstGeom>
          <a:noFill/>
        </p:spPr>
        <p:txBody>
          <a:bodyPr wrap="square" rtlCol="0">
            <a:spAutoFit/>
          </a:bodyPr>
          <a:lstStyle/>
          <a:p>
            <a:pPr algn="ctr"/>
            <a:r>
              <a:rPr lang="ru-RU" dirty="0" smtClean="0"/>
              <a:t>Улыбка мужчины</a:t>
            </a:r>
            <a:endParaRPr lang="ru-RU" dirty="0"/>
          </a:p>
        </p:txBody>
      </p:sp>
      <p:pic>
        <p:nvPicPr>
          <p:cNvPr id="10" name="Рисунок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1950" y="312738"/>
            <a:ext cx="4248150"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40612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p:txBody>
          <a:bodyPr/>
          <a:lstStyle/>
          <a:p>
            <a:fld id="{725C68B6-61C2-468F-89AB-4B9F7531AA68}" type="slidenum">
              <a:rPr lang="ru-RU" smtClean="0"/>
              <a:pPr/>
              <a:t>12</a:t>
            </a:fld>
            <a:endParaRPr lang="ru-RU"/>
          </a:p>
        </p:txBody>
      </p:sp>
      <p:sp>
        <p:nvSpPr>
          <p:cNvPr id="2" name="Прямоугольник 1"/>
          <p:cNvSpPr/>
          <p:nvPr/>
        </p:nvSpPr>
        <p:spPr>
          <a:xfrm>
            <a:off x="1475656" y="1185704"/>
            <a:ext cx="7344816" cy="5170646"/>
          </a:xfrm>
          <a:prstGeom prst="rect">
            <a:avLst/>
          </a:prstGeom>
        </p:spPr>
        <p:txBody>
          <a:bodyPr wrap="square">
            <a:spAutoFit/>
          </a:bodyPr>
          <a:lstStyle/>
          <a:p>
            <a:pPr indent="270510" algn="just">
              <a:lnSpc>
                <a:spcPct val="150000"/>
              </a:lnSpc>
              <a:spcAft>
                <a:spcPts val="0"/>
              </a:spcAft>
            </a:pPr>
            <a:r>
              <a:rPr lang="ru-RU" sz="2000" b="1" dirty="0" smtClean="0">
                <a:solidFill>
                  <a:srgbClr val="FF0000"/>
                </a:solidFill>
                <a:latin typeface="Cambria" panose="02040503050406030204" pitchFamily="18" charset="0"/>
                <a:ea typeface="Calibri" panose="020F0502020204030204" pitchFamily="34" charset="0"/>
                <a:cs typeface="Arial" panose="020B0604020202020204" pitchFamily="34" charset="0"/>
              </a:rPr>
              <a:t>Общие положения об эстетической гармонии формы лежат в основе постановки зубов. </a:t>
            </a:r>
          </a:p>
          <a:p>
            <a:pPr indent="270510" algn="just">
              <a:lnSpc>
                <a:spcPct val="150000"/>
              </a:lnSpc>
              <a:spcAft>
                <a:spcPts val="0"/>
              </a:spcAft>
            </a:pPr>
            <a:r>
              <a:rPr lang="ru-RU" dirty="0" smtClean="0">
                <a:solidFill>
                  <a:srgbClr val="000000"/>
                </a:solidFill>
                <a:latin typeface="Cambria" panose="02040503050406030204" pitchFamily="18" charset="0"/>
                <a:ea typeface="Calibri" panose="020F0502020204030204" pitchFamily="34" charset="0"/>
                <a:cs typeface="Arial" panose="020B0604020202020204" pitchFamily="34" charset="0"/>
              </a:rPr>
              <a:t>1. В основе выбора и постановки зубов принцип гармоничного сочетания формы отдельных элементов зубочелюстной системы и ее эффективного функционирования.</a:t>
            </a:r>
          </a:p>
          <a:p>
            <a:pPr indent="270510" algn="just">
              <a:lnSpc>
                <a:spcPct val="150000"/>
              </a:lnSpc>
              <a:spcAft>
                <a:spcPts val="0"/>
              </a:spcAft>
            </a:pPr>
            <a:r>
              <a:rPr lang="ru-RU" dirty="0" smtClean="0">
                <a:solidFill>
                  <a:srgbClr val="000000"/>
                </a:solidFill>
                <a:latin typeface="Cambria" panose="02040503050406030204" pitchFamily="18" charset="0"/>
                <a:ea typeface="Calibri" panose="020F0502020204030204" pitchFamily="34" charset="0"/>
                <a:cs typeface="Arial" panose="020B0604020202020204" pitchFamily="34" charset="0"/>
              </a:rPr>
              <a:t>2. Гармоничные формы зубов не привлекают внимания и не портят общего впечатления от лица, а находятся в соответствии с его типом, конфигурацией и отдельными чертами.</a:t>
            </a:r>
          </a:p>
          <a:p>
            <a:pPr indent="270510" algn="just">
              <a:lnSpc>
                <a:spcPct val="150000"/>
              </a:lnSpc>
              <a:spcAft>
                <a:spcPts val="0"/>
              </a:spcAft>
            </a:pPr>
            <a:r>
              <a:rPr lang="ru-RU" dirty="0" smtClean="0">
                <a:solidFill>
                  <a:srgbClr val="000000"/>
                </a:solidFill>
                <a:latin typeface="Cambria" panose="02040503050406030204" pitchFamily="18" charset="0"/>
                <a:ea typeface="Calibri" panose="020F0502020204030204" pitchFamily="34" charset="0"/>
                <a:cs typeface="Arial" panose="020B0604020202020204" pitchFamily="34" charset="0"/>
              </a:rPr>
              <a:t>3. Отсутствие гармонии означает, прежде всего, нарушение соответствия протезов анатомическим пропорциям лица и головы в целом, а не редко и нарушением нормального функционирования всей зубочелюстной системы.</a:t>
            </a:r>
            <a:endParaRPr lang="ru-RU" dirty="0" smtClean="0">
              <a:latin typeface="Cambria" panose="02040503050406030204" pitchFamily="18" charset="0"/>
              <a:ea typeface="Calibri" panose="020F0502020204030204" pitchFamily="34" charset="0"/>
              <a:cs typeface="Arial" panose="020B0604020202020204" pitchFamily="34" charset="0"/>
            </a:endParaRPr>
          </a:p>
        </p:txBody>
      </p:sp>
      <p:pic>
        <p:nvPicPr>
          <p:cNvPr id="6"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1950" y="312738"/>
            <a:ext cx="4248150"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96998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p:txBody>
          <a:bodyPr/>
          <a:lstStyle/>
          <a:p>
            <a:fld id="{725C68B6-61C2-468F-89AB-4B9F7531AA68}" type="slidenum">
              <a:rPr lang="ru-RU" smtClean="0"/>
              <a:pPr/>
              <a:t>13</a:t>
            </a:fld>
            <a:endParaRPr lang="ru-RU"/>
          </a:p>
        </p:txBody>
      </p:sp>
      <p:pic>
        <p:nvPicPr>
          <p:cNvPr id="4098" name="Picture 2" descr="Асимметрия лица в портрет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2700" y="416388"/>
            <a:ext cx="4876800" cy="48768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962837" y="5877272"/>
            <a:ext cx="4335416" cy="400110"/>
          </a:xfrm>
          <a:prstGeom prst="rect">
            <a:avLst/>
          </a:prstGeom>
          <a:noFill/>
        </p:spPr>
        <p:txBody>
          <a:bodyPr wrap="square" rtlCol="0">
            <a:spAutoFit/>
          </a:bodyPr>
          <a:lstStyle/>
          <a:p>
            <a:r>
              <a:rPr lang="ru-RU" sz="2000" dirty="0" smtClean="0">
                <a:latin typeface="Cambria" pitchFamily="18" charset="0"/>
              </a:rPr>
              <a:t>Функциональная асимметрия</a:t>
            </a:r>
            <a:endParaRPr lang="ru-RU" sz="2000" dirty="0">
              <a:latin typeface="Cambria" pitchFamily="18" charset="0"/>
            </a:endParaRPr>
          </a:p>
        </p:txBody>
      </p:sp>
      <p:pic>
        <p:nvPicPr>
          <p:cNvPr id="8" name="Рисунок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1950" y="312738"/>
            <a:ext cx="4248150"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76866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p:txBody>
          <a:bodyPr/>
          <a:lstStyle/>
          <a:p>
            <a:fld id="{725C68B6-61C2-468F-89AB-4B9F7531AA68}" type="slidenum">
              <a:rPr lang="ru-RU" smtClean="0"/>
              <a:pPr/>
              <a:t>14</a:t>
            </a:fld>
            <a:endParaRPr lang="ru-RU"/>
          </a:p>
        </p:txBody>
      </p:sp>
      <p:sp>
        <p:nvSpPr>
          <p:cNvPr id="2" name="Прямоугольник 1"/>
          <p:cNvSpPr/>
          <p:nvPr/>
        </p:nvSpPr>
        <p:spPr>
          <a:xfrm>
            <a:off x="1485392" y="1332212"/>
            <a:ext cx="7344816" cy="4524315"/>
          </a:xfrm>
          <a:prstGeom prst="rect">
            <a:avLst/>
          </a:prstGeom>
        </p:spPr>
        <p:txBody>
          <a:bodyPr wrap="square">
            <a:spAutoFit/>
          </a:bodyPr>
          <a:lstStyle/>
          <a:p>
            <a:pPr indent="270510" algn="just">
              <a:lnSpc>
                <a:spcPct val="150000"/>
              </a:lnSpc>
              <a:spcAft>
                <a:spcPts val="0"/>
              </a:spcAft>
            </a:pPr>
            <a:r>
              <a:rPr lang="ru-RU" sz="1600" dirty="0" smtClean="0">
                <a:solidFill>
                  <a:srgbClr val="000000"/>
                </a:solidFill>
                <a:latin typeface="Cambria" panose="02040503050406030204" pitchFamily="18" charset="0"/>
                <a:ea typeface="Calibri" panose="020F0502020204030204" pitchFamily="34" charset="0"/>
                <a:cs typeface="Arial" panose="020B0604020202020204" pitchFamily="34" charset="0"/>
              </a:rPr>
              <a:t>В основу постановки зубов следует положить </a:t>
            </a:r>
            <a:r>
              <a:rPr lang="ru-RU" sz="1600" i="1" dirty="0" smtClean="0">
                <a:solidFill>
                  <a:srgbClr val="000000"/>
                </a:solidFill>
                <a:latin typeface="Cambria" panose="02040503050406030204" pitchFamily="18" charset="0"/>
                <a:ea typeface="Calibri" panose="020F0502020204030204" pitchFamily="34" charset="0"/>
                <a:cs typeface="Arial" panose="020B0604020202020204" pitchFamily="34" charset="0"/>
              </a:rPr>
              <a:t>принцип умеренной асимметрии, а не абсолютной.</a:t>
            </a:r>
          </a:p>
          <a:p>
            <a:pPr indent="270510" algn="just">
              <a:lnSpc>
                <a:spcPct val="150000"/>
              </a:lnSpc>
              <a:spcAft>
                <a:spcPts val="0"/>
              </a:spcAft>
            </a:pPr>
            <a:r>
              <a:rPr lang="ru-RU" sz="1600" dirty="0" smtClean="0">
                <a:solidFill>
                  <a:srgbClr val="000000"/>
                </a:solidFill>
                <a:latin typeface="Cambria" panose="02040503050406030204" pitchFamily="18" charset="0"/>
                <a:ea typeface="Calibri" panose="020F0502020204030204" pitchFamily="34" charset="0"/>
                <a:cs typeface="Arial" panose="020B0604020202020204" pitchFamily="34" charset="0"/>
              </a:rPr>
              <a:t>Функциональная асимметрия наблюдается в природе и ,в частности, в строении лица, тела и зубочелюстной системы человека.</a:t>
            </a:r>
          </a:p>
          <a:p>
            <a:pPr indent="270510" algn="just">
              <a:lnSpc>
                <a:spcPct val="150000"/>
              </a:lnSpc>
              <a:spcAft>
                <a:spcPts val="0"/>
              </a:spcAft>
            </a:pPr>
            <a:r>
              <a:rPr lang="ru-RU" sz="1600" dirty="0" smtClean="0">
                <a:solidFill>
                  <a:srgbClr val="000000"/>
                </a:solidFill>
                <a:latin typeface="Cambria" panose="02040503050406030204" pitchFamily="18" charset="0"/>
                <a:ea typeface="Calibri" panose="020F0502020204030204" pitchFamily="34" charset="0"/>
                <a:cs typeface="Arial" panose="020B0604020202020204" pitchFamily="34" charset="0"/>
              </a:rPr>
              <a:t>Воспроизведение этой асимметрии и особенно расположение зубов, которые были до их потери, позволяют избежать впечатления «искусственности».  </a:t>
            </a:r>
          </a:p>
          <a:p>
            <a:pPr indent="270510" algn="just">
              <a:lnSpc>
                <a:spcPct val="150000"/>
              </a:lnSpc>
              <a:spcAft>
                <a:spcPts val="0"/>
              </a:spcAft>
            </a:pPr>
            <a:r>
              <a:rPr lang="ru-RU" sz="1600" dirty="0" smtClean="0">
                <a:solidFill>
                  <a:srgbClr val="000000"/>
                </a:solidFill>
                <a:latin typeface="Cambria" panose="02040503050406030204" pitchFamily="18" charset="0"/>
                <a:ea typeface="Calibri" panose="020F0502020204030204" pitchFamily="34" charset="0"/>
                <a:cs typeface="Arial" panose="020B0604020202020204" pitchFamily="34" charset="0"/>
              </a:rPr>
              <a:t>Одним из способов, с помощью которых можно предать искусственным зубам более естественный вид, является </a:t>
            </a:r>
            <a:r>
              <a:rPr lang="ru-RU" sz="1600" u="sng" dirty="0" smtClean="0">
                <a:solidFill>
                  <a:srgbClr val="FF0000"/>
                </a:solidFill>
                <a:latin typeface="Cambria" panose="02040503050406030204" pitchFamily="18" charset="0"/>
                <a:ea typeface="Calibri" panose="020F0502020204030204" pitchFamily="34" charset="0"/>
                <a:cs typeface="Arial" panose="020B0604020202020204" pitchFamily="34" charset="0"/>
              </a:rPr>
              <a:t>разновысокая</a:t>
            </a:r>
            <a:r>
              <a:rPr lang="ru-RU" sz="1600" dirty="0" smtClean="0">
                <a:solidFill>
                  <a:srgbClr val="000000"/>
                </a:solidFill>
                <a:latin typeface="Cambria" panose="02040503050406030204" pitchFamily="18" charset="0"/>
                <a:ea typeface="Calibri" panose="020F0502020204030204" pitchFamily="34" charset="0"/>
                <a:cs typeface="Arial" panose="020B0604020202020204" pitchFamily="34" charset="0"/>
              </a:rPr>
              <a:t> постановка зубов. Режущие края фронтальных зубов не должны стоять на одном уровне. Естественное впечатление создается в тех случаях, когда центральные резцы и клыки длиннее, чем боковые зубы.</a:t>
            </a:r>
            <a:endParaRPr lang="ru-RU" sz="1600" dirty="0" smtClean="0">
              <a:latin typeface="Cambria" panose="02040503050406030204" pitchFamily="18" charset="0"/>
              <a:ea typeface="Calibri" panose="020F0502020204030204" pitchFamily="34" charset="0"/>
              <a:cs typeface="Arial" panose="020B0604020202020204" pitchFamily="34" charset="0"/>
            </a:endParaRPr>
          </a:p>
        </p:txBody>
      </p:sp>
      <p:pic>
        <p:nvPicPr>
          <p:cNvPr id="6"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1950" y="312738"/>
            <a:ext cx="4248150"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16943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p:txBody>
          <a:bodyPr/>
          <a:lstStyle/>
          <a:p>
            <a:fld id="{725C68B6-61C2-468F-89AB-4B9F7531AA68}" type="slidenum">
              <a:rPr lang="ru-RU" smtClean="0"/>
              <a:pPr/>
              <a:t>15</a:t>
            </a:fld>
            <a:endParaRPr lang="ru-RU"/>
          </a:p>
        </p:txBody>
      </p:sp>
      <p:sp>
        <p:nvSpPr>
          <p:cNvPr id="2" name="Прямоугольник 1"/>
          <p:cNvSpPr/>
          <p:nvPr/>
        </p:nvSpPr>
        <p:spPr>
          <a:xfrm>
            <a:off x="1475656" y="1336900"/>
            <a:ext cx="7344816" cy="5026954"/>
          </a:xfrm>
          <a:prstGeom prst="rect">
            <a:avLst/>
          </a:prstGeom>
        </p:spPr>
        <p:txBody>
          <a:bodyPr wrap="square">
            <a:spAutoFit/>
          </a:bodyPr>
          <a:lstStyle/>
          <a:p>
            <a:pPr indent="270510" algn="just">
              <a:lnSpc>
                <a:spcPct val="150000"/>
              </a:lnSpc>
              <a:spcAft>
                <a:spcPts val="0"/>
              </a:spcAft>
            </a:pPr>
            <a:r>
              <a:rPr lang="ru-RU" dirty="0" smtClean="0">
                <a:solidFill>
                  <a:srgbClr val="000000"/>
                </a:solidFill>
                <a:latin typeface="Cambria" panose="02040503050406030204" pitchFamily="18" charset="0"/>
                <a:ea typeface="Calibri" panose="020F0502020204030204" pitchFamily="34" charset="0"/>
                <a:cs typeface="Arial" panose="020B0604020202020204" pitchFamily="34" charset="0"/>
              </a:rPr>
              <a:t>Центральные резцы могут быть повёрнуты медиальными поверхностями по направлению к небу, а дистальными – к губам. Этот вид постановки особенно показан в тех случаях. Когда имеется широкий альвеолярный отросток. Поворот медиальных поверхностей центральных и боковых резцов в сторону губ, а дистальных в сторону неба, целесообразен при треугольной форме альвеолярного отростка. Постановка осуществляется с учетом линии улыбки.</a:t>
            </a:r>
          </a:p>
          <a:p>
            <a:pPr indent="270510" algn="just">
              <a:lnSpc>
                <a:spcPct val="150000"/>
              </a:lnSpc>
              <a:spcAft>
                <a:spcPts val="0"/>
              </a:spcAft>
            </a:pPr>
            <a:r>
              <a:rPr lang="ru-RU" dirty="0" smtClean="0">
                <a:solidFill>
                  <a:srgbClr val="000000"/>
                </a:solidFill>
                <a:latin typeface="Cambria" panose="02040503050406030204" pitchFamily="18" charset="0"/>
                <a:ea typeface="Calibri" panose="020F0502020204030204" pitchFamily="34" charset="0"/>
                <a:cs typeface="Arial" panose="020B0604020202020204" pitchFamily="34" charset="0"/>
              </a:rPr>
              <a:t>Диастемы и тремы в искусственной зубной дуге показаны при протезировании у широколицых пациентов. Они могут сочетаться с уплощенными режущими краями и постановкой «встык» с нижними зубами.</a:t>
            </a:r>
          </a:p>
        </p:txBody>
      </p:sp>
      <p:pic>
        <p:nvPicPr>
          <p:cNvPr id="6"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1950" y="312738"/>
            <a:ext cx="4248150"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82864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p:txBody>
          <a:bodyPr/>
          <a:lstStyle/>
          <a:p>
            <a:fld id="{725C68B6-61C2-468F-89AB-4B9F7531AA68}" type="slidenum">
              <a:rPr lang="ru-RU" smtClean="0"/>
              <a:pPr/>
              <a:t>16</a:t>
            </a:fld>
            <a:endParaRPr lang="ru-RU"/>
          </a:p>
        </p:txBody>
      </p:sp>
      <p:sp>
        <p:nvSpPr>
          <p:cNvPr id="2" name="Прямоугольник 1"/>
          <p:cNvSpPr/>
          <p:nvPr/>
        </p:nvSpPr>
        <p:spPr>
          <a:xfrm>
            <a:off x="1363891" y="1416536"/>
            <a:ext cx="7344816" cy="4939814"/>
          </a:xfrm>
          <a:prstGeom prst="rect">
            <a:avLst/>
          </a:prstGeom>
        </p:spPr>
        <p:txBody>
          <a:bodyPr wrap="square">
            <a:spAutoFit/>
          </a:bodyPr>
          <a:lstStyle/>
          <a:p>
            <a:pPr indent="270510" algn="just">
              <a:lnSpc>
                <a:spcPct val="150000"/>
              </a:lnSpc>
              <a:spcAft>
                <a:spcPts val="0"/>
              </a:spcAft>
            </a:pPr>
            <a:r>
              <a:rPr lang="ru-RU" sz="1600" dirty="0">
                <a:solidFill>
                  <a:srgbClr val="000000"/>
                </a:solidFill>
                <a:latin typeface="Cambria" pitchFamily="18" charset="0"/>
                <a:ea typeface="Calibri" panose="020F0502020204030204" pitchFamily="34" charset="0"/>
                <a:cs typeface="Arial" panose="020B0604020202020204" pitchFamily="34" charset="0"/>
              </a:rPr>
              <a:t>Для того, чтобы предать искусственным зубам более естественный вид можно применять двухцветные зубы, у которых режущие края более светлого оттенка, чем пришеечная часть. Можно также наложить пломбы, либо вкладки в пришеечной и апроксимальных областях фронтальных зубов или премоляров. Вкладки могут быть изготовлены одномоментно, у кресла пациента из золота или серебряно-</a:t>
            </a:r>
            <a:r>
              <a:rPr lang="ru-RU" sz="1600" dirty="0" err="1">
                <a:solidFill>
                  <a:srgbClr val="000000"/>
                </a:solidFill>
                <a:latin typeface="Cambria" panose="02040503050406030204" pitchFamily="18" charset="0"/>
                <a:ea typeface="Calibri" panose="020F0502020204030204" pitchFamily="34" charset="0"/>
                <a:cs typeface="Arial" panose="020B0604020202020204" pitchFamily="34" charset="0"/>
              </a:rPr>
              <a:t>паладиевых</a:t>
            </a:r>
            <a:r>
              <a:rPr lang="ru-RU" sz="1600" dirty="0">
                <a:solidFill>
                  <a:srgbClr val="000000"/>
                </a:solidFill>
                <a:latin typeface="Cambria" panose="02040503050406030204" pitchFamily="18" charset="0"/>
                <a:ea typeface="Calibri" panose="020F0502020204030204" pitchFamily="34" charset="0"/>
                <a:cs typeface="Arial" panose="020B0604020202020204" pitchFamily="34" charset="0"/>
              </a:rPr>
              <a:t> сплавов. </a:t>
            </a:r>
            <a:endParaRPr lang="ru-RU" sz="1600" dirty="0" smtClean="0">
              <a:solidFill>
                <a:srgbClr val="000000"/>
              </a:solidFill>
              <a:latin typeface="Cambria" panose="02040503050406030204" pitchFamily="18" charset="0"/>
              <a:ea typeface="Calibri" panose="020F0502020204030204" pitchFamily="34" charset="0"/>
              <a:cs typeface="Arial" panose="020B0604020202020204" pitchFamily="34" charset="0"/>
            </a:endParaRPr>
          </a:p>
          <a:p>
            <a:pPr indent="270510" algn="just">
              <a:lnSpc>
                <a:spcPct val="150000"/>
              </a:lnSpc>
              <a:spcAft>
                <a:spcPts val="0"/>
              </a:spcAft>
            </a:pPr>
            <a:endParaRPr lang="ru-RU" sz="1600" dirty="0">
              <a:solidFill>
                <a:srgbClr val="000000"/>
              </a:solidFill>
              <a:latin typeface="Cambria" panose="02040503050406030204" pitchFamily="18" charset="0"/>
              <a:ea typeface="Calibri" panose="020F0502020204030204" pitchFamily="34" charset="0"/>
              <a:cs typeface="Arial" panose="020B0604020202020204" pitchFamily="34" charset="0"/>
            </a:endParaRPr>
          </a:p>
          <a:p>
            <a:pPr indent="270510" algn="just">
              <a:lnSpc>
                <a:spcPct val="150000"/>
              </a:lnSpc>
            </a:pPr>
            <a:r>
              <a:rPr lang="ru-RU" sz="1600" dirty="0">
                <a:latin typeface="Cambria" pitchFamily="18" charset="0"/>
                <a:cs typeface="Times New Roman" panose="02020603050405020304" pitchFamily="18" charset="0"/>
              </a:rPr>
              <a:t>На </a:t>
            </a:r>
            <a:r>
              <a:rPr lang="ru-RU" sz="1600" dirty="0" smtClean="0">
                <a:latin typeface="Cambria" pitchFamily="18" charset="0"/>
                <a:cs typeface="Times New Roman" panose="02020603050405020304" pitchFamily="18" charset="0"/>
              </a:rPr>
              <a:t>следующем </a:t>
            </a:r>
            <a:r>
              <a:rPr lang="ru-RU" sz="1600" dirty="0">
                <a:latin typeface="Cambria" pitchFamily="18" charset="0"/>
                <a:cs typeface="Times New Roman" panose="02020603050405020304" pitchFamily="18" charset="0"/>
              </a:rPr>
              <a:t>слайде схематически показаны два вида линии улыбки: положительная (верхняя) и отрицательная (нижняя). Последняя придает лицу пациента неестественное выражение. Для создания положительной линии улыбки необходимо в первую очередь правильно провести постановку верхних клыков.</a:t>
            </a:r>
          </a:p>
          <a:p>
            <a:pPr indent="270510" algn="just">
              <a:lnSpc>
                <a:spcPct val="150000"/>
              </a:lnSpc>
              <a:spcAft>
                <a:spcPts val="0"/>
              </a:spcAft>
            </a:pPr>
            <a:endParaRPr lang="ru-RU" dirty="0">
              <a:latin typeface="Cambria" panose="02040503050406030204" pitchFamily="18" charset="0"/>
              <a:ea typeface="Calibri" panose="020F0502020204030204" pitchFamily="34" charset="0"/>
              <a:cs typeface="Arial" panose="020B0604020202020204" pitchFamily="34" charset="0"/>
            </a:endParaRPr>
          </a:p>
        </p:txBody>
      </p:sp>
      <p:pic>
        <p:nvPicPr>
          <p:cNvPr id="6"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1950" y="312738"/>
            <a:ext cx="4248150"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3699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3"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p:txBody>
          <a:bodyPr/>
          <a:lstStyle/>
          <a:p>
            <a:fld id="{725C68B6-61C2-468F-89AB-4B9F7531AA68}" type="slidenum">
              <a:rPr lang="ru-RU" smtClean="0"/>
              <a:pPr/>
              <a:t>17</a:t>
            </a:fld>
            <a:endParaRPr lang="ru-RU"/>
          </a:p>
        </p:txBody>
      </p:sp>
      <p:pic>
        <p:nvPicPr>
          <p:cNvPr id="6" name="Рисунок 5" descr="http://vmede.org/sait/content/Stomatologiya_ortop_lebedenko_2011/8_files/mb4_008.jpe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1760" y="620688"/>
            <a:ext cx="5059680" cy="4556760"/>
          </a:xfrm>
          <a:prstGeom prst="rect">
            <a:avLst/>
          </a:prstGeom>
          <a:noFill/>
          <a:ln>
            <a:noFill/>
          </a:ln>
        </p:spPr>
      </p:pic>
      <p:sp>
        <p:nvSpPr>
          <p:cNvPr id="2" name="TextBox 1"/>
          <p:cNvSpPr txBox="1"/>
          <p:nvPr/>
        </p:nvSpPr>
        <p:spPr>
          <a:xfrm>
            <a:off x="3059832" y="5709503"/>
            <a:ext cx="4248472" cy="646331"/>
          </a:xfrm>
          <a:prstGeom prst="rect">
            <a:avLst/>
          </a:prstGeom>
          <a:noFill/>
        </p:spPr>
        <p:txBody>
          <a:bodyPr wrap="square" rtlCol="0">
            <a:spAutoFit/>
          </a:bodyPr>
          <a:lstStyle/>
          <a:p>
            <a:r>
              <a:rPr lang="ru-RU" sz="3600" b="1" dirty="0"/>
              <a:t>Виды линии улыбки</a:t>
            </a:r>
          </a:p>
        </p:txBody>
      </p:sp>
      <p:pic>
        <p:nvPicPr>
          <p:cNvPr id="8" name="Рисунок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1950" y="312738"/>
            <a:ext cx="4248150"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79813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p:txBody>
          <a:bodyPr/>
          <a:lstStyle/>
          <a:p>
            <a:fld id="{725C68B6-61C2-468F-89AB-4B9F7531AA68}" type="slidenum">
              <a:rPr lang="ru-RU" smtClean="0"/>
              <a:pPr/>
              <a:t>18</a:t>
            </a:fld>
            <a:endParaRPr lang="ru-RU"/>
          </a:p>
        </p:txBody>
      </p:sp>
      <p:sp>
        <p:nvSpPr>
          <p:cNvPr id="2" name="Прямоугольник 1"/>
          <p:cNvSpPr/>
          <p:nvPr/>
        </p:nvSpPr>
        <p:spPr>
          <a:xfrm>
            <a:off x="1475656" y="1196752"/>
            <a:ext cx="7272808" cy="4801314"/>
          </a:xfrm>
          <a:prstGeom prst="rect">
            <a:avLst/>
          </a:prstGeom>
        </p:spPr>
        <p:txBody>
          <a:bodyPr wrap="square">
            <a:spAutoFit/>
          </a:bodyPr>
          <a:lstStyle/>
          <a:p>
            <a:pPr indent="270510" algn="ctr"/>
            <a:r>
              <a:rPr lang="ru-RU"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Подбор искусственных зубов и их постановку необходимо производить с учетом вида </a:t>
            </a:r>
            <a:r>
              <a:rPr lang="ru-RU" sz="24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улыбки</a:t>
            </a:r>
          </a:p>
          <a:p>
            <a:pPr indent="270510" algn="ctr"/>
            <a:endParaRPr lang="ru-RU"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270510" algn="just"/>
            <a:r>
              <a:rPr lang="ru-RU" dirty="0" smtClean="0">
                <a:latin typeface="Times New Roman" panose="02020603050405020304" pitchFamily="18" charset="0"/>
                <a:ea typeface="Times New Roman" panose="02020603050405020304" pitchFamily="18" charset="0"/>
                <a:cs typeface="Times New Roman" panose="02020603050405020304" pitchFamily="18" charset="0"/>
              </a:rPr>
              <a:t>Для </a:t>
            </a:r>
            <a:r>
              <a:rPr lang="ru-RU" dirty="0">
                <a:latin typeface="Times New Roman" panose="02020603050405020304" pitchFamily="18" charset="0"/>
                <a:ea typeface="Times New Roman" panose="02020603050405020304" pitchFamily="18" charset="0"/>
                <a:cs typeface="Times New Roman" panose="02020603050405020304" pitchFamily="18" charset="0"/>
              </a:rPr>
              <a:t>придания внешнему виду </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пациента </a:t>
            </a:r>
            <a:r>
              <a:rPr lang="ru-RU" dirty="0">
                <a:latin typeface="Times New Roman" panose="02020603050405020304" pitchFamily="18" charset="0"/>
                <a:ea typeface="Times New Roman" panose="02020603050405020304" pitchFamily="18" charset="0"/>
                <a:cs typeface="Times New Roman" panose="02020603050405020304" pitchFamily="18" charset="0"/>
              </a:rPr>
              <a:t>большей эстетики рекомендуют производить постановку передних зубов не на одной плоскости, а ступенчато, согласно очертанию верхней губы. При такой постановке не только боковой резец ставится выше центрального, но и клык выше, чем боковой резец.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А</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проксимальные</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a:latin typeface="Times New Roman" panose="02020603050405020304" pitchFamily="18" charset="0"/>
                <a:ea typeface="Times New Roman" panose="02020603050405020304" pitchFamily="18" charset="0"/>
                <a:cs typeface="Times New Roman" panose="02020603050405020304" pitchFamily="18" charset="0"/>
              </a:rPr>
              <a:t>точки соприкосновения между зубами смещаются к пришеечной области таким образом, чтобы между режущими краями зубов образовались пространства. Это придает зубному ряду более молодой </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вид.</a:t>
            </a:r>
          </a:p>
          <a:p>
            <a:pPr indent="270510" algn="just"/>
            <a:endParaRPr lang="ru-RU" dirty="0" smtClean="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Следует </a:t>
            </a:r>
            <a:r>
              <a:rPr lang="ru-RU" dirty="0">
                <a:latin typeface="Times New Roman" panose="02020603050405020304" pitchFamily="18" charset="0"/>
                <a:cs typeface="Times New Roman" panose="02020603050405020304" pitchFamily="18" charset="0"/>
              </a:rPr>
              <a:t>обратить внимание при постановке передних </a:t>
            </a:r>
            <a:r>
              <a:rPr lang="ru-RU" dirty="0" smtClean="0">
                <a:latin typeface="Times New Roman" panose="02020603050405020304" pitchFamily="18" charset="0"/>
                <a:cs typeface="Times New Roman" panose="02020603050405020304" pitchFamily="18" charset="0"/>
              </a:rPr>
              <a:t>зубовна линию </a:t>
            </a:r>
            <a:r>
              <a:rPr lang="ru-RU" dirty="0">
                <a:latin typeface="Times New Roman" panose="02020603050405020304" pitchFamily="18" charset="0"/>
                <a:cs typeface="Times New Roman" panose="02020603050405020304" pitchFamily="18" charset="0"/>
              </a:rPr>
              <a:t>улыбки. Эта линия проходит через углы рта и режущие края верхних зубов.</a:t>
            </a:r>
          </a:p>
          <a:p>
            <a:pPr indent="270510" algn="just"/>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1950" y="312738"/>
            <a:ext cx="4248150"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67028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3"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p:txBody>
          <a:bodyPr/>
          <a:lstStyle/>
          <a:p>
            <a:fld id="{725C68B6-61C2-468F-89AB-4B9F7531AA68}" type="slidenum">
              <a:rPr lang="ru-RU" smtClean="0"/>
              <a:pPr/>
              <a:t>19</a:t>
            </a:fld>
            <a:endParaRPr lang="ru-RU"/>
          </a:p>
        </p:txBody>
      </p:sp>
      <p:sp>
        <p:nvSpPr>
          <p:cNvPr id="2" name="TextBox 1"/>
          <p:cNvSpPr txBox="1"/>
          <p:nvPr/>
        </p:nvSpPr>
        <p:spPr>
          <a:xfrm>
            <a:off x="5439906" y="116632"/>
            <a:ext cx="3704094" cy="3046988"/>
          </a:xfrm>
          <a:prstGeom prst="rect">
            <a:avLst/>
          </a:prstGeom>
          <a:noFill/>
        </p:spPr>
        <p:txBody>
          <a:bodyPr wrap="square" rtlCol="0">
            <a:spAutoFit/>
          </a:bodyPr>
          <a:lstStyle/>
          <a:p>
            <a:r>
              <a:rPr lang="ru-RU" sz="2400" dirty="0"/>
              <a:t>Для придания внешнему виду больного большей эстетики рекомендуют производить постановку передних зубов не на одной плоскости, а ступенчато, согласно очертанию верхней губы</a:t>
            </a:r>
          </a:p>
        </p:txBody>
      </p:sp>
      <p:pic>
        <p:nvPicPr>
          <p:cNvPr id="10" name="Рисунок 9" descr="http://vmede.org/sait/content/Stomatologiya_ortop_lebedenko_2011/8_files/mb4_038.jpe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91680" y="129708"/>
            <a:ext cx="3532202" cy="2967430"/>
          </a:xfrm>
          <a:prstGeom prst="rect">
            <a:avLst/>
          </a:prstGeom>
          <a:noFill/>
          <a:ln>
            <a:noFill/>
          </a:ln>
        </p:spPr>
      </p:pic>
      <p:pic>
        <p:nvPicPr>
          <p:cNvPr id="11" name="Рисунок 10" descr="http://vmede.org/sait/content/Stomatologiya_ortop_lebedenko_2011/8_files/mb4_016.jpe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00484" y="3918406"/>
            <a:ext cx="3386316" cy="2620506"/>
          </a:xfrm>
          <a:prstGeom prst="rect">
            <a:avLst/>
          </a:prstGeom>
          <a:noFill/>
          <a:ln>
            <a:noFill/>
          </a:ln>
        </p:spPr>
      </p:pic>
      <p:sp>
        <p:nvSpPr>
          <p:cNvPr id="4" name="TextBox 3"/>
          <p:cNvSpPr txBox="1"/>
          <p:nvPr/>
        </p:nvSpPr>
        <p:spPr>
          <a:xfrm>
            <a:off x="1907704" y="3890222"/>
            <a:ext cx="3096344" cy="2308324"/>
          </a:xfrm>
          <a:prstGeom prst="rect">
            <a:avLst/>
          </a:prstGeom>
          <a:noFill/>
        </p:spPr>
        <p:txBody>
          <a:bodyPr wrap="square" rtlCol="0">
            <a:spAutoFit/>
          </a:bodyPr>
          <a:lstStyle/>
          <a:p>
            <a:r>
              <a:rPr lang="ru-RU" sz="2400" dirty="0"/>
              <a:t>Постановка зубов выглядит тем моложе, чем глубже и шире создаются пространства между зубами</a:t>
            </a:r>
          </a:p>
        </p:txBody>
      </p:sp>
      <p:pic>
        <p:nvPicPr>
          <p:cNvPr id="9" name="Рисунок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61950" y="312738"/>
            <a:ext cx="4248150"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87744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p:txBody>
          <a:bodyPr/>
          <a:lstStyle/>
          <a:p>
            <a:fld id="{725C68B6-61C2-468F-89AB-4B9F7531AA68}" type="slidenum">
              <a:rPr lang="ru-RU" smtClean="0"/>
              <a:pPr/>
              <a:t>2</a:t>
            </a:fld>
            <a:endParaRPr lang="ru-RU"/>
          </a:p>
        </p:txBody>
      </p:sp>
      <p:sp>
        <p:nvSpPr>
          <p:cNvPr id="6" name="Содержимое 2"/>
          <p:cNvSpPr txBox="1">
            <a:spLocks/>
          </p:cNvSpPr>
          <p:nvPr/>
        </p:nvSpPr>
        <p:spPr>
          <a:xfrm>
            <a:off x="1691680" y="116632"/>
            <a:ext cx="6963544" cy="6408712"/>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ru-RU" sz="3600" b="1" i="0" u="none" strike="noStrike" kern="1200" cap="none" spc="0" normalizeH="0" baseline="0" noProof="0" dirty="0" smtClean="0">
                <a:ln>
                  <a:noFill/>
                </a:ln>
                <a:solidFill>
                  <a:srgbClr val="C00000"/>
                </a:solidFill>
                <a:effectLst/>
                <a:uLnTx/>
                <a:uFillTx/>
                <a:latin typeface="Cambria" panose="02040503050406030204" pitchFamily="18" charset="0"/>
              </a:rPr>
              <a:t>Вопросы:</a:t>
            </a:r>
          </a:p>
          <a:p>
            <a:pPr marL="342900" marR="0" lvl="0" indent="-342900" algn="ctr" defTabSz="914400" rtl="0" eaLnBrk="1" fontAlgn="auto" latinLnBrk="0" hangingPunct="1">
              <a:lnSpc>
                <a:spcPct val="100000"/>
              </a:lnSpc>
              <a:spcBef>
                <a:spcPct val="20000"/>
              </a:spcBef>
              <a:spcAft>
                <a:spcPts val="0"/>
              </a:spcAft>
              <a:buClrTx/>
              <a:buSzTx/>
              <a:tabLst/>
              <a:defRPr/>
            </a:pPr>
            <a:endParaRPr kumimoji="0" lang="ru-RU" sz="3600" b="1" i="0" u="none" strike="noStrike" kern="1200" cap="none" spc="0" normalizeH="0" baseline="0" noProof="0" dirty="0" smtClean="0">
              <a:ln>
                <a:noFill/>
              </a:ln>
              <a:solidFill>
                <a:srgbClr val="C00000"/>
              </a:solidFill>
              <a:effectLst/>
              <a:uLnTx/>
              <a:uFillTx/>
              <a:latin typeface="Cambria" panose="02040503050406030204" pitchFamily="18" charset="0"/>
            </a:endParaRPr>
          </a:p>
          <a:p>
            <a:pPr marL="342900" indent="-342900">
              <a:spcBef>
                <a:spcPct val="20000"/>
              </a:spcBef>
              <a:buFont typeface="+mj-lt"/>
              <a:buAutoNum type="arabicPeriod"/>
              <a:defRPr/>
            </a:pPr>
            <a:r>
              <a:rPr lang="ru-RU" sz="2000" b="1" dirty="0" smtClean="0">
                <a:solidFill>
                  <a:srgbClr val="0000FF"/>
                </a:solidFill>
                <a:latin typeface="Cambria" panose="02040503050406030204" pitchFamily="18" charset="0"/>
              </a:rPr>
              <a:t>Гармония и эстетика в ортопедической стоматологии</a:t>
            </a:r>
          </a:p>
          <a:p>
            <a:pPr marL="342900" indent="-342900">
              <a:spcBef>
                <a:spcPct val="20000"/>
              </a:spcBef>
              <a:buFont typeface="+mj-lt"/>
              <a:buAutoNum type="arabicPeriod"/>
              <a:defRPr/>
            </a:pPr>
            <a:r>
              <a:rPr lang="ru-RU" sz="2000" b="1" dirty="0" smtClean="0">
                <a:solidFill>
                  <a:srgbClr val="0000FF"/>
                </a:solidFill>
                <a:latin typeface="Cambria" panose="02040503050406030204" pitchFamily="18" charset="0"/>
              </a:rPr>
              <a:t>Общие признаки постановки </a:t>
            </a:r>
            <a:r>
              <a:rPr lang="ru-RU" sz="2000" b="1" dirty="0">
                <a:solidFill>
                  <a:srgbClr val="0000FF"/>
                </a:solidFill>
                <a:latin typeface="Cambria" panose="02040503050406030204" pitchFamily="18" charset="0"/>
              </a:rPr>
              <a:t>искусственных зубов на верхней </a:t>
            </a:r>
            <a:r>
              <a:rPr lang="ru-RU" sz="2000" b="1" dirty="0" smtClean="0">
                <a:solidFill>
                  <a:srgbClr val="0000FF"/>
                </a:solidFill>
                <a:latin typeface="Cambria" panose="02040503050406030204" pitchFamily="18" charset="0"/>
              </a:rPr>
              <a:t>и нижней челюстях.</a:t>
            </a:r>
          </a:p>
          <a:p>
            <a:pPr marL="342900" indent="-342900">
              <a:spcBef>
                <a:spcPct val="20000"/>
              </a:spcBef>
              <a:buFont typeface="+mj-lt"/>
              <a:buAutoNum type="arabicPeriod"/>
              <a:defRPr/>
            </a:pPr>
            <a:r>
              <a:rPr lang="ru-RU" sz="2000" b="1" dirty="0" err="1" smtClean="0">
                <a:solidFill>
                  <a:srgbClr val="0000FF"/>
                </a:solidFill>
                <a:latin typeface="Cambria" panose="02040503050406030204" pitchFamily="18" charset="0"/>
              </a:rPr>
              <a:t>Пришлифовывание</a:t>
            </a:r>
            <a:r>
              <a:rPr lang="ru-RU" sz="2000" b="1" dirty="0" smtClean="0">
                <a:solidFill>
                  <a:srgbClr val="0000FF"/>
                </a:solidFill>
                <a:latin typeface="Cambria" panose="02040503050406030204" pitchFamily="18" charset="0"/>
              </a:rPr>
              <a:t> </a:t>
            </a:r>
            <a:r>
              <a:rPr lang="ru-RU" sz="2000" b="1" dirty="0">
                <a:solidFill>
                  <a:srgbClr val="0000FF"/>
                </a:solidFill>
                <a:latin typeface="Cambria" panose="02040503050406030204" pitchFamily="18" charset="0"/>
              </a:rPr>
              <a:t>искусственных </a:t>
            </a:r>
            <a:r>
              <a:rPr lang="ru-RU" sz="2000" b="1" dirty="0" smtClean="0">
                <a:solidFill>
                  <a:srgbClr val="0000FF"/>
                </a:solidFill>
                <a:latin typeface="Cambria" panose="02040503050406030204" pitchFamily="18" charset="0"/>
              </a:rPr>
              <a:t>зубов.</a:t>
            </a:r>
          </a:p>
          <a:p>
            <a:pPr marL="342900" indent="-342900">
              <a:spcBef>
                <a:spcPct val="20000"/>
              </a:spcBef>
              <a:buFont typeface="+mj-lt"/>
              <a:buAutoNum type="arabicPeriod"/>
              <a:defRPr/>
            </a:pPr>
            <a:r>
              <a:rPr lang="ru-RU" sz="2000" b="1" dirty="0" smtClean="0">
                <a:solidFill>
                  <a:srgbClr val="0000FF"/>
                </a:solidFill>
                <a:latin typeface="Cambria" panose="02040503050406030204" pitchFamily="18" charset="0"/>
              </a:rPr>
              <a:t>Изменение </a:t>
            </a:r>
            <a:r>
              <a:rPr lang="ru-RU" sz="2000" b="1" dirty="0">
                <a:solidFill>
                  <a:srgbClr val="0000FF"/>
                </a:solidFill>
                <a:latin typeface="Cambria" panose="02040503050406030204" pitchFamily="18" charset="0"/>
              </a:rPr>
              <a:t>формы верхних передних зубов в зависимости от пола </a:t>
            </a:r>
            <a:r>
              <a:rPr lang="ru-RU" sz="2000" b="1" dirty="0" smtClean="0">
                <a:solidFill>
                  <a:srgbClr val="0000FF"/>
                </a:solidFill>
                <a:latin typeface="Cambria" panose="02040503050406030204" pitchFamily="18" charset="0"/>
              </a:rPr>
              <a:t>пациента.</a:t>
            </a:r>
          </a:p>
          <a:p>
            <a:pPr marL="342900" indent="-342900">
              <a:spcBef>
                <a:spcPct val="20000"/>
              </a:spcBef>
              <a:buFont typeface="+mj-lt"/>
              <a:buAutoNum type="arabicPeriod"/>
              <a:defRPr/>
            </a:pPr>
            <a:r>
              <a:rPr lang="ru-RU" sz="2000" b="1" dirty="0" smtClean="0">
                <a:solidFill>
                  <a:srgbClr val="0000FF"/>
                </a:solidFill>
                <a:latin typeface="Cambria" panose="02040503050406030204" pitchFamily="18" charset="0"/>
              </a:rPr>
              <a:t>Моделирование </a:t>
            </a:r>
            <a:r>
              <a:rPr lang="ru-RU" sz="2000" b="1" dirty="0">
                <a:solidFill>
                  <a:srgbClr val="0000FF"/>
                </a:solidFill>
                <a:latin typeface="Cambria" panose="02040503050406030204" pitchFamily="18" charset="0"/>
              </a:rPr>
              <a:t>края искусственной </a:t>
            </a:r>
            <a:r>
              <a:rPr lang="ru-RU" sz="2000" b="1" dirty="0" smtClean="0">
                <a:solidFill>
                  <a:srgbClr val="0000FF"/>
                </a:solidFill>
                <a:latin typeface="Cambria" panose="02040503050406030204" pitchFamily="18" charset="0"/>
              </a:rPr>
              <a:t>десны</a:t>
            </a:r>
          </a:p>
          <a:p>
            <a:pPr marL="342900" indent="-342900">
              <a:spcBef>
                <a:spcPct val="20000"/>
              </a:spcBef>
              <a:buFont typeface="+mj-lt"/>
              <a:buAutoNum type="arabicPeriod"/>
              <a:defRPr/>
            </a:pPr>
            <a:r>
              <a:rPr lang="ru-RU" sz="2000" b="1" dirty="0">
                <a:solidFill>
                  <a:srgbClr val="0000FF"/>
                </a:solidFill>
                <a:latin typeface="Cambria" panose="02040503050406030204" pitchFamily="18" charset="0"/>
              </a:rPr>
              <a:t>Моделирование наружной поверхности базиса. </a:t>
            </a:r>
            <a:endParaRPr lang="ru-RU" sz="2000" b="1" dirty="0" smtClean="0">
              <a:solidFill>
                <a:srgbClr val="0000FF"/>
              </a:solidFill>
              <a:latin typeface="Cambria" panose="02040503050406030204" pitchFamily="18" charset="0"/>
            </a:endParaRPr>
          </a:p>
          <a:p>
            <a:pPr marL="342900" indent="-342900">
              <a:spcBef>
                <a:spcPct val="20000"/>
              </a:spcBef>
              <a:buFont typeface="+mj-lt"/>
              <a:buAutoNum type="arabicPeriod"/>
              <a:defRPr/>
            </a:pPr>
            <a:r>
              <a:rPr lang="ru-RU" sz="2000" b="1" dirty="0" smtClean="0">
                <a:solidFill>
                  <a:srgbClr val="0000FF"/>
                </a:solidFill>
                <a:latin typeface="Cambria" panose="02040503050406030204" pitchFamily="18" charset="0"/>
              </a:rPr>
              <a:t>Мышечная </a:t>
            </a:r>
            <a:r>
              <a:rPr lang="ru-RU" sz="2000" b="1" dirty="0">
                <a:solidFill>
                  <a:srgbClr val="0000FF"/>
                </a:solidFill>
                <a:latin typeface="Cambria" panose="02040503050406030204" pitchFamily="18" charset="0"/>
              </a:rPr>
              <a:t>стабилизация </a:t>
            </a:r>
            <a:r>
              <a:rPr lang="ru-RU" sz="2000" b="1" dirty="0" smtClean="0">
                <a:solidFill>
                  <a:srgbClr val="0000FF"/>
                </a:solidFill>
                <a:latin typeface="Cambria" panose="02040503050406030204" pitchFamily="18" charset="0"/>
              </a:rPr>
              <a:t>протеза.</a:t>
            </a:r>
          </a:p>
          <a:p>
            <a:pPr marL="342900" indent="-342900">
              <a:spcBef>
                <a:spcPct val="20000"/>
              </a:spcBef>
              <a:buFont typeface="+mj-lt"/>
              <a:buAutoNum type="arabicPeriod"/>
              <a:defRPr/>
            </a:pPr>
            <a:r>
              <a:rPr lang="ru-RU" sz="2000" b="1" dirty="0" smtClean="0">
                <a:solidFill>
                  <a:srgbClr val="0000FF"/>
                </a:solidFill>
                <a:latin typeface="Cambria" panose="02040503050406030204" pitchFamily="18" charset="0"/>
              </a:rPr>
              <a:t>Фонетические пробы</a:t>
            </a:r>
          </a:p>
        </p:txBody>
      </p:sp>
      <p:pic>
        <p:nvPicPr>
          <p:cNvPr id="8"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1950" y="312738"/>
            <a:ext cx="4248150"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44822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p:txBody>
          <a:bodyPr/>
          <a:lstStyle/>
          <a:p>
            <a:fld id="{725C68B6-61C2-468F-89AB-4B9F7531AA68}" type="slidenum">
              <a:rPr lang="ru-RU" smtClean="0"/>
              <a:pPr/>
              <a:t>20</a:t>
            </a:fld>
            <a:endParaRPr lang="ru-RU"/>
          </a:p>
        </p:txBody>
      </p:sp>
      <p:sp>
        <p:nvSpPr>
          <p:cNvPr id="2" name="Прямоугольник 1"/>
          <p:cNvSpPr/>
          <p:nvPr/>
        </p:nvSpPr>
        <p:spPr>
          <a:xfrm>
            <a:off x="1547664" y="1196752"/>
            <a:ext cx="7344816" cy="4985980"/>
          </a:xfrm>
          <a:prstGeom prst="rect">
            <a:avLst/>
          </a:prstGeom>
        </p:spPr>
        <p:txBody>
          <a:bodyPr wrap="square">
            <a:spAutoFit/>
          </a:bodyPr>
          <a:lstStyle/>
          <a:p>
            <a:pPr indent="270510" algn="just">
              <a:lnSpc>
                <a:spcPct val="150000"/>
              </a:lnSpc>
              <a:spcAft>
                <a:spcPts val="0"/>
              </a:spcAft>
            </a:pPr>
            <a:r>
              <a:rPr lang="ru-RU" sz="1600" dirty="0" smtClean="0">
                <a:solidFill>
                  <a:srgbClr val="000000"/>
                </a:solidFill>
                <a:latin typeface="Cambria" panose="02040503050406030204" pitchFamily="18" charset="0"/>
                <a:ea typeface="Times New Roman" panose="02020603050405020304" pitchFamily="18" charset="0"/>
                <a:cs typeface="Arial" panose="020B0604020202020204" pitchFamily="34" charset="0"/>
              </a:rPr>
              <a:t>Особое значение в получении положительного зрительного впечатления от зубов придается учету, так называемого, лицевого, резцового и пришеечного эффектов постановки зубов. </a:t>
            </a:r>
          </a:p>
          <a:p>
            <a:pPr indent="270510" algn="just">
              <a:lnSpc>
                <a:spcPct val="150000"/>
              </a:lnSpc>
              <a:spcAft>
                <a:spcPts val="0"/>
              </a:spcAft>
            </a:pPr>
            <a:r>
              <a:rPr lang="ru-RU" sz="1600" b="1" dirty="0" smtClean="0">
                <a:solidFill>
                  <a:srgbClr val="FF0000"/>
                </a:solidFill>
                <a:latin typeface="Cambria" panose="02040503050406030204" pitchFamily="18" charset="0"/>
                <a:ea typeface="Times New Roman" panose="02020603050405020304" pitchFamily="18" charset="0"/>
                <a:cs typeface="Arial" panose="020B0604020202020204" pitchFamily="34" charset="0"/>
              </a:rPr>
              <a:t>Лицевой эффект </a:t>
            </a:r>
            <a:r>
              <a:rPr lang="ru-RU" sz="1600" dirty="0" smtClean="0">
                <a:solidFill>
                  <a:srgbClr val="000000"/>
                </a:solidFill>
                <a:latin typeface="Cambria" panose="02040503050406030204" pitchFamily="18" charset="0"/>
                <a:ea typeface="Times New Roman" panose="02020603050405020304" pitchFamily="18" charset="0"/>
                <a:cs typeface="Arial" panose="020B0604020202020204" pitchFamily="34" charset="0"/>
              </a:rPr>
              <a:t>обеспечивает общее впечатление от зубов и определяется формой и цветом зубов, а также их соответствие лицевым признакам.</a:t>
            </a:r>
          </a:p>
          <a:p>
            <a:pPr indent="270510" algn="just">
              <a:lnSpc>
                <a:spcPct val="150000"/>
              </a:lnSpc>
              <a:spcAft>
                <a:spcPts val="0"/>
              </a:spcAft>
            </a:pPr>
            <a:r>
              <a:rPr lang="ru-RU" sz="1600" b="1" dirty="0" smtClean="0">
                <a:solidFill>
                  <a:srgbClr val="FF0000"/>
                </a:solidFill>
                <a:latin typeface="Cambria" panose="02040503050406030204" pitchFamily="18" charset="0"/>
                <a:ea typeface="Times New Roman" panose="02020603050405020304" pitchFamily="18" charset="0"/>
                <a:cs typeface="Arial" panose="020B0604020202020204" pitchFamily="34" charset="0"/>
              </a:rPr>
              <a:t>Резцовый эффект </a:t>
            </a:r>
            <a:r>
              <a:rPr lang="ru-RU" sz="1600" dirty="0" smtClean="0">
                <a:solidFill>
                  <a:srgbClr val="000000"/>
                </a:solidFill>
                <a:latin typeface="Cambria" panose="02040503050406030204" pitchFamily="18" charset="0"/>
                <a:ea typeface="Times New Roman" panose="02020603050405020304" pitchFamily="18" charset="0"/>
                <a:cs typeface="Arial" panose="020B0604020202020204" pitchFamily="34" charset="0"/>
              </a:rPr>
              <a:t>зависит от положения резцов по отношению к губам.</a:t>
            </a:r>
          </a:p>
          <a:p>
            <a:pPr indent="270510" algn="just">
              <a:lnSpc>
                <a:spcPct val="150000"/>
              </a:lnSpc>
              <a:spcAft>
                <a:spcPts val="0"/>
              </a:spcAft>
            </a:pPr>
            <a:r>
              <a:rPr lang="ru-RU" sz="1600" b="1" dirty="0" smtClean="0">
                <a:solidFill>
                  <a:srgbClr val="FF0000"/>
                </a:solidFill>
                <a:latin typeface="Cambria" panose="02040503050406030204" pitchFamily="18" charset="0"/>
                <a:ea typeface="Times New Roman" panose="02020603050405020304" pitchFamily="18" charset="0"/>
                <a:cs typeface="Arial" panose="020B0604020202020204" pitchFamily="34" charset="0"/>
              </a:rPr>
              <a:t>Пришеечный эффект </a:t>
            </a:r>
            <a:r>
              <a:rPr lang="ru-RU" sz="1600" dirty="0" smtClean="0">
                <a:solidFill>
                  <a:srgbClr val="000000"/>
                </a:solidFill>
                <a:latin typeface="Cambria" panose="02040503050406030204" pitchFamily="18" charset="0"/>
                <a:ea typeface="Times New Roman" panose="02020603050405020304" pitchFamily="18" charset="0"/>
                <a:cs typeface="Arial" panose="020B0604020202020204" pitchFamily="34" charset="0"/>
              </a:rPr>
              <a:t>определяется конфигурацией шеек зубов и контуром десневого края. </a:t>
            </a:r>
          </a:p>
          <a:p>
            <a:pPr indent="270510" algn="just">
              <a:lnSpc>
                <a:spcPct val="150000"/>
              </a:lnSpc>
              <a:spcAft>
                <a:spcPts val="0"/>
              </a:spcAft>
            </a:pPr>
            <a:r>
              <a:rPr lang="ru-RU" sz="1600" dirty="0" smtClean="0">
                <a:solidFill>
                  <a:srgbClr val="000000"/>
                </a:solidFill>
                <a:latin typeface="Cambria" panose="02040503050406030204" pitchFamily="18" charset="0"/>
                <a:ea typeface="Times New Roman" panose="02020603050405020304" pitchFamily="18" charset="0"/>
                <a:cs typeface="Arial" panose="020B0604020202020204" pitchFamily="34" charset="0"/>
              </a:rPr>
              <a:t>Зрительное впечатление от искусственных зубов будет благоприятным или неблагоприятным в зависимости оттого, насколько перечисленные факторы учтены и соблюдены при постановке зубов.</a:t>
            </a:r>
          </a:p>
          <a:p>
            <a:pPr indent="270510" algn="just">
              <a:lnSpc>
                <a:spcPct val="150000"/>
              </a:lnSpc>
              <a:spcAft>
                <a:spcPts val="0"/>
              </a:spcAft>
            </a:pPr>
            <a:endParaRPr lang="ru-RU" sz="2000" b="1" dirty="0">
              <a:solidFill>
                <a:srgbClr val="0066FF"/>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1950" y="312738"/>
            <a:ext cx="4248150"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62167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p:txBody>
          <a:bodyPr/>
          <a:lstStyle/>
          <a:p>
            <a:fld id="{725C68B6-61C2-468F-89AB-4B9F7531AA68}" type="slidenum">
              <a:rPr lang="ru-RU" smtClean="0"/>
              <a:pPr/>
              <a:t>21</a:t>
            </a:fld>
            <a:endParaRPr lang="ru-RU"/>
          </a:p>
        </p:txBody>
      </p:sp>
      <p:sp>
        <p:nvSpPr>
          <p:cNvPr id="2" name="Прямоугольник 1"/>
          <p:cNvSpPr/>
          <p:nvPr/>
        </p:nvSpPr>
        <p:spPr>
          <a:xfrm>
            <a:off x="1475656" y="1196752"/>
            <a:ext cx="7344816" cy="1160511"/>
          </a:xfrm>
          <a:prstGeom prst="rect">
            <a:avLst/>
          </a:prstGeom>
        </p:spPr>
        <p:txBody>
          <a:bodyPr wrap="square">
            <a:spAutoFit/>
          </a:bodyPr>
          <a:lstStyle/>
          <a:p>
            <a:pPr indent="270510" algn="just">
              <a:lnSpc>
                <a:spcPct val="150000"/>
              </a:lnSpc>
              <a:spcAft>
                <a:spcPts val="0"/>
              </a:spcAft>
            </a:pPr>
            <a:r>
              <a:rPr lang="ru-RU" sz="1600" dirty="0" smtClean="0">
                <a:solidFill>
                  <a:srgbClr val="000000"/>
                </a:solidFill>
                <a:latin typeface="Cambria" panose="02040503050406030204" pitchFamily="18" charset="0"/>
                <a:ea typeface="Calibri" panose="020F0502020204030204" pitchFamily="34" charset="0"/>
                <a:cs typeface="Arial" panose="020B0604020202020204" pitchFamily="34" charset="0"/>
              </a:rPr>
              <a:t>Для получения положительного резцового эффекта при постановке зубов, необходимо определить индивидуальный уровень расположения верхних резцов по отношению к губе. </a:t>
            </a:r>
            <a:endParaRPr lang="ru-RU" b="1" dirty="0">
              <a:solidFill>
                <a:srgbClr val="0066FF"/>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122" name="Picture 2" descr="Постановка зубов | Ортопедическая стоматология"/>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70735" y="2708920"/>
            <a:ext cx="4949265" cy="3486466"/>
          </a:xfrm>
          <a:prstGeom prst="rect">
            <a:avLst/>
          </a:prstGeom>
          <a:noFill/>
          <a:extLst>
            <a:ext uri="{909E8E84-426E-40DD-AFC4-6F175D3DCCD1}">
              <a14:hiddenFill xmlns:a14="http://schemas.microsoft.com/office/drawing/2010/main">
                <a:solidFill>
                  <a:srgbClr val="FFFFFF"/>
                </a:solidFill>
              </a14:hiddenFill>
            </a:ext>
          </a:extLst>
        </p:spPr>
      </p:pic>
      <p:pic>
        <p:nvPicPr>
          <p:cNvPr id="8" name="Рисунок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1950" y="312738"/>
            <a:ext cx="4248150"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36053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p:txBody>
          <a:bodyPr/>
          <a:lstStyle/>
          <a:p>
            <a:fld id="{725C68B6-61C2-468F-89AB-4B9F7531AA68}" type="slidenum">
              <a:rPr lang="ru-RU" smtClean="0"/>
              <a:pPr/>
              <a:t>22</a:t>
            </a:fld>
            <a:endParaRPr lang="ru-RU"/>
          </a:p>
        </p:txBody>
      </p:sp>
      <p:sp>
        <p:nvSpPr>
          <p:cNvPr id="2" name="Прямоугольник 1"/>
          <p:cNvSpPr/>
          <p:nvPr/>
        </p:nvSpPr>
        <p:spPr>
          <a:xfrm>
            <a:off x="1547664" y="1229766"/>
            <a:ext cx="7344816" cy="5309146"/>
          </a:xfrm>
          <a:prstGeom prst="rect">
            <a:avLst/>
          </a:prstGeom>
        </p:spPr>
        <p:txBody>
          <a:bodyPr wrap="square">
            <a:spAutoFit/>
          </a:bodyPr>
          <a:lstStyle/>
          <a:p>
            <a:pPr indent="270510" algn="just">
              <a:lnSpc>
                <a:spcPct val="150000"/>
              </a:lnSpc>
              <a:spcAft>
                <a:spcPts val="0"/>
              </a:spcAft>
            </a:pPr>
            <a:r>
              <a:rPr lang="ru-RU" sz="1600" dirty="0" smtClean="0">
                <a:solidFill>
                  <a:srgbClr val="000000"/>
                </a:solidFill>
                <a:latin typeface="Cambria" panose="02040503050406030204" pitchFamily="18" charset="0"/>
                <a:ea typeface="Calibri" panose="020F0502020204030204" pitchFamily="34" charset="0"/>
                <a:cs typeface="Arial" panose="020B0604020202020204" pitchFamily="34" charset="0"/>
              </a:rPr>
              <a:t>Важным моментом в постановке зубов является обеспечение естественности искусственных зубов и красоты лица пациента. Для достижения оптимальных результатов достаточно руководствоваться стандартными, характерными для «среднего» типа улыбки:</a:t>
            </a:r>
          </a:p>
          <a:p>
            <a:pPr indent="270510" algn="just">
              <a:lnSpc>
                <a:spcPct val="150000"/>
              </a:lnSpc>
              <a:spcAft>
                <a:spcPts val="0"/>
              </a:spcAft>
            </a:pPr>
            <a:r>
              <a:rPr lang="ru-RU" dirty="0" smtClean="0">
                <a:solidFill>
                  <a:srgbClr val="0066FF"/>
                </a:solidFill>
                <a:effectLst/>
                <a:latin typeface="Cambria" panose="02040503050406030204" pitchFamily="18" charset="0"/>
                <a:ea typeface="Calibri" panose="020F0502020204030204" pitchFamily="34" charset="0"/>
                <a:cs typeface="Arial" panose="020B0604020202020204" pitchFamily="34" charset="0"/>
              </a:rPr>
              <a:t>1.Верхние фронтальные зубы и </a:t>
            </a:r>
            <a:r>
              <a:rPr lang="ru-RU" dirty="0" err="1" smtClean="0">
                <a:solidFill>
                  <a:srgbClr val="0066FF"/>
                </a:solidFill>
                <a:effectLst/>
                <a:latin typeface="Cambria" panose="02040503050406030204" pitchFamily="18" charset="0"/>
                <a:ea typeface="Calibri" panose="020F0502020204030204" pitchFamily="34" charset="0"/>
                <a:cs typeface="Arial" panose="020B0604020202020204" pitchFamily="34" charset="0"/>
              </a:rPr>
              <a:t>премоляры</a:t>
            </a:r>
            <a:r>
              <a:rPr lang="ru-RU" dirty="0" smtClean="0">
                <a:solidFill>
                  <a:srgbClr val="0066FF"/>
                </a:solidFill>
                <a:effectLst/>
                <a:latin typeface="Cambria" panose="02040503050406030204" pitchFamily="18" charset="0"/>
                <a:ea typeface="Calibri" panose="020F0502020204030204" pitchFamily="34" charset="0"/>
                <a:cs typeface="Arial" panose="020B0604020202020204" pitchFamily="34" charset="0"/>
              </a:rPr>
              <a:t> должны быть видны при улыбке полностью.</a:t>
            </a:r>
          </a:p>
          <a:p>
            <a:pPr indent="270510" algn="just">
              <a:lnSpc>
                <a:spcPct val="150000"/>
              </a:lnSpc>
              <a:spcAft>
                <a:spcPts val="0"/>
              </a:spcAft>
            </a:pPr>
            <a:r>
              <a:rPr lang="ru-RU" dirty="0" smtClean="0">
                <a:solidFill>
                  <a:srgbClr val="0066FF"/>
                </a:solidFill>
                <a:latin typeface="Cambria" panose="02040503050406030204" pitchFamily="18" charset="0"/>
                <a:ea typeface="Calibri" panose="020F0502020204030204" pitchFamily="34" charset="0"/>
                <a:cs typeface="Arial" panose="020B0604020202020204" pitchFamily="34" charset="0"/>
              </a:rPr>
              <a:t>2.Форма изгиба линии режущих поверхностей верхних фронтальных зубов должна быть идентична форме линии изгиба нижней губы.</a:t>
            </a:r>
          </a:p>
          <a:p>
            <a:pPr indent="270510" algn="just">
              <a:lnSpc>
                <a:spcPct val="150000"/>
              </a:lnSpc>
              <a:spcAft>
                <a:spcPts val="0"/>
              </a:spcAft>
            </a:pPr>
            <a:r>
              <a:rPr lang="ru-RU" dirty="0" smtClean="0">
                <a:solidFill>
                  <a:srgbClr val="0066FF"/>
                </a:solidFill>
                <a:effectLst/>
                <a:latin typeface="Cambria" panose="02040503050406030204" pitchFamily="18" charset="0"/>
                <a:ea typeface="Calibri" panose="020F0502020204030204" pitchFamily="34" charset="0"/>
                <a:cs typeface="Arial" panose="020B0604020202020204" pitchFamily="34" charset="0"/>
              </a:rPr>
              <a:t>3.Режущие края верхних фронтальных зубов должны слегка касаться нижней губы. </a:t>
            </a:r>
          </a:p>
          <a:p>
            <a:pPr indent="270510" algn="just">
              <a:lnSpc>
                <a:spcPct val="150000"/>
              </a:lnSpc>
              <a:spcAft>
                <a:spcPts val="0"/>
              </a:spcAft>
            </a:pPr>
            <a:r>
              <a:rPr lang="ru-RU" dirty="0" smtClean="0">
                <a:solidFill>
                  <a:srgbClr val="000000"/>
                </a:solidFill>
                <a:latin typeface="Cambria" panose="02040503050406030204" pitchFamily="18" charset="0"/>
                <a:ea typeface="Calibri" panose="020F0502020204030204" pitchFamily="34" charset="0"/>
                <a:cs typeface="Arial" panose="020B0604020202020204" pitchFamily="34" charset="0"/>
              </a:rPr>
              <a:t>Все рекомендации могут быть взяты за основу, если необходимо добиться стандартно красивой улыбки.</a:t>
            </a:r>
            <a:endParaRPr lang="ru-RU" sz="2000" dirty="0">
              <a:solidFill>
                <a:srgbClr val="0066FF"/>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1950" y="312738"/>
            <a:ext cx="4248150"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73858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p:txBody>
          <a:bodyPr/>
          <a:lstStyle/>
          <a:p>
            <a:fld id="{725C68B6-61C2-468F-89AB-4B9F7531AA68}" type="slidenum">
              <a:rPr lang="ru-RU" smtClean="0"/>
              <a:pPr/>
              <a:t>23</a:t>
            </a:fld>
            <a:endParaRPr lang="ru-RU"/>
          </a:p>
        </p:txBody>
      </p:sp>
      <p:sp>
        <p:nvSpPr>
          <p:cNvPr id="2" name="Прямоугольник 1"/>
          <p:cNvSpPr/>
          <p:nvPr/>
        </p:nvSpPr>
        <p:spPr>
          <a:xfrm>
            <a:off x="1547664" y="1147825"/>
            <a:ext cx="7344816" cy="5539978"/>
          </a:xfrm>
          <a:prstGeom prst="rect">
            <a:avLst/>
          </a:prstGeom>
        </p:spPr>
        <p:txBody>
          <a:bodyPr wrap="square">
            <a:spAutoFit/>
          </a:bodyPr>
          <a:lstStyle/>
          <a:p>
            <a:pPr indent="270510" algn="ctr">
              <a:lnSpc>
                <a:spcPct val="150000"/>
              </a:lnSpc>
              <a:spcAft>
                <a:spcPts val="0"/>
              </a:spcAft>
            </a:pPr>
            <a:r>
              <a:rPr lang="ru-RU" sz="2000" b="1" dirty="0" smtClean="0">
                <a:solidFill>
                  <a:srgbClr val="FF0000"/>
                </a:solidFill>
                <a:latin typeface="Cambria" panose="02040503050406030204" pitchFamily="18" charset="0"/>
                <a:ea typeface="Calibri" panose="020F0502020204030204" pitchFamily="34" charset="0"/>
                <a:cs typeface="Arial" panose="020B0604020202020204" pitchFamily="34" charset="0"/>
              </a:rPr>
              <a:t>Выделены следующие компоненты улыбки:</a:t>
            </a:r>
          </a:p>
          <a:p>
            <a:pPr indent="270510" algn="just">
              <a:lnSpc>
                <a:spcPct val="150000"/>
              </a:lnSpc>
              <a:spcAft>
                <a:spcPts val="0"/>
              </a:spcAft>
            </a:pPr>
            <a:endParaRPr lang="ru-RU" b="1" dirty="0" smtClean="0">
              <a:solidFill>
                <a:srgbClr val="FF0000"/>
              </a:solidFill>
              <a:latin typeface="Cambria" panose="02040503050406030204" pitchFamily="18" charset="0"/>
              <a:ea typeface="Calibri" panose="020F0502020204030204" pitchFamily="34" charset="0"/>
              <a:cs typeface="Arial" panose="020B0604020202020204" pitchFamily="34" charset="0"/>
            </a:endParaRPr>
          </a:p>
          <a:p>
            <a:pPr indent="270510" algn="just">
              <a:lnSpc>
                <a:spcPct val="150000"/>
              </a:lnSpc>
              <a:spcAft>
                <a:spcPts val="0"/>
              </a:spcAft>
            </a:pPr>
            <a:r>
              <a:rPr lang="ru-RU" sz="2000" dirty="0" smtClean="0">
                <a:solidFill>
                  <a:srgbClr val="000000"/>
                </a:solidFill>
                <a:effectLst/>
                <a:latin typeface="Cambria" panose="02040503050406030204" pitchFamily="18" charset="0"/>
                <a:ea typeface="Calibri" panose="020F0502020204030204" pitchFamily="34" charset="0"/>
                <a:cs typeface="Arial" panose="020B0604020202020204" pitchFamily="34" charset="0"/>
              </a:rPr>
              <a:t>1. Степень обнажения зубов и альвеолярного отростка;</a:t>
            </a:r>
          </a:p>
          <a:p>
            <a:pPr indent="270510" algn="just">
              <a:lnSpc>
                <a:spcPct val="150000"/>
              </a:lnSpc>
              <a:spcAft>
                <a:spcPts val="0"/>
              </a:spcAft>
            </a:pPr>
            <a:r>
              <a:rPr lang="ru-RU" sz="2000" dirty="0" smtClean="0">
                <a:solidFill>
                  <a:srgbClr val="000000"/>
                </a:solidFill>
                <a:latin typeface="Cambria" panose="02040503050406030204" pitchFamily="18" charset="0"/>
                <a:ea typeface="Calibri" panose="020F0502020204030204" pitchFamily="34" charset="0"/>
                <a:cs typeface="Arial" panose="020B0604020202020204" pitchFamily="34" charset="0"/>
              </a:rPr>
              <a:t>2. Средние резцовые линии верхних и нижних зубных дуг (которые могут совпадать, что с точки зрения эстетики считается положительным моментом, или не совпадать);</a:t>
            </a:r>
          </a:p>
          <a:p>
            <a:pPr indent="270510" algn="just">
              <a:lnSpc>
                <a:spcPct val="150000"/>
              </a:lnSpc>
              <a:spcAft>
                <a:spcPts val="0"/>
              </a:spcAft>
            </a:pPr>
            <a:r>
              <a:rPr lang="ru-RU" sz="2000" dirty="0" smtClean="0">
                <a:solidFill>
                  <a:srgbClr val="000000"/>
                </a:solidFill>
                <a:effectLst/>
                <a:latin typeface="Cambria" panose="02040503050406030204" pitchFamily="18" charset="0"/>
                <a:ea typeface="Calibri" panose="020F0502020204030204" pitchFamily="34" charset="0"/>
                <a:cs typeface="Arial" panose="020B0604020202020204" pitchFamily="34" charset="0"/>
              </a:rPr>
              <a:t>3. «Щечное» пространство – расстояние между видимым краем последнего зуба и углом рта. Индивидуальной особенностью расположения зубов в пределах «рамок» губ могут быть достаточно точно установлены врачом при изучени</a:t>
            </a:r>
            <a:r>
              <a:rPr lang="ru-RU" sz="2000" dirty="0" smtClean="0">
                <a:solidFill>
                  <a:srgbClr val="000000"/>
                </a:solidFill>
                <a:latin typeface="Cambria" panose="02040503050406030204" pitchFamily="18" charset="0"/>
                <a:ea typeface="Calibri" panose="020F0502020204030204" pitchFamily="34" charset="0"/>
                <a:cs typeface="Arial" panose="020B0604020202020204" pitchFamily="34" charset="0"/>
              </a:rPr>
              <a:t>и старых фотографий пациентов и учтены при протезировании.</a:t>
            </a:r>
            <a:endParaRPr lang="ru-RU" sz="2000" dirty="0">
              <a:solidFill>
                <a:srgbClr val="0066FF"/>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1950" y="312738"/>
            <a:ext cx="4248150"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97366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3"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p:txBody>
          <a:bodyPr/>
          <a:lstStyle/>
          <a:p>
            <a:fld id="{725C68B6-61C2-468F-89AB-4B9F7531AA68}" type="slidenum">
              <a:rPr lang="ru-RU" smtClean="0"/>
              <a:pPr/>
              <a:t>24</a:t>
            </a:fld>
            <a:endParaRPr lang="ru-RU"/>
          </a:p>
        </p:txBody>
      </p:sp>
      <p:sp>
        <p:nvSpPr>
          <p:cNvPr id="8" name="TextBox 7"/>
          <p:cNvSpPr txBox="1"/>
          <p:nvPr/>
        </p:nvSpPr>
        <p:spPr>
          <a:xfrm>
            <a:off x="1691680" y="1124744"/>
            <a:ext cx="7200800" cy="5170646"/>
          </a:xfrm>
          <a:prstGeom prst="rect">
            <a:avLst/>
          </a:prstGeom>
          <a:noFill/>
        </p:spPr>
        <p:txBody>
          <a:bodyPr wrap="square" rtlCol="0">
            <a:spAutoFit/>
          </a:bodyPr>
          <a:lstStyle/>
          <a:p>
            <a:pPr algn="ctr"/>
            <a:r>
              <a:rPr lang="ru-RU" sz="2400" b="1" dirty="0">
                <a:solidFill>
                  <a:srgbClr val="FF0000"/>
                </a:solidFill>
                <a:latin typeface="Cambria Math" panose="02040503050406030204" pitchFamily="18" charset="0"/>
                <a:ea typeface="Cambria Math" panose="02040503050406030204" pitchFamily="18" charset="0"/>
              </a:rPr>
              <a:t>Ф</a:t>
            </a:r>
            <a:r>
              <a:rPr lang="ru-RU" sz="2400" b="1" dirty="0" smtClean="0">
                <a:solidFill>
                  <a:srgbClr val="FF0000"/>
                </a:solidFill>
                <a:latin typeface="Cambria Math" panose="02040503050406030204" pitchFamily="18" charset="0"/>
                <a:ea typeface="Cambria Math" panose="02040503050406030204" pitchFamily="18" charset="0"/>
              </a:rPr>
              <a:t>акторы</a:t>
            </a:r>
            <a:r>
              <a:rPr lang="ru-RU" sz="2400" b="1" dirty="0">
                <a:solidFill>
                  <a:srgbClr val="FF0000"/>
                </a:solidFill>
                <a:latin typeface="Cambria Math" panose="02040503050406030204" pitchFamily="18" charset="0"/>
                <a:ea typeface="Cambria Math" panose="02040503050406030204" pitchFamily="18" charset="0"/>
              </a:rPr>
              <a:t>, которые следует учитывать при эстетическом оформлении съемных протезов полного зубного ряда. </a:t>
            </a:r>
            <a:endParaRPr lang="ru-RU" sz="2400" b="1" dirty="0" smtClean="0">
              <a:solidFill>
                <a:srgbClr val="FF0000"/>
              </a:solidFill>
              <a:latin typeface="Cambria Math" panose="02040503050406030204" pitchFamily="18" charset="0"/>
              <a:ea typeface="Cambria Math" panose="02040503050406030204" pitchFamily="18" charset="0"/>
            </a:endParaRPr>
          </a:p>
          <a:p>
            <a:endParaRPr lang="ru-RU" dirty="0">
              <a:latin typeface="Cambria Math" panose="02040503050406030204" pitchFamily="18" charset="0"/>
              <a:ea typeface="Cambria Math" panose="02040503050406030204" pitchFamily="18" charset="0"/>
            </a:endParaRPr>
          </a:p>
          <a:p>
            <a:r>
              <a:rPr lang="ru-RU" sz="2400" dirty="0" smtClean="0">
                <a:latin typeface="Cambria Math" panose="02040503050406030204" pitchFamily="18" charset="0"/>
                <a:ea typeface="Cambria Math" panose="02040503050406030204" pitchFamily="18" charset="0"/>
              </a:rPr>
              <a:t>Каким </a:t>
            </a:r>
            <a:r>
              <a:rPr lang="ru-RU" sz="2400" dirty="0">
                <a:latin typeface="Cambria Math" panose="02040503050406030204" pitchFamily="18" charset="0"/>
                <a:ea typeface="Cambria Math" panose="02040503050406030204" pitchFamily="18" charset="0"/>
              </a:rPr>
              <a:t>же образом можно придать индивидуальный характер передней группе искусственных зубов в протезе? Этого можно добиться:</a:t>
            </a:r>
          </a:p>
          <a:p>
            <a:pPr marL="285750" indent="-285750">
              <a:buClr>
                <a:srgbClr val="0000FF"/>
              </a:buClr>
              <a:buFont typeface="Wingdings" panose="05000000000000000000" pitchFamily="2" charset="2"/>
              <a:buChar char="Ø"/>
            </a:pPr>
            <a:r>
              <a:rPr lang="ru-RU" sz="2400" dirty="0">
                <a:latin typeface="Cambria Math" panose="02040503050406030204" pitchFamily="18" charset="0"/>
                <a:ea typeface="Cambria Math" panose="02040503050406030204" pitchFamily="18" charset="0"/>
              </a:rPr>
              <a:t>•  при изменении формы зуба путем </a:t>
            </a:r>
            <a:r>
              <a:rPr lang="ru-RU" sz="2400" dirty="0" err="1">
                <a:latin typeface="Cambria Math" panose="02040503050406030204" pitchFamily="18" charset="0"/>
                <a:ea typeface="Cambria Math" panose="02040503050406030204" pitchFamily="18" charset="0"/>
              </a:rPr>
              <a:t>пришлифовывания</a:t>
            </a:r>
            <a:r>
              <a:rPr lang="ru-RU" sz="2400" dirty="0">
                <a:latin typeface="Cambria Math" panose="02040503050406030204" pitchFamily="18" charset="0"/>
                <a:ea typeface="Cambria Math" panose="02040503050406030204" pitchFamily="18" charset="0"/>
              </a:rPr>
              <a:t>;</a:t>
            </a:r>
          </a:p>
          <a:p>
            <a:pPr marL="285750" indent="-285750">
              <a:buClr>
                <a:srgbClr val="0000FF"/>
              </a:buClr>
              <a:buFont typeface="Wingdings" panose="05000000000000000000" pitchFamily="2" charset="2"/>
              <a:buChar char="Ø"/>
            </a:pPr>
            <a:r>
              <a:rPr lang="ru-RU" sz="2400" dirty="0">
                <a:latin typeface="Cambria Math" panose="02040503050406030204" pitchFamily="18" charset="0"/>
                <a:ea typeface="Cambria Math" panose="02040503050406030204" pitchFamily="18" charset="0"/>
              </a:rPr>
              <a:t>•  изменении постановки зубов;</a:t>
            </a:r>
          </a:p>
          <a:p>
            <a:pPr marL="285750" indent="-285750">
              <a:buClr>
                <a:srgbClr val="0000FF"/>
              </a:buClr>
              <a:buFont typeface="Wingdings" panose="05000000000000000000" pitchFamily="2" charset="2"/>
              <a:buChar char="Ø"/>
            </a:pPr>
            <a:r>
              <a:rPr lang="ru-RU" sz="2400" dirty="0">
                <a:latin typeface="Cambria Math" panose="02040503050406030204" pitchFamily="18" charset="0"/>
                <a:ea typeface="Cambria Math" panose="02040503050406030204" pitchFamily="18" charset="0"/>
              </a:rPr>
              <a:t>•  изменении формы зуба с помощью различного оформления края искусственной десны.</a:t>
            </a:r>
          </a:p>
        </p:txBody>
      </p:sp>
      <p:pic>
        <p:nvPicPr>
          <p:cNvPr id="6" name="Рисунок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1950" y="312738"/>
            <a:ext cx="4248150"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6186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3"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p:txBody>
          <a:bodyPr/>
          <a:lstStyle/>
          <a:p>
            <a:fld id="{725C68B6-61C2-468F-89AB-4B9F7531AA68}" type="slidenum">
              <a:rPr lang="ru-RU" smtClean="0"/>
              <a:pPr/>
              <a:t>25</a:t>
            </a:fld>
            <a:endParaRPr lang="ru-RU"/>
          </a:p>
        </p:txBody>
      </p:sp>
      <p:sp>
        <p:nvSpPr>
          <p:cNvPr id="2" name="TextBox 1"/>
          <p:cNvSpPr txBox="1"/>
          <p:nvPr/>
        </p:nvSpPr>
        <p:spPr>
          <a:xfrm>
            <a:off x="1547664" y="1214377"/>
            <a:ext cx="7452320" cy="5324535"/>
          </a:xfrm>
          <a:prstGeom prst="rect">
            <a:avLst/>
          </a:prstGeom>
          <a:noFill/>
        </p:spPr>
        <p:txBody>
          <a:bodyPr wrap="square" rtlCol="0">
            <a:spAutoFit/>
          </a:bodyPr>
          <a:lstStyle/>
          <a:p>
            <a:pPr algn="ctr"/>
            <a:r>
              <a:rPr lang="ru-RU" sz="2000" b="1" dirty="0">
                <a:solidFill>
                  <a:srgbClr val="FF0000"/>
                </a:solidFill>
                <a:latin typeface="Cambria Math" panose="02040503050406030204" pitchFamily="18" charset="0"/>
                <a:ea typeface="Cambria Math" panose="02040503050406030204" pitchFamily="18" charset="0"/>
              </a:rPr>
              <a:t>При постановке передних верхних искусственных зубов необходимо обратить внимание на следующее</a:t>
            </a:r>
            <a:r>
              <a:rPr lang="ru-RU" sz="2000" b="1" dirty="0" smtClean="0">
                <a:solidFill>
                  <a:srgbClr val="FF0000"/>
                </a:solidFill>
                <a:latin typeface="Cambria Math" panose="02040503050406030204" pitchFamily="18" charset="0"/>
                <a:ea typeface="Cambria Math" panose="02040503050406030204" pitchFamily="18" charset="0"/>
              </a:rPr>
              <a:t>:</a:t>
            </a:r>
          </a:p>
          <a:p>
            <a:pPr algn="ctr"/>
            <a:endParaRPr lang="ru-RU" sz="2000" b="1" dirty="0">
              <a:solidFill>
                <a:srgbClr val="0000FF"/>
              </a:solidFill>
              <a:latin typeface="Cambria Math" panose="02040503050406030204" pitchFamily="18" charset="0"/>
              <a:ea typeface="Cambria Math" panose="02040503050406030204" pitchFamily="18" charset="0"/>
            </a:endParaRPr>
          </a:p>
          <a:p>
            <a:pPr marL="285750" indent="-285750">
              <a:buClr>
                <a:srgbClr val="0000FF"/>
              </a:buClr>
              <a:buFont typeface="Wingdings" panose="05000000000000000000" pitchFamily="2" charset="2"/>
              <a:buChar char="Ø"/>
            </a:pPr>
            <a:r>
              <a:rPr lang="ru-RU" sz="2000" dirty="0">
                <a:latin typeface="Cambria Math" panose="02040503050406030204" pitchFamily="18" charset="0"/>
                <a:ea typeface="Cambria Math" panose="02040503050406030204" pitchFamily="18" charset="0"/>
              </a:rPr>
              <a:t> степень выступания режущих краев верхних резцов из-под губы;</a:t>
            </a:r>
          </a:p>
          <a:p>
            <a:pPr marL="285750" indent="-285750">
              <a:buClr>
                <a:srgbClr val="0000FF"/>
              </a:buClr>
              <a:buFont typeface="Wingdings" panose="05000000000000000000" pitchFamily="2" charset="2"/>
              <a:buChar char="Ø"/>
            </a:pPr>
            <a:r>
              <a:rPr lang="ru-RU" sz="2000" dirty="0">
                <a:latin typeface="Cambria Math" panose="02040503050406030204" pitchFamily="18" charset="0"/>
                <a:ea typeface="Cambria Math" panose="02040503050406030204" pitchFamily="18" charset="0"/>
              </a:rPr>
              <a:t> восстановление внешнего объема мягких тканей;</a:t>
            </a:r>
          </a:p>
          <a:p>
            <a:pPr marL="285750" indent="-285750">
              <a:buClr>
                <a:srgbClr val="0000FF"/>
              </a:buClr>
              <a:buFont typeface="Wingdings" panose="05000000000000000000" pitchFamily="2" charset="2"/>
              <a:buChar char="Ø"/>
            </a:pPr>
            <a:r>
              <a:rPr lang="ru-RU" sz="2000" dirty="0">
                <a:latin typeface="Cambria Math" panose="02040503050406030204" pitchFamily="18" charset="0"/>
                <a:ea typeface="Cambria Math" panose="02040503050406030204" pitchFamily="18" charset="0"/>
              </a:rPr>
              <a:t> высоту клинической коронки, определяемой при разговоре и улыбке (длина верхних передних зубов зависит от возраста - у молодых людей режущий край верхних резцов выступает на 2-3 мм, а у пожилых - на 1-2 мм ниже верхней губы, что связано с ослаблением тонуса круговой мышцы рта</a:t>
            </a:r>
            <a:r>
              <a:rPr lang="ru-RU" sz="2000" dirty="0" smtClean="0">
                <a:latin typeface="Cambria Math" panose="02040503050406030204" pitchFamily="18" charset="0"/>
                <a:ea typeface="Cambria Math" panose="02040503050406030204" pitchFamily="18" charset="0"/>
              </a:rPr>
              <a:t>).</a:t>
            </a:r>
          </a:p>
          <a:p>
            <a:pPr>
              <a:buClr>
                <a:srgbClr val="0000FF"/>
              </a:buClr>
            </a:pPr>
            <a:endParaRPr lang="ru-RU" sz="2000" dirty="0" smtClean="0">
              <a:latin typeface="Cambria Math" panose="02040503050406030204" pitchFamily="18" charset="0"/>
              <a:ea typeface="Cambria Math" panose="02040503050406030204" pitchFamily="18" charset="0"/>
            </a:endParaRPr>
          </a:p>
          <a:p>
            <a:pPr algn="ctr"/>
            <a:r>
              <a:rPr lang="ru-RU" sz="2000" dirty="0" smtClean="0">
                <a:solidFill>
                  <a:srgbClr val="FF0000"/>
                </a:solidFill>
                <a:latin typeface="Cambria Math" panose="02040503050406030204" pitchFamily="18" charset="0"/>
                <a:ea typeface="Cambria Math" panose="02040503050406030204" pitchFamily="18" charset="0"/>
              </a:rPr>
              <a:t>!Если </a:t>
            </a:r>
            <a:r>
              <a:rPr lang="ru-RU" sz="2000" dirty="0">
                <a:solidFill>
                  <a:srgbClr val="FF0000"/>
                </a:solidFill>
                <a:latin typeface="Cambria Math" panose="02040503050406030204" pitchFamily="18" charset="0"/>
                <a:ea typeface="Cambria Math" panose="02040503050406030204" pitchFamily="18" charset="0"/>
              </a:rPr>
              <a:t>передние зубы не видны из-за верхней губы или слишком выстоят - это создаст неэстетичный вид при улыбке и искажает речь</a:t>
            </a:r>
          </a:p>
          <a:p>
            <a:endParaRPr lang="ru-RU" sz="2000" dirty="0">
              <a:latin typeface="Cambria Math" panose="02040503050406030204" pitchFamily="18" charset="0"/>
              <a:ea typeface="Cambria Math" panose="02040503050406030204" pitchFamily="18" charset="0"/>
            </a:endParaRPr>
          </a:p>
        </p:txBody>
      </p:sp>
      <p:pic>
        <p:nvPicPr>
          <p:cNvPr id="6" name="Рисунок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1950" y="312738"/>
            <a:ext cx="4248150"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95558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3"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p:txBody>
          <a:bodyPr/>
          <a:lstStyle/>
          <a:p>
            <a:fld id="{725C68B6-61C2-468F-89AB-4B9F7531AA68}" type="slidenum">
              <a:rPr lang="ru-RU" smtClean="0"/>
              <a:pPr/>
              <a:t>26</a:t>
            </a:fld>
            <a:endParaRPr lang="ru-RU"/>
          </a:p>
        </p:txBody>
      </p:sp>
      <p:sp>
        <p:nvSpPr>
          <p:cNvPr id="2" name="TextBox 1"/>
          <p:cNvSpPr txBox="1"/>
          <p:nvPr/>
        </p:nvSpPr>
        <p:spPr>
          <a:xfrm>
            <a:off x="1475656" y="1124180"/>
            <a:ext cx="7344816" cy="707886"/>
          </a:xfrm>
          <a:prstGeom prst="rect">
            <a:avLst/>
          </a:prstGeom>
          <a:noFill/>
        </p:spPr>
        <p:txBody>
          <a:bodyPr wrap="square" rtlCol="0">
            <a:spAutoFit/>
          </a:bodyPr>
          <a:lstStyle/>
          <a:p>
            <a:pPr algn="ctr"/>
            <a:r>
              <a:rPr lang="ru-RU" sz="2000" b="1" dirty="0" err="1">
                <a:solidFill>
                  <a:srgbClr val="FF0000"/>
                </a:solidFill>
              </a:rPr>
              <a:t>Пришлифовывание</a:t>
            </a:r>
            <a:r>
              <a:rPr lang="ru-RU" sz="2000" b="1" dirty="0">
                <a:solidFill>
                  <a:srgbClr val="FF0000"/>
                </a:solidFill>
              </a:rPr>
              <a:t> искусственных зубов. Изменение формы верхних передних зубов в зависимости от пола пациента</a:t>
            </a:r>
          </a:p>
        </p:txBody>
      </p:sp>
      <p:pic>
        <p:nvPicPr>
          <p:cNvPr id="6" name="Рисунок 5" descr="http://vmede.org/sait/content/Stomatologiya_ortop_lebedenko_2011/8_files/mb4_026.jpe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98215" y="1823034"/>
            <a:ext cx="3787730" cy="1477325"/>
          </a:xfrm>
          <a:prstGeom prst="rect">
            <a:avLst/>
          </a:prstGeom>
          <a:noFill/>
          <a:ln>
            <a:noFill/>
          </a:ln>
        </p:spPr>
      </p:pic>
      <p:sp>
        <p:nvSpPr>
          <p:cNvPr id="4" name="TextBox 3"/>
          <p:cNvSpPr txBox="1"/>
          <p:nvPr/>
        </p:nvSpPr>
        <p:spPr>
          <a:xfrm>
            <a:off x="1763688" y="3292545"/>
            <a:ext cx="7056784" cy="830997"/>
          </a:xfrm>
          <a:prstGeom prst="rect">
            <a:avLst/>
          </a:prstGeom>
          <a:noFill/>
        </p:spPr>
        <p:txBody>
          <a:bodyPr wrap="square" rtlCol="0">
            <a:spAutoFit/>
          </a:bodyPr>
          <a:lstStyle/>
          <a:p>
            <a:pPr algn="ctr"/>
            <a:r>
              <a:rPr lang="ru-RU" sz="1600" b="1" dirty="0">
                <a:solidFill>
                  <a:srgbClr val="0000FF"/>
                </a:solidFill>
              </a:rPr>
              <a:t>У типично женского зуба экватор располагается в нижней трети, т.е. в </a:t>
            </a:r>
            <a:r>
              <a:rPr lang="ru-RU" sz="1600" b="1" dirty="0" err="1">
                <a:solidFill>
                  <a:srgbClr val="0000FF"/>
                </a:solidFill>
              </a:rPr>
              <a:t>окклюзионной</a:t>
            </a:r>
            <a:r>
              <a:rPr lang="ru-RU" sz="1600" b="1" dirty="0">
                <a:solidFill>
                  <a:srgbClr val="0000FF"/>
                </a:solidFill>
              </a:rPr>
              <a:t> его части, а у типично мужского - в его средней или верхней трети </a:t>
            </a:r>
            <a:endParaRPr lang="ru-RU" b="1" dirty="0">
              <a:solidFill>
                <a:srgbClr val="0000FF"/>
              </a:solidFill>
            </a:endParaRPr>
          </a:p>
        </p:txBody>
      </p:sp>
      <p:pic>
        <p:nvPicPr>
          <p:cNvPr id="8" name="Рисунок 7" descr="http://vmede.org/sait/content/Stomatologiya_ortop_lebedenko_2011/8_files/mb4_024.jpe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83261" y="4237589"/>
            <a:ext cx="3528392" cy="1396742"/>
          </a:xfrm>
          <a:prstGeom prst="rect">
            <a:avLst/>
          </a:prstGeom>
          <a:noFill/>
          <a:ln>
            <a:noFill/>
          </a:ln>
        </p:spPr>
      </p:pic>
      <p:sp>
        <p:nvSpPr>
          <p:cNvPr id="9" name="TextBox 8"/>
          <p:cNvSpPr txBox="1"/>
          <p:nvPr/>
        </p:nvSpPr>
        <p:spPr>
          <a:xfrm>
            <a:off x="1650896" y="5639294"/>
            <a:ext cx="3753976" cy="830997"/>
          </a:xfrm>
          <a:prstGeom prst="rect">
            <a:avLst/>
          </a:prstGeom>
          <a:noFill/>
        </p:spPr>
        <p:txBody>
          <a:bodyPr wrap="square" rtlCol="0">
            <a:spAutoFit/>
          </a:bodyPr>
          <a:lstStyle/>
          <a:p>
            <a:pPr algn="ctr"/>
            <a:r>
              <a:rPr lang="ru-RU" sz="1600" b="1" dirty="0" smtClean="0"/>
              <a:t>Придание </a:t>
            </a:r>
            <a:r>
              <a:rPr lang="ru-RU" sz="1600" b="1" dirty="0"/>
              <a:t>режущим краям зубов округлой формы привносит женскую нотку</a:t>
            </a:r>
            <a:endParaRPr lang="ru-RU" sz="1600" dirty="0"/>
          </a:p>
        </p:txBody>
      </p:sp>
      <p:pic>
        <p:nvPicPr>
          <p:cNvPr id="10" name="Рисунок 9" descr="http://vmede.org/sait/content/Stomatologiya_ortop_lebedenko_2011/8_files/mb4_015.jpe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06277" y="4237589"/>
            <a:ext cx="3475504" cy="1396742"/>
          </a:xfrm>
          <a:prstGeom prst="rect">
            <a:avLst/>
          </a:prstGeom>
          <a:noFill/>
          <a:ln>
            <a:noFill/>
          </a:ln>
        </p:spPr>
      </p:pic>
      <p:sp>
        <p:nvSpPr>
          <p:cNvPr id="11" name="TextBox 10"/>
          <p:cNvSpPr txBox="1"/>
          <p:nvPr/>
        </p:nvSpPr>
        <p:spPr>
          <a:xfrm>
            <a:off x="5522694" y="5639294"/>
            <a:ext cx="3558072" cy="1077218"/>
          </a:xfrm>
          <a:prstGeom prst="rect">
            <a:avLst/>
          </a:prstGeom>
          <a:noFill/>
        </p:spPr>
        <p:txBody>
          <a:bodyPr wrap="square" rtlCol="0">
            <a:spAutoFit/>
          </a:bodyPr>
          <a:lstStyle/>
          <a:p>
            <a:pPr algn="ctr"/>
            <a:r>
              <a:rPr lang="ru-RU" sz="1600" b="1" dirty="0"/>
              <a:t>Прямые линии резца и углообразный переход к </a:t>
            </a:r>
            <a:r>
              <a:rPr lang="ru-RU" sz="1600" b="1" dirty="0" err="1"/>
              <a:t>апроксимальным</a:t>
            </a:r>
            <a:r>
              <a:rPr lang="ru-RU" sz="1600" b="1" dirty="0"/>
              <a:t> поверхностям создают впечатление мужественности</a:t>
            </a:r>
            <a:endParaRPr lang="ru-RU" sz="1600" dirty="0"/>
          </a:p>
        </p:txBody>
      </p:sp>
      <p:pic>
        <p:nvPicPr>
          <p:cNvPr id="12" name="Рисунок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61950" y="312738"/>
            <a:ext cx="4248150"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64271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p:txBody>
          <a:bodyPr/>
          <a:lstStyle/>
          <a:p>
            <a:fld id="{725C68B6-61C2-468F-89AB-4B9F7531AA68}" type="slidenum">
              <a:rPr lang="ru-RU" smtClean="0"/>
              <a:pPr/>
              <a:t>27</a:t>
            </a:fld>
            <a:endParaRPr lang="ru-RU"/>
          </a:p>
        </p:txBody>
      </p:sp>
      <p:sp>
        <p:nvSpPr>
          <p:cNvPr id="2" name="Прямоугольник 1"/>
          <p:cNvSpPr/>
          <p:nvPr/>
        </p:nvSpPr>
        <p:spPr>
          <a:xfrm>
            <a:off x="1619672" y="980728"/>
            <a:ext cx="7272808" cy="5632311"/>
          </a:xfrm>
          <a:prstGeom prst="rect">
            <a:avLst/>
          </a:prstGeom>
        </p:spPr>
        <p:txBody>
          <a:bodyPr wrap="square">
            <a:spAutoFit/>
          </a:bodyPr>
          <a:lstStyle/>
          <a:p>
            <a:pPr indent="270510" algn="just"/>
            <a:endParaRPr lang="ru-RU" sz="2000" dirty="0" smtClean="0">
              <a:solidFill>
                <a:srgbClr val="000000"/>
              </a:solidFill>
              <a:latin typeface="Cambria" panose="02040503050406030204" pitchFamily="18" charset="0"/>
              <a:ea typeface="Times New Roman" panose="02020603050405020304" pitchFamily="18" charset="0"/>
              <a:cs typeface="Arial" panose="020B0604020202020204" pitchFamily="34" charset="0"/>
            </a:endParaRPr>
          </a:p>
          <a:p>
            <a:pPr indent="270510" algn="just"/>
            <a:r>
              <a:rPr lang="ru-RU" sz="2000" dirty="0" smtClean="0">
                <a:solidFill>
                  <a:srgbClr val="000000"/>
                </a:solidFill>
                <a:latin typeface="Cambria" panose="02040503050406030204" pitchFamily="18" charset="0"/>
                <a:ea typeface="Times New Roman" panose="02020603050405020304" pitchFamily="18" charset="0"/>
                <a:cs typeface="Arial" panose="020B0604020202020204" pitchFamily="34" charset="0"/>
              </a:rPr>
              <a:t>В </a:t>
            </a:r>
            <a:r>
              <a:rPr lang="ru-RU" sz="2000" dirty="0">
                <a:solidFill>
                  <a:srgbClr val="000000"/>
                </a:solidFill>
                <a:latin typeface="Cambria" panose="02040503050406030204" pitchFamily="18" charset="0"/>
                <a:ea typeface="Times New Roman" panose="02020603050405020304" pitchFamily="18" charset="0"/>
                <a:cs typeface="Arial" panose="020B0604020202020204" pitchFamily="34" charset="0"/>
              </a:rPr>
              <a:t>прошлом в ассортименте искусственных зубов выпускали комплекты типично женской и мужской формы. </a:t>
            </a:r>
            <a:r>
              <a:rPr lang="ru-RU" sz="2000" dirty="0" smtClean="0">
                <a:solidFill>
                  <a:srgbClr val="000000"/>
                </a:solidFill>
                <a:latin typeface="Cambria" panose="02040503050406030204" pitchFamily="18" charset="0"/>
                <a:ea typeface="Times New Roman" panose="02020603050405020304" pitchFamily="18" charset="0"/>
                <a:cs typeface="Arial" panose="020B0604020202020204" pitchFamily="34" charset="0"/>
              </a:rPr>
              <a:t>На </a:t>
            </a:r>
            <a:r>
              <a:rPr lang="ru-RU" sz="2000" dirty="0">
                <a:solidFill>
                  <a:srgbClr val="000000"/>
                </a:solidFill>
                <a:latin typeface="Cambria" panose="02040503050406030204" pitchFamily="18" charset="0"/>
                <a:ea typeface="Times New Roman" panose="02020603050405020304" pitchFamily="18" charset="0"/>
                <a:cs typeface="Arial" panose="020B0604020202020204" pitchFamily="34" charset="0"/>
              </a:rPr>
              <a:t>сегодняшний день фирмы предлагают в основном искусственные зубы, которые можно назвать зубами смешанного типа. Именно таким зубам необходимо придать женские или мужские черты несложной коррекцией апроксимальных и режущей поверхностей</a:t>
            </a:r>
            <a:r>
              <a:rPr lang="ru-RU" sz="2000" dirty="0" smtClean="0">
                <a:solidFill>
                  <a:srgbClr val="000000"/>
                </a:solidFill>
                <a:latin typeface="Cambria" panose="02040503050406030204" pitchFamily="18" charset="0"/>
                <a:ea typeface="Times New Roman" panose="02020603050405020304" pitchFamily="18" charset="0"/>
                <a:cs typeface="Arial" panose="020B0604020202020204" pitchFamily="34" charset="0"/>
              </a:rPr>
              <a:t>.</a:t>
            </a:r>
          </a:p>
          <a:p>
            <a:pPr indent="270510" algn="just"/>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indent="270510" algn="ctr"/>
            <a:r>
              <a:rPr lang="ru-RU" sz="2000" dirty="0">
                <a:solidFill>
                  <a:srgbClr val="FF0000"/>
                </a:solidFill>
                <a:latin typeface="Cambria" panose="02040503050406030204" pitchFamily="18" charset="0"/>
                <a:ea typeface="Times New Roman" panose="02020603050405020304" pitchFamily="18" charset="0"/>
                <a:cs typeface="Arial" panose="020B0604020202020204" pitchFamily="34" charset="0"/>
              </a:rPr>
              <a:t>У типично женского зуба экватор располагается в нижней трети, т.е. в окклюзионной его части, а у типично мужского - в его средней или верхней трети</a:t>
            </a:r>
            <a:r>
              <a:rPr lang="ru-RU" sz="2000" dirty="0" smtClean="0">
                <a:solidFill>
                  <a:srgbClr val="FF0000"/>
                </a:solidFill>
                <a:latin typeface="Cambria" panose="02040503050406030204" pitchFamily="18" charset="0"/>
                <a:ea typeface="Times New Roman" panose="02020603050405020304" pitchFamily="18" charset="0"/>
                <a:cs typeface="Arial" panose="020B0604020202020204" pitchFamily="34" charset="0"/>
              </a:rPr>
              <a:t>.</a:t>
            </a:r>
          </a:p>
          <a:p>
            <a:pPr indent="270510" algn="ctr"/>
            <a:endParaRPr lang="ru-RU" sz="20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r>
              <a:rPr lang="ru-RU" sz="2000" dirty="0">
                <a:solidFill>
                  <a:srgbClr val="000000"/>
                </a:solidFill>
                <a:latin typeface="Cambria" panose="02040503050406030204" pitchFamily="18" charset="0"/>
                <a:ea typeface="Times New Roman" panose="02020603050405020304" pitchFamily="18" charset="0"/>
                <a:cs typeface="Arial" panose="020B0604020202020204" pitchFamily="34" charset="0"/>
              </a:rPr>
              <a:t>Особое влияние на форму зуба оказывает оформление режущего края. Если </a:t>
            </a:r>
            <a:r>
              <a:rPr lang="ru-RU" sz="2000" dirty="0" err="1">
                <a:solidFill>
                  <a:srgbClr val="000000"/>
                </a:solidFill>
                <a:latin typeface="Cambria" panose="02040503050406030204" pitchFamily="18" charset="0"/>
                <a:ea typeface="Times New Roman" panose="02020603050405020304" pitchFamily="18" charset="0"/>
                <a:cs typeface="Arial" panose="020B0604020202020204" pitchFamily="34" charset="0"/>
              </a:rPr>
              <a:t>мезиальный</a:t>
            </a:r>
            <a:r>
              <a:rPr lang="ru-RU" sz="2000" dirty="0">
                <a:solidFill>
                  <a:srgbClr val="000000"/>
                </a:solidFill>
                <a:latin typeface="Cambria" panose="02040503050406030204" pitchFamily="18" charset="0"/>
                <a:ea typeface="Times New Roman" panose="02020603050405020304" pitchFamily="18" charset="0"/>
                <a:cs typeface="Arial" panose="020B0604020202020204" pitchFamily="34" charset="0"/>
              </a:rPr>
              <a:t> и дистальные края более круглые, а вестибулярная поверхность резца имеет небольшой изгиб, то зуб приобретает форму, характерную для женщин.</a:t>
            </a:r>
            <a:endParaRPr lang="ru-RU" sz="2000" dirty="0"/>
          </a:p>
        </p:txBody>
      </p:sp>
      <p:pic>
        <p:nvPicPr>
          <p:cNvPr id="6"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1950" y="312738"/>
            <a:ext cx="4248150"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10457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3"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p:txBody>
          <a:bodyPr/>
          <a:lstStyle/>
          <a:p>
            <a:fld id="{725C68B6-61C2-468F-89AB-4B9F7531AA68}" type="slidenum">
              <a:rPr lang="ru-RU" smtClean="0"/>
              <a:pPr/>
              <a:t>28</a:t>
            </a:fld>
            <a:endParaRPr lang="ru-RU"/>
          </a:p>
        </p:txBody>
      </p:sp>
      <p:pic>
        <p:nvPicPr>
          <p:cNvPr id="6" name="Рисунок 5" descr="http://vmede.org/sait/content/Stomatologiya_ortop_lebedenko_2011/8_files/mb4_033.jpe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3768" y="476672"/>
            <a:ext cx="5059680" cy="1531620"/>
          </a:xfrm>
          <a:prstGeom prst="rect">
            <a:avLst/>
          </a:prstGeom>
          <a:noFill/>
          <a:ln>
            <a:noFill/>
          </a:ln>
        </p:spPr>
      </p:pic>
      <p:pic>
        <p:nvPicPr>
          <p:cNvPr id="8" name="Рисунок 7" descr="http://vmede.org/sait/content/Stomatologiya_ortop_lebedenko_2011/8_files/mb4_020.jpe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75560" y="3113911"/>
            <a:ext cx="5044440" cy="2255520"/>
          </a:xfrm>
          <a:prstGeom prst="rect">
            <a:avLst/>
          </a:prstGeom>
          <a:noFill/>
          <a:ln>
            <a:noFill/>
          </a:ln>
        </p:spPr>
      </p:pic>
      <p:sp>
        <p:nvSpPr>
          <p:cNvPr id="2" name="TextBox 1"/>
          <p:cNvSpPr txBox="1"/>
          <p:nvPr/>
        </p:nvSpPr>
        <p:spPr>
          <a:xfrm>
            <a:off x="2267744" y="2348880"/>
            <a:ext cx="6192688" cy="646331"/>
          </a:xfrm>
          <a:prstGeom prst="rect">
            <a:avLst/>
          </a:prstGeom>
          <a:noFill/>
        </p:spPr>
        <p:txBody>
          <a:bodyPr wrap="square" rtlCol="0">
            <a:spAutoFit/>
          </a:bodyPr>
          <a:lstStyle/>
          <a:p>
            <a:r>
              <a:rPr lang="ru-RU" b="1" dirty="0" smtClean="0"/>
              <a:t>Разметка места </a:t>
            </a:r>
            <a:r>
              <a:rPr lang="ru-RU" b="1" dirty="0"/>
              <a:t>режущего </a:t>
            </a:r>
            <a:r>
              <a:rPr lang="ru-RU" b="1" dirty="0" smtClean="0"/>
              <a:t>края, где </a:t>
            </a:r>
            <a:r>
              <a:rPr lang="ru-RU" b="1" dirty="0"/>
              <a:t>следует провести шлифование для придания зубам женской формы</a:t>
            </a:r>
            <a:endParaRPr lang="ru-RU" dirty="0"/>
          </a:p>
        </p:txBody>
      </p:sp>
      <p:sp>
        <p:nvSpPr>
          <p:cNvPr id="4" name="TextBox 3"/>
          <p:cNvSpPr txBox="1"/>
          <p:nvPr/>
        </p:nvSpPr>
        <p:spPr>
          <a:xfrm>
            <a:off x="2483368" y="5678224"/>
            <a:ext cx="5352256" cy="369332"/>
          </a:xfrm>
          <a:prstGeom prst="rect">
            <a:avLst/>
          </a:prstGeom>
          <a:noFill/>
        </p:spPr>
        <p:txBody>
          <a:bodyPr wrap="square" rtlCol="0">
            <a:spAutoFit/>
          </a:bodyPr>
          <a:lstStyle/>
          <a:p>
            <a:r>
              <a:rPr lang="ru-RU" b="1" dirty="0"/>
              <a:t>Гарнитур зубов после шлифования (женский тип)</a:t>
            </a:r>
            <a:endParaRPr lang="ru-RU" dirty="0"/>
          </a:p>
        </p:txBody>
      </p:sp>
      <p:pic>
        <p:nvPicPr>
          <p:cNvPr id="9" name="Рисунок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61950" y="312738"/>
            <a:ext cx="4248150"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4254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3"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p:txBody>
          <a:bodyPr/>
          <a:lstStyle/>
          <a:p>
            <a:fld id="{725C68B6-61C2-468F-89AB-4B9F7531AA68}" type="slidenum">
              <a:rPr lang="ru-RU" smtClean="0"/>
              <a:pPr/>
              <a:t>29</a:t>
            </a:fld>
            <a:endParaRPr lang="ru-RU"/>
          </a:p>
        </p:txBody>
      </p:sp>
      <p:sp>
        <p:nvSpPr>
          <p:cNvPr id="2" name="TextBox 1"/>
          <p:cNvSpPr txBox="1"/>
          <p:nvPr/>
        </p:nvSpPr>
        <p:spPr>
          <a:xfrm>
            <a:off x="2267744" y="2492896"/>
            <a:ext cx="6120680" cy="646331"/>
          </a:xfrm>
          <a:prstGeom prst="rect">
            <a:avLst/>
          </a:prstGeom>
          <a:noFill/>
        </p:spPr>
        <p:txBody>
          <a:bodyPr wrap="square" rtlCol="0">
            <a:spAutoFit/>
          </a:bodyPr>
          <a:lstStyle/>
          <a:p>
            <a:r>
              <a:rPr lang="ru-RU" b="1" dirty="0"/>
              <a:t>Разметка шлифования зубов с целью создания формы с мужскими характеристиками</a:t>
            </a:r>
            <a:endParaRPr lang="ru-RU" dirty="0"/>
          </a:p>
        </p:txBody>
      </p:sp>
      <p:pic>
        <p:nvPicPr>
          <p:cNvPr id="6" name="Рисунок 5" descr="http://vmede.org/sait/content/Stomatologiya_ortop_lebedenko_2011/8_files/mb4_021.jpe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3768" y="404664"/>
            <a:ext cx="5400600" cy="1872208"/>
          </a:xfrm>
          <a:prstGeom prst="rect">
            <a:avLst/>
          </a:prstGeom>
          <a:noFill/>
          <a:ln>
            <a:noFill/>
          </a:ln>
        </p:spPr>
      </p:pic>
      <p:pic>
        <p:nvPicPr>
          <p:cNvPr id="8" name="Рисунок 7" descr="http://vmede.org/sait/content/Stomatologiya_ortop_lebedenko_2011/8_files/mb4_009.jpe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83768" y="3191463"/>
            <a:ext cx="5327630" cy="2302532"/>
          </a:xfrm>
          <a:prstGeom prst="rect">
            <a:avLst/>
          </a:prstGeom>
          <a:noFill/>
          <a:ln>
            <a:noFill/>
          </a:ln>
        </p:spPr>
      </p:pic>
      <p:sp>
        <p:nvSpPr>
          <p:cNvPr id="4" name="TextBox 3"/>
          <p:cNvSpPr txBox="1"/>
          <p:nvPr/>
        </p:nvSpPr>
        <p:spPr>
          <a:xfrm>
            <a:off x="2411760" y="5740506"/>
            <a:ext cx="5472608" cy="369332"/>
          </a:xfrm>
          <a:prstGeom prst="rect">
            <a:avLst/>
          </a:prstGeom>
          <a:noFill/>
        </p:spPr>
        <p:txBody>
          <a:bodyPr wrap="square" rtlCol="0">
            <a:spAutoFit/>
          </a:bodyPr>
          <a:lstStyle/>
          <a:p>
            <a:pPr algn="ctr"/>
            <a:r>
              <a:rPr lang="ru-RU" b="1" dirty="0"/>
              <a:t>Вид зубов после коррекции (мужской тип)</a:t>
            </a:r>
            <a:endParaRPr lang="ru-RU" dirty="0"/>
          </a:p>
        </p:txBody>
      </p:sp>
      <p:pic>
        <p:nvPicPr>
          <p:cNvPr id="9" name="Рисунок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61950" y="312738"/>
            <a:ext cx="4248150"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72947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p:txBody>
          <a:bodyPr/>
          <a:lstStyle/>
          <a:p>
            <a:fld id="{725C68B6-61C2-468F-89AB-4B9F7531AA68}" type="slidenum">
              <a:rPr lang="ru-RU" smtClean="0"/>
              <a:pPr/>
              <a:t>3</a:t>
            </a:fld>
            <a:endParaRPr lang="ru-RU"/>
          </a:p>
        </p:txBody>
      </p:sp>
      <p:sp>
        <p:nvSpPr>
          <p:cNvPr id="2" name="Прямоугольник 1"/>
          <p:cNvSpPr/>
          <p:nvPr/>
        </p:nvSpPr>
        <p:spPr>
          <a:xfrm>
            <a:off x="1547664" y="1215335"/>
            <a:ext cx="7344816" cy="3091616"/>
          </a:xfrm>
          <a:prstGeom prst="rect">
            <a:avLst/>
          </a:prstGeom>
        </p:spPr>
        <p:txBody>
          <a:bodyPr wrap="square">
            <a:spAutoFit/>
          </a:bodyPr>
          <a:lstStyle/>
          <a:p>
            <a:pPr indent="270510" algn="just">
              <a:lnSpc>
                <a:spcPct val="150000"/>
              </a:lnSpc>
              <a:spcAft>
                <a:spcPts val="0"/>
              </a:spcAft>
            </a:pPr>
            <a:r>
              <a:rPr lang="ru-RU" sz="1600" dirty="0" smtClean="0">
                <a:solidFill>
                  <a:srgbClr val="000000"/>
                </a:solidFill>
                <a:latin typeface="Cambria" panose="02040503050406030204" pitchFamily="18" charset="0"/>
                <a:ea typeface="Times New Roman" panose="02020603050405020304" pitchFamily="18" charset="0"/>
                <a:cs typeface="Arial" panose="020B0604020202020204" pitchFamily="34" charset="0"/>
              </a:rPr>
              <a:t>В своей работе врач руководствуется основным принципом эстетики – законом гармонии, который применительно к ортопедической стоматологии может быть сформулирован следующим образом: </a:t>
            </a:r>
            <a:r>
              <a:rPr lang="ru-RU" sz="1600" u="sng" dirty="0" smtClean="0">
                <a:solidFill>
                  <a:srgbClr val="000000"/>
                </a:solidFill>
                <a:latin typeface="Cambria" panose="02040503050406030204" pitchFamily="18" charset="0"/>
                <a:ea typeface="Times New Roman" panose="02020603050405020304" pitchFamily="18" charset="0"/>
                <a:cs typeface="Arial" panose="020B0604020202020204" pitchFamily="34" charset="0"/>
              </a:rPr>
              <a:t>единство формы и функции, целостность построения зубочелюстной системы, соразмерность и пропорциональность отдельных ее элементов. </a:t>
            </a:r>
          </a:p>
          <a:p>
            <a:pPr indent="270510" algn="just">
              <a:lnSpc>
                <a:spcPct val="150000"/>
              </a:lnSpc>
              <a:spcAft>
                <a:spcPts val="0"/>
              </a:spcAft>
            </a:pPr>
            <a:r>
              <a:rPr lang="ru-RU" sz="1600" dirty="0" smtClean="0">
                <a:solidFill>
                  <a:srgbClr val="000000"/>
                </a:solidFill>
                <a:effectLst/>
                <a:latin typeface="Cambria" panose="02040503050406030204" pitchFamily="18" charset="0"/>
                <a:ea typeface="Calibri" panose="020F0502020204030204" pitchFamily="34" charset="0"/>
                <a:cs typeface="Arial" panose="020B0604020202020204" pitchFamily="34" charset="0"/>
              </a:rPr>
              <a:t>Эстетические факторы ортопедического лечения многогранны и включают в себя понятие формы и гармонии функции.</a:t>
            </a:r>
          </a:p>
          <a:p>
            <a:pPr indent="270510" algn="just">
              <a:lnSpc>
                <a:spcPct val="150000"/>
              </a:lnSpc>
              <a:spcAft>
                <a:spcPts val="0"/>
              </a:spcAft>
            </a:pPr>
            <a:endParaRPr lang="ru-RU" sz="2000" dirty="0">
              <a:solidFill>
                <a:srgbClr val="0066FF"/>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Полные съемные протезы"/>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0" y="4306951"/>
            <a:ext cx="2739043" cy="17854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Зубные протезы Акри Фри: цены в Москве, фото, установка АкриФри в  стоматологии Аристократ Ден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6096" y="4306951"/>
            <a:ext cx="2561096" cy="1785450"/>
          </a:xfrm>
          <a:prstGeom prst="rect">
            <a:avLst/>
          </a:prstGeom>
          <a:noFill/>
          <a:extLst>
            <a:ext uri="{909E8E84-426E-40DD-AFC4-6F175D3DCCD1}">
              <a14:hiddenFill xmlns:a14="http://schemas.microsoft.com/office/drawing/2010/main">
                <a:solidFill>
                  <a:srgbClr val="FFFFFF"/>
                </a:solidFill>
              </a14:hiddenFill>
            </a:ext>
          </a:extLst>
        </p:spPr>
      </p:pic>
      <p:pic>
        <p:nvPicPr>
          <p:cNvPr id="9" name="Рисунок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1950" y="312738"/>
            <a:ext cx="4248150"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60610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3"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p:txBody>
          <a:bodyPr/>
          <a:lstStyle/>
          <a:p>
            <a:fld id="{725C68B6-61C2-468F-89AB-4B9F7531AA68}" type="slidenum">
              <a:rPr lang="ru-RU" smtClean="0"/>
              <a:pPr/>
              <a:t>30</a:t>
            </a:fld>
            <a:endParaRPr lang="ru-RU"/>
          </a:p>
        </p:txBody>
      </p:sp>
      <p:pic>
        <p:nvPicPr>
          <p:cNvPr id="6" name="Рисунок 5" descr="http://vmede.org/sait/content/Stomatologiya_ortop_lebedenko_2011/8_files/mb4_037.jpe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1760" y="828803"/>
            <a:ext cx="5059680" cy="2247900"/>
          </a:xfrm>
          <a:prstGeom prst="rect">
            <a:avLst/>
          </a:prstGeom>
          <a:noFill/>
          <a:ln>
            <a:noFill/>
          </a:ln>
        </p:spPr>
      </p:pic>
      <p:sp>
        <p:nvSpPr>
          <p:cNvPr id="2" name="TextBox 1"/>
          <p:cNvSpPr txBox="1"/>
          <p:nvPr/>
        </p:nvSpPr>
        <p:spPr>
          <a:xfrm>
            <a:off x="3239344" y="298027"/>
            <a:ext cx="5904656" cy="461665"/>
          </a:xfrm>
          <a:prstGeom prst="rect">
            <a:avLst/>
          </a:prstGeom>
          <a:noFill/>
        </p:spPr>
        <p:txBody>
          <a:bodyPr wrap="square" rtlCol="0">
            <a:spAutoFit/>
          </a:bodyPr>
          <a:lstStyle/>
          <a:p>
            <a:r>
              <a:rPr lang="ru-RU" sz="2400" b="1" dirty="0">
                <a:solidFill>
                  <a:srgbClr val="FF0000"/>
                </a:solidFill>
              </a:rPr>
              <a:t>Расположение продольных осей зубов</a:t>
            </a:r>
            <a:endParaRPr lang="ru-RU" sz="2400" dirty="0">
              <a:solidFill>
                <a:srgbClr val="FF0000"/>
              </a:solidFill>
            </a:endParaRPr>
          </a:p>
        </p:txBody>
      </p:sp>
      <p:sp>
        <p:nvSpPr>
          <p:cNvPr id="4" name="TextBox 3"/>
          <p:cNvSpPr txBox="1"/>
          <p:nvPr/>
        </p:nvSpPr>
        <p:spPr>
          <a:xfrm>
            <a:off x="2051720" y="3676590"/>
            <a:ext cx="6452786" cy="2862322"/>
          </a:xfrm>
          <a:prstGeom prst="rect">
            <a:avLst/>
          </a:prstGeom>
          <a:noFill/>
        </p:spPr>
        <p:txBody>
          <a:bodyPr wrap="square" rtlCol="0">
            <a:spAutoFit/>
          </a:bodyPr>
          <a:lstStyle/>
          <a:p>
            <a:pPr algn="ctr"/>
            <a:r>
              <a:rPr lang="ru-RU" sz="2000" dirty="0">
                <a:latin typeface="Cambria Math" panose="02040503050406030204" pitchFamily="18" charset="0"/>
                <a:ea typeface="Cambria Math" panose="02040503050406030204" pitchFamily="18" charset="0"/>
              </a:rPr>
              <a:t>Чем больше шейка зуба повернута наружу, а режущий край - внутрь, тем женственнее выражение лица при улыбке. Если повернуть шейку зуба внутрь, а режущий край наружу, то постановка искусственных зубов приобретает более мужественный характер. В общем, клык всегда должен </a:t>
            </a:r>
            <a:r>
              <a:rPr lang="ru-RU" sz="2000" dirty="0" smtClean="0">
                <a:latin typeface="Cambria Math" panose="02040503050406030204" pitchFamily="18" charset="0"/>
                <a:ea typeface="Cambria Math" panose="02040503050406030204" pitchFamily="18" charset="0"/>
              </a:rPr>
              <a:t>быть </a:t>
            </a:r>
            <a:r>
              <a:rPr lang="ru-RU" sz="2000" dirty="0">
                <a:latin typeface="Cambria Math" panose="02040503050406030204" pitchFamily="18" charset="0"/>
                <a:ea typeface="Cambria Math" panose="02040503050406030204" pitchFamily="18" charset="0"/>
              </a:rPr>
              <a:t>развернут вокруг </a:t>
            </a:r>
            <a:r>
              <a:rPr lang="ru-RU" sz="2000" dirty="0" err="1">
                <a:latin typeface="Cambria Math" panose="02040503050406030204" pitchFamily="18" charset="0"/>
                <a:ea typeface="Cambria Math" panose="02040503050406030204" pitchFamily="18" charset="0"/>
              </a:rPr>
              <a:t>апроксимальной</a:t>
            </a:r>
            <a:r>
              <a:rPr lang="ru-RU" sz="2000" dirty="0">
                <a:latin typeface="Cambria Math" panose="02040503050406030204" pitchFamily="18" charset="0"/>
                <a:ea typeface="Cambria Math" panose="02040503050406030204" pitchFamily="18" charset="0"/>
              </a:rPr>
              <a:t> поверхности, потому что в противном случае создается совершенно неестественное выражение лица</a:t>
            </a:r>
          </a:p>
        </p:txBody>
      </p:sp>
      <p:pic>
        <p:nvPicPr>
          <p:cNvPr id="8" name="Рисунок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1950" y="312738"/>
            <a:ext cx="4248150"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34038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p:txBody>
          <a:bodyPr/>
          <a:lstStyle/>
          <a:p>
            <a:fld id="{725C68B6-61C2-468F-89AB-4B9F7531AA68}" type="slidenum">
              <a:rPr lang="ru-RU" smtClean="0"/>
              <a:pPr/>
              <a:t>31</a:t>
            </a:fld>
            <a:endParaRPr lang="ru-RU"/>
          </a:p>
        </p:txBody>
      </p:sp>
      <p:sp>
        <p:nvSpPr>
          <p:cNvPr id="2" name="Прямоугольник 1"/>
          <p:cNvSpPr/>
          <p:nvPr/>
        </p:nvSpPr>
        <p:spPr>
          <a:xfrm>
            <a:off x="1403648" y="1288757"/>
            <a:ext cx="7668344" cy="5250155"/>
          </a:xfrm>
          <a:prstGeom prst="rect">
            <a:avLst/>
          </a:prstGeom>
        </p:spPr>
        <p:txBody>
          <a:bodyPr wrap="square">
            <a:spAutoFit/>
          </a:bodyPr>
          <a:lstStyle/>
          <a:p>
            <a:pPr indent="270510" algn="just">
              <a:lnSpc>
                <a:spcPct val="110000"/>
              </a:lnSpc>
            </a:pP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Полового различия </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можно достичь поворотом зуба, оральным или вестибулярным наклоном зуба, перекрытием зубов.</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indent="270510" algn="just">
              <a:lnSpc>
                <a:spcPct val="110000"/>
              </a:lnSpc>
            </a:pP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Вышеуказанные мероприятия могут использоваться как в отдельности, так и в сочетании друг с другом.</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indent="270510" algn="just">
              <a:lnSpc>
                <a:spcPct val="110000"/>
              </a:lnSpc>
            </a:pP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Изменить </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положение зуба в зубном ряду возможно за счет поворота зуба вокруг какой-либо оси: вестибулярной,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апроксимальной</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и оси режущего края. Каждая из этих осей имеет три центра вращения, т.е. поворот вокруг вестибулярной и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апроксимальной</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оси может производиться с центром вращения на шейке зуба, в середине зуба и центром на режущем крае. Ось режущего края может вращаться вокруг своего медиального центра, в середине режущей поверхности зуба или дистального центра.</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indent="270510" algn="just">
              <a:lnSpc>
                <a:spcPct val="110000"/>
              </a:lnSpc>
            </a:pP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Степень смещения зуба находится в зависимости от того, где выбирается центр вращения зубной </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оси.</a:t>
            </a:r>
          </a:p>
          <a:p>
            <a:pPr indent="270510" algn="just">
              <a:lnSpc>
                <a:spcPct val="110000"/>
              </a:lnSpc>
            </a:pPr>
            <a:r>
              <a:rPr lang="ru-RU" dirty="0" smtClean="0">
                <a:latin typeface="Times New Roman" panose="02020603050405020304" pitchFamily="18" charset="0"/>
                <a:cs typeface="Times New Roman" panose="02020603050405020304" pitchFamily="18" charset="0"/>
              </a:rPr>
              <a:t>В </a:t>
            </a:r>
            <a:r>
              <a:rPr lang="ru-RU" dirty="0">
                <a:latin typeface="Times New Roman" panose="02020603050405020304" pitchFamily="18" charset="0"/>
                <a:cs typeface="Times New Roman" panose="02020603050405020304" pitchFamily="18" charset="0"/>
              </a:rPr>
              <a:t>большинстве случаев центр вращения устанавливается в середине </a:t>
            </a:r>
            <a:r>
              <a:rPr lang="ru-RU" dirty="0" smtClean="0">
                <a:latin typeface="Times New Roman" panose="02020603050405020304" pitchFamily="18" charset="0"/>
                <a:cs typeface="Times New Roman" panose="02020603050405020304" pitchFamily="18" charset="0"/>
              </a:rPr>
              <a:t>зуба.</a:t>
            </a:r>
          </a:p>
          <a:p>
            <a:pPr indent="270510" algn="just">
              <a:lnSpc>
                <a:spcPct val="110000"/>
              </a:lnSpc>
            </a:pPr>
            <a:r>
              <a:rPr lang="ru-RU" dirty="0" smtClean="0">
                <a:latin typeface="Times New Roman" panose="02020603050405020304" pitchFamily="18" charset="0"/>
                <a:cs typeface="Times New Roman" panose="02020603050405020304" pitchFamily="18" charset="0"/>
              </a:rPr>
              <a:t>Поворот </a:t>
            </a:r>
            <a:r>
              <a:rPr lang="ru-RU" dirty="0">
                <a:latin typeface="Times New Roman" panose="02020603050405020304" pitchFamily="18" charset="0"/>
                <a:cs typeface="Times New Roman" panose="02020603050405020304" pitchFamily="18" charset="0"/>
              </a:rPr>
              <a:t>вокруг </a:t>
            </a:r>
            <a:r>
              <a:rPr lang="ru-RU" dirty="0" err="1">
                <a:latin typeface="Times New Roman" panose="02020603050405020304" pitchFamily="18" charset="0"/>
                <a:cs typeface="Times New Roman" panose="02020603050405020304" pitchFamily="18" charset="0"/>
              </a:rPr>
              <a:t>апроксимальной</a:t>
            </a:r>
            <a:r>
              <a:rPr lang="ru-RU" dirty="0">
                <a:latin typeface="Times New Roman" panose="02020603050405020304" pitchFamily="18" charset="0"/>
                <a:cs typeface="Times New Roman" panose="02020603050405020304" pitchFamily="18" charset="0"/>
              </a:rPr>
              <a:t> поверхности является эстетически важным при постановке клыков. </a:t>
            </a:r>
            <a:endParaRPr lang="ru-RU"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1950" y="312738"/>
            <a:ext cx="4248150"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42625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3"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p:txBody>
          <a:bodyPr/>
          <a:lstStyle/>
          <a:p>
            <a:fld id="{725C68B6-61C2-468F-89AB-4B9F7531AA68}" type="slidenum">
              <a:rPr lang="ru-RU" smtClean="0"/>
              <a:pPr/>
              <a:t>32</a:t>
            </a:fld>
            <a:endParaRPr lang="ru-RU"/>
          </a:p>
        </p:txBody>
      </p:sp>
      <p:pic>
        <p:nvPicPr>
          <p:cNvPr id="6" name="Рисунок 5" descr="http://vmede.org/sait/content/Stomatologiya_ortop_lebedenko_2011/8_files/mb4_028.jpe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8024" y="141967"/>
            <a:ext cx="3966200" cy="6340564"/>
          </a:xfrm>
          <a:prstGeom prst="rect">
            <a:avLst/>
          </a:prstGeom>
          <a:noFill/>
          <a:ln>
            <a:noFill/>
          </a:ln>
        </p:spPr>
      </p:pic>
      <p:sp>
        <p:nvSpPr>
          <p:cNvPr id="2" name="TextBox 1"/>
          <p:cNvSpPr txBox="1"/>
          <p:nvPr/>
        </p:nvSpPr>
        <p:spPr>
          <a:xfrm>
            <a:off x="1651420" y="1441104"/>
            <a:ext cx="3168352" cy="1938992"/>
          </a:xfrm>
          <a:prstGeom prst="rect">
            <a:avLst/>
          </a:prstGeom>
          <a:noFill/>
        </p:spPr>
        <p:txBody>
          <a:bodyPr wrap="square" rtlCol="0">
            <a:spAutoFit/>
          </a:bodyPr>
          <a:lstStyle/>
          <a:p>
            <a:r>
              <a:rPr lang="ru-RU" sz="2400" dirty="0"/>
              <a:t>Схематическое изображение возможного поворота зубов вокруг оси режущего края</a:t>
            </a:r>
          </a:p>
        </p:txBody>
      </p:sp>
      <p:pic>
        <p:nvPicPr>
          <p:cNvPr id="8" name="Рисунок 7" descr="http://vmede.org/sait/content/Stomatologiya_ortop_lebedenko_2011/8_files/mb4_023.jpe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51420" y="3645024"/>
            <a:ext cx="3024336" cy="1424681"/>
          </a:xfrm>
          <a:prstGeom prst="rect">
            <a:avLst/>
          </a:prstGeom>
          <a:noFill/>
          <a:ln>
            <a:noFill/>
          </a:ln>
        </p:spPr>
      </p:pic>
      <p:sp>
        <p:nvSpPr>
          <p:cNvPr id="4" name="TextBox 3"/>
          <p:cNvSpPr txBox="1"/>
          <p:nvPr/>
        </p:nvSpPr>
        <p:spPr>
          <a:xfrm>
            <a:off x="1597901" y="5499785"/>
            <a:ext cx="3024336" cy="830997"/>
          </a:xfrm>
          <a:prstGeom prst="rect">
            <a:avLst/>
          </a:prstGeom>
          <a:noFill/>
        </p:spPr>
        <p:txBody>
          <a:bodyPr wrap="square" rtlCol="0">
            <a:spAutoFit/>
          </a:bodyPr>
          <a:lstStyle/>
          <a:p>
            <a:pPr algn="ctr"/>
            <a:r>
              <a:rPr lang="ru-RU" sz="2400" dirty="0"/>
              <a:t>Зуб 2.1. смещен </a:t>
            </a:r>
            <a:r>
              <a:rPr lang="ru-RU" sz="2400" dirty="0" err="1"/>
              <a:t>вестибулярно</a:t>
            </a:r>
            <a:endParaRPr lang="ru-RU" sz="2400" dirty="0"/>
          </a:p>
        </p:txBody>
      </p:sp>
      <p:pic>
        <p:nvPicPr>
          <p:cNvPr id="9" name="Рисунок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61950" y="312738"/>
            <a:ext cx="4248150"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20502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3"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p:txBody>
          <a:bodyPr/>
          <a:lstStyle/>
          <a:p>
            <a:fld id="{725C68B6-61C2-468F-89AB-4B9F7531AA68}" type="slidenum">
              <a:rPr lang="ru-RU" smtClean="0"/>
              <a:pPr/>
              <a:t>33</a:t>
            </a:fld>
            <a:endParaRPr lang="ru-RU"/>
          </a:p>
        </p:txBody>
      </p:sp>
      <p:pic>
        <p:nvPicPr>
          <p:cNvPr id="6" name="Рисунок 5" descr="http://vmede.org/sait/content/Stomatologiya_ortop_lebedenko_2011/8_files/mb4_003.jpe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008" y="217523"/>
            <a:ext cx="4160902" cy="6138827"/>
          </a:xfrm>
          <a:prstGeom prst="rect">
            <a:avLst/>
          </a:prstGeom>
          <a:noFill/>
          <a:ln>
            <a:noFill/>
          </a:ln>
        </p:spPr>
      </p:pic>
      <p:sp>
        <p:nvSpPr>
          <p:cNvPr id="2" name="TextBox 1"/>
          <p:cNvSpPr txBox="1"/>
          <p:nvPr/>
        </p:nvSpPr>
        <p:spPr>
          <a:xfrm>
            <a:off x="1491597" y="1413063"/>
            <a:ext cx="2825834" cy="4031873"/>
          </a:xfrm>
          <a:prstGeom prst="rect">
            <a:avLst/>
          </a:prstGeom>
          <a:noFill/>
        </p:spPr>
        <p:txBody>
          <a:bodyPr wrap="square" rtlCol="0">
            <a:spAutoFit/>
          </a:bodyPr>
          <a:lstStyle/>
          <a:p>
            <a:pPr algn="ctr"/>
            <a:r>
              <a:rPr lang="ru-RU" sz="3200" dirty="0"/>
              <a:t>Схематическое изображение возможного поворота зуба вокруг вестибулярной оси</a:t>
            </a:r>
          </a:p>
          <a:p>
            <a:pPr algn="ctr"/>
            <a:endParaRPr lang="ru-RU" sz="3200" dirty="0"/>
          </a:p>
        </p:txBody>
      </p:sp>
      <p:pic>
        <p:nvPicPr>
          <p:cNvPr id="8" name="Рисунок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1950" y="312738"/>
            <a:ext cx="4248150"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73576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3"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p:txBody>
          <a:bodyPr/>
          <a:lstStyle/>
          <a:p>
            <a:fld id="{725C68B6-61C2-468F-89AB-4B9F7531AA68}" type="slidenum">
              <a:rPr lang="ru-RU" smtClean="0"/>
              <a:pPr/>
              <a:t>34</a:t>
            </a:fld>
            <a:endParaRPr lang="ru-RU"/>
          </a:p>
        </p:txBody>
      </p:sp>
      <p:pic>
        <p:nvPicPr>
          <p:cNvPr id="6" name="Рисунок 5" descr="http://vmede.org/sait/content/Stomatologiya_ortop_lebedenko_2011/8_files/mb4_013.jpe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1760" y="548680"/>
            <a:ext cx="5059680" cy="3749040"/>
          </a:xfrm>
          <a:prstGeom prst="rect">
            <a:avLst/>
          </a:prstGeom>
          <a:noFill/>
          <a:ln>
            <a:noFill/>
          </a:ln>
        </p:spPr>
      </p:pic>
      <p:sp>
        <p:nvSpPr>
          <p:cNvPr id="2" name="TextBox 1"/>
          <p:cNvSpPr txBox="1"/>
          <p:nvPr/>
        </p:nvSpPr>
        <p:spPr>
          <a:xfrm>
            <a:off x="2411760" y="4797152"/>
            <a:ext cx="5544616" cy="1200329"/>
          </a:xfrm>
          <a:prstGeom prst="rect">
            <a:avLst/>
          </a:prstGeom>
          <a:noFill/>
        </p:spPr>
        <p:txBody>
          <a:bodyPr wrap="square" rtlCol="0">
            <a:spAutoFit/>
          </a:bodyPr>
          <a:lstStyle/>
          <a:p>
            <a:pPr algn="ctr"/>
            <a:r>
              <a:rPr lang="ru-RU" sz="2400" dirty="0">
                <a:latin typeface="Cambria Math" panose="02040503050406030204" pitchFamily="18" charset="0"/>
                <a:ea typeface="Cambria Math" panose="02040503050406030204" pitchFamily="18" charset="0"/>
              </a:rPr>
              <a:t>Поворот зуба 1.1 вокруг вестибулярной оси, центр вращения расположен в середине зуба</a:t>
            </a:r>
          </a:p>
        </p:txBody>
      </p:sp>
      <p:pic>
        <p:nvPicPr>
          <p:cNvPr id="8" name="Рисунок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1950" y="312738"/>
            <a:ext cx="4248150"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62698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3"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p:txBody>
          <a:bodyPr/>
          <a:lstStyle/>
          <a:p>
            <a:fld id="{725C68B6-61C2-468F-89AB-4B9F7531AA68}" type="slidenum">
              <a:rPr lang="ru-RU" smtClean="0"/>
              <a:pPr/>
              <a:t>35</a:t>
            </a:fld>
            <a:endParaRPr lang="ru-RU"/>
          </a:p>
        </p:txBody>
      </p:sp>
      <p:pic>
        <p:nvPicPr>
          <p:cNvPr id="6" name="Рисунок 5" descr="http://vmede.org/sait/content/Stomatologiya_ortop_lebedenko_2011/8_files/mb4_011.jpe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9072" y="138408"/>
            <a:ext cx="4143408" cy="6622132"/>
          </a:xfrm>
          <a:prstGeom prst="rect">
            <a:avLst/>
          </a:prstGeom>
          <a:noFill/>
          <a:ln>
            <a:noFill/>
          </a:ln>
        </p:spPr>
      </p:pic>
      <p:sp>
        <p:nvSpPr>
          <p:cNvPr id="2" name="TextBox 1"/>
          <p:cNvSpPr txBox="1"/>
          <p:nvPr/>
        </p:nvSpPr>
        <p:spPr>
          <a:xfrm>
            <a:off x="1541768" y="1573113"/>
            <a:ext cx="3207304" cy="3108543"/>
          </a:xfrm>
          <a:prstGeom prst="rect">
            <a:avLst/>
          </a:prstGeom>
          <a:noFill/>
        </p:spPr>
        <p:txBody>
          <a:bodyPr wrap="square" rtlCol="0">
            <a:spAutoFit/>
          </a:bodyPr>
          <a:lstStyle/>
          <a:p>
            <a:pPr algn="ctr"/>
            <a:r>
              <a:rPr lang="ru-RU" sz="2800" dirty="0"/>
              <a:t>Схематическое изображение возможного поворота зуба вокруг </a:t>
            </a:r>
            <a:endParaRPr lang="ru-RU" sz="2800" dirty="0" smtClean="0"/>
          </a:p>
          <a:p>
            <a:pPr algn="ctr"/>
            <a:r>
              <a:rPr lang="ru-RU" sz="2800" dirty="0" err="1" smtClean="0"/>
              <a:t>апроксимальной</a:t>
            </a:r>
            <a:r>
              <a:rPr lang="ru-RU" sz="2800" dirty="0" smtClean="0"/>
              <a:t> </a:t>
            </a:r>
            <a:r>
              <a:rPr lang="ru-RU" sz="2800" dirty="0"/>
              <a:t>оси</a:t>
            </a:r>
          </a:p>
        </p:txBody>
      </p:sp>
      <p:pic>
        <p:nvPicPr>
          <p:cNvPr id="8" name="Рисунок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1950" y="312738"/>
            <a:ext cx="4248150"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43884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3"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p:txBody>
          <a:bodyPr/>
          <a:lstStyle/>
          <a:p>
            <a:fld id="{725C68B6-61C2-468F-89AB-4B9F7531AA68}" type="slidenum">
              <a:rPr lang="ru-RU" smtClean="0"/>
              <a:pPr/>
              <a:t>36</a:t>
            </a:fld>
            <a:endParaRPr lang="ru-RU"/>
          </a:p>
        </p:txBody>
      </p:sp>
      <p:pic>
        <p:nvPicPr>
          <p:cNvPr id="6" name="Рисунок 5" descr="http://vmede.org/sait/content/Stomatologiya_ortop_lebedenko_2011/8_files/mb4_012.jpe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3728" y="398608"/>
            <a:ext cx="6275040" cy="3805777"/>
          </a:xfrm>
          <a:prstGeom prst="rect">
            <a:avLst/>
          </a:prstGeom>
          <a:noFill/>
          <a:ln>
            <a:noFill/>
          </a:ln>
        </p:spPr>
      </p:pic>
      <p:sp>
        <p:nvSpPr>
          <p:cNvPr id="2" name="TextBox 1"/>
          <p:cNvSpPr txBox="1"/>
          <p:nvPr/>
        </p:nvSpPr>
        <p:spPr>
          <a:xfrm>
            <a:off x="2776972" y="4509120"/>
            <a:ext cx="4968552" cy="954107"/>
          </a:xfrm>
          <a:prstGeom prst="rect">
            <a:avLst/>
          </a:prstGeom>
          <a:noFill/>
        </p:spPr>
        <p:txBody>
          <a:bodyPr wrap="square" rtlCol="0">
            <a:spAutoFit/>
          </a:bodyPr>
          <a:lstStyle/>
          <a:p>
            <a:pPr algn="ctr"/>
            <a:r>
              <a:rPr lang="ru-RU" sz="2800" b="1" dirty="0"/>
              <a:t>Имитация стертости клыков с помощью шлифования</a:t>
            </a:r>
            <a:endParaRPr lang="ru-RU" sz="2800" dirty="0"/>
          </a:p>
        </p:txBody>
      </p:sp>
      <p:pic>
        <p:nvPicPr>
          <p:cNvPr id="8" name="Рисунок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1950" y="312738"/>
            <a:ext cx="4248150"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04318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p:txBody>
          <a:bodyPr/>
          <a:lstStyle/>
          <a:p>
            <a:fld id="{725C68B6-61C2-468F-89AB-4B9F7531AA68}" type="slidenum">
              <a:rPr lang="ru-RU" smtClean="0"/>
              <a:pPr/>
              <a:t>37</a:t>
            </a:fld>
            <a:endParaRPr lang="ru-RU"/>
          </a:p>
        </p:txBody>
      </p:sp>
      <p:sp>
        <p:nvSpPr>
          <p:cNvPr id="2" name="Прямоугольник 1"/>
          <p:cNvSpPr/>
          <p:nvPr/>
        </p:nvSpPr>
        <p:spPr>
          <a:xfrm>
            <a:off x="1475656" y="1535215"/>
            <a:ext cx="7488832" cy="4653966"/>
          </a:xfrm>
          <a:prstGeom prst="rect">
            <a:avLst/>
          </a:prstGeom>
        </p:spPr>
        <p:txBody>
          <a:bodyPr wrap="square">
            <a:spAutoFit/>
          </a:bodyPr>
          <a:lstStyle/>
          <a:p>
            <a:pPr>
              <a:lnSpc>
                <a:spcPct val="114000"/>
              </a:lnSpc>
            </a:pPr>
            <a:r>
              <a:rPr lang="ru-RU" sz="16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Прямые линии в контурах резца и углообразный переход к </a:t>
            </a:r>
            <a:r>
              <a:rPr lang="ru-RU" sz="1600" dirty="0" err="1">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апроксимальной</a:t>
            </a:r>
            <a:r>
              <a:rPr lang="ru-RU" sz="16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 поверхности придают внешнему виду зуба более строгий и мужественный </a:t>
            </a:r>
            <a:r>
              <a:rPr lang="ru-RU" sz="1600" dirty="0"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вид. </a:t>
            </a:r>
            <a:r>
              <a:rPr lang="ru-RU" sz="1600" dirty="0">
                <a:latin typeface="Cambria Math" panose="02040503050406030204" pitchFamily="18" charset="0"/>
                <a:ea typeface="Cambria Math" panose="02040503050406030204" pitchFamily="18" charset="0"/>
                <a:cs typeface="Times New Roman" panose="02020603050405020304" pitchFamily="18" charset="0"/>
              </a:rPr>
              <a:t>При выполнении </a:t>
            </a:r>
            <a:r>
              <a:rPr lang="ru-RU" sz="1600" dirty="0" err="1">
                <a:latin typeface="Cambria Math" panose="02040503050406030204" pitchFamily="18" charset="0"/>
                <a:ea typeface="Cambria Math" panose="02040503050406030204" pitchFamily="18" charset="0"/>
                <a:cs typeface="Times New Roman" panose="02020603050405020304" pitchFamily="18" charset="0"/>
              </a:rPr>
              <a:t>пришлифовывания</a:t>
            </a:r>
            <a:r>
              <a:rPr lang="ru-RU" sz="1600" dirty="0">
                <a:latin typeface="Cambria Math" panose="02040503050406030204" pitchFamily="18" charset="0"/>
                <a:ea typeface="Cambria Math" panose="02040503050406030204" pitchFamily="18" charset="0"/>
                <a:cs typeface="Times New Roman" panose="02020603050405020304" pitchFamily="18" charset="0"/>
              </a:rPr>
              <a:t> зубов важно сохранить экватор зуба. На апроксимальных поверхностях ни в коем случае нельзя создавать вогнутые поверхности, поскольку это разрушает гармонию формы зуба. При коррекции режущих краев следует проявлять осторожность, чтобы не повредить цветовые слои. Зачастую достаточно незначительных поправок, чтобы достичь желаемого эффекта</a:t>
            </a:r>
            <a:r>
              <a:rPr lang="ru-RU" sz="1600" dirty="0" smtClean="0">
                <a:latin typeface="Cambria Math" panose="02040503050406030204" pitchFamily="18" charset="0"/>
                <a:ea typeface="Cambria Math" panose="02040503050406030204" pitchFamily="18" charset="0"/>
                <a:cs typeface="Times New Roman" panose="02020603050405020304" pitchFamily="18" charset="0"/>
              </a:rPr>
              <a:t>.</a:t>
            </a:r>
            <a:r>
              <a:rPr lang="ru-RU" sz="1600" dirty="0">
                <a:latin typeface="Cambria Math" panose="02040503050406030204" pitchFamily="18" charset="0"/>
                <a:ea typeface="Cambria Math" panose="02040503050406030204" pitchFamily="18" charset="0"/>
                <a:cs typeface="Times New Roman" panose="02020603050405020304" pitchFamily="18" charset="0"/>
              </a:rPr>
              <a:t> Очень хорошие эстетические результаты можно получить правильным </a:t>
            </a:r>
            <a:r>
              <a:rPr lang="ru-RU" sz="1600" dirty="0" err="1">
                <a:latin typeface="Cambria Math" panose="02040503050406030204" pitchFamily="18" charset="0"/>
                <a:ea typeface="Cambria Math" panose="02040503050406030204" pitchFamily="18" charset="0"/>
                <a:cs typeface="Times New Roman" panose="02020603050405020304" pitchFamily="18" charset="0"/>
              </a:rPr>
              <a:t>пришлифовыванием</a:t>
            </a:r>
            <a:r>
              <a:rPr lang="ru-RU" sz="1600" dirty="0">
                <a:latin typeface="Cambria Math" panose="02040503050406030204" pitchFamily="18" charset="0"/>
                <a:ea typeface="Cambria Math" panose="02040503050406030204" pitchFamily="18" charset="0"/>
                <a:cs typeface="Times New Roman" panose="02020603050405020304" pitchFamily="18" charset="0"/>
              </a:rPr>
              <a:t> клыков. </a:t>
            </a:r>
            <a:r>
              <a:rPr lang="ru-RU" sz="1600" dirty="0" err="1">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Пришлифовывание</a:t>
            </a:r>
            <a:r>
              <a:rPr lang="ru-RU" sz="16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 бугра клыка должно проводиться не простым укорачиванием верхушки, а созданием вогнутых поверхностей в разных местах. </a:t>
            </a:r>
            <a:r>
              <a:rPr lang="ru-RU" sz="1600" dirty="0">
                <a:latin typeface="Cambria Math" panose="02040503050406030204" pitchFamily="18" charset="0"/>
                <a:ea typeface="Cambria Math" panose="02040503050406030204" pitchFamily="18" charset="0"/>
                <a:cs typeface="Times New Roman" panose="02020603050405020304" pitchFamily="18" charset="0"/>
              </a:rPr>
              <a:t>В большинстве комплектов искусственных зубов клыки имеют ярко выраженный рвущий бугор. В жизни четко выраженные бугорки клыков встречаются только у молодых людей.</a:t>
            </a:r>
          </a:p>
          <a:p>
            <a:pPr>
              <a:lnSpc>
                <a:spcPct val="114000"/>
              </a:lnSpc>
            </a:pPr>
            <a:r>
              <a:rPr lang="ru-RU" sz="1600" dirty="0">
                <a:latin typeface="Cambria Math" panose="02040503050406030204" pitchFamily="18" charset="0"/>
                <a:ea typeface="Cambria Math" panose="02040503050406030204" pitchFamily="18" charset="0"/>
                <a:cs typeface="Times New Roman" panose="02020603050405020304" pitchFamily="18" charset="0"/>
              </a:rPr>
              <a:t>Поэтому </a:t>
            </a:r>
            <a:r>
              <a:rPr lang="ru-RU" sz="1600" dirty="0">
                <a:solidFill>
                  <a:srgbClr val="FF0000"/>
                </a:solidFill>
                <a:latin typeface="Cambria Math" panose="02040503050406030204" pitchFamily="18" charset="0"/>
                <a:ea typeface="Cambria Math" panose="02040503050406030204" pitchFamily="18" charset="0"/>
                <a:cs typeface="Times New Roman" panose="02020603050405020304" pitchFamily="18" charset="0"/>
              </a:rPr>
              <a:t>для постановки зубов, соответствующей пожилому возрасту, в большинстве случаев необходимо пришлифовывать рвущий бугор.</a:t>
            </a:r>
            <a:endParaRPr lang="ru-RU" sz="1600" dirty="0">
              <a:solidFill>
                <a:srgbClr val="FF0000"/>
              </a:solidFill>
              <a:effectLst/>
              <a:latin typeface="Cambria Math" panose="02040503050406030204" pitchFamily="18" charset="0"/>
              <a:ea typeface="Cambria Math" panose="02040503050406030204" pitchFamily="18" charset="0"/>
              <a:cs typeface="Times New Roman" panose="02020603050405020304" pitchFamily="18" charset="0"/>
            </a:endParaRPr>
          </a:p>
        </p:txBody>
      </p:sp>
      <p:pic>
        <p:nvPicPr>
          <p:cNvPr id="6"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1950" y="312738"/>
            <a:ext cx="4248150"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1842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79512" y="69009"/>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a:xfrm>
            <a:off x="6625208" y="6308727"/>
            <a:ext cx="2133600" cy="365125"/>
          </a:xfrm>
        </p:spPr>
        <p:txBody>
          <a:bodyPr/>
          <a:lstStyle/>
          <a:p>
            <a:fld id="{725C68B6-61C2-468F-89AB-4B9F7531AA68}" type="slidenum">
              <a:rPr lang="ru-RU" sz="2000" smtClean="0">
                <a:latin typeface="Cambria Math" panose="02040503050406030204" pitchFamily="18" charset="0"/>
                <a:ea typeface="Cambria Math" panose="02040503050406030204" pitchFamily="18" charset="0"/>
              </a:rPr>
              <a:pPr/>
              <a:t>38</a:t>
            </a:fld>
            <a:endParaRPr lang="ru-RU" sz="2000">
              <a:latin typeface="Cambria Math" panose="02040503050406030204" pitchFamily="18" charset="0"/>
              <a:ea typeface="Cambria Math" panose="02040503050406030204" pitchFamily="18" charset="0"/>
            </a:endParaRPr>
          </a:p>
        </p:txBody>
      </p:sp>
      <p:sp>
        <p:nvSpPr>
          <p:cNvPr id="2" name="Прямоугольник 1"/>
          <p:cNvSpPr/>
          <p:nvPr/>
        </p:nvSpPr>
        <p:spPr>
          <a:xfrm>
            <a:off x="1630016" y="1472181"/>
            <a:ext cx="7128792" cy="4624215"/>
          </a:xfrm>
          <a:prstGeom prst="rect">
            <a:avLst/>
          </a:prstGeom>
        </p:spPr>
        <p:txBody>
          <a:bodyPr wrap="square">
            <a:spAutoFit/>
          </a:bodyPr>
          <a:lstStyle/>
          <a:p>
            <a:pPr indent="270510" algn="just">
              <a:lnSpc>
                <a:spcPct val="114000"/>
              </a:lnSpc>
              <a:spcAft>
                <a:spcPts val="0"/>
              </a:spcAft>
            </a:pPr>
            <a:r>
              <a:rPr lang="ru-RU" sz="2000" dirty="0">
                <a:solidFill>
                  <a:srgbClr val="000000"/>
                </a:solidFill>
                <a:latin typeface="Cambria Math" panose="02040503050406030204" pitchFamily="18" charset="0"/>
                <a:ea typeface="Cambria Math" panose="02040503050406030204" pitchFamily="18" charset="0"/>
                <a:cs typeface="Times New Roman" panose="02020603050405020304" pitchFamily="18" charset="0"/>
              </a:rPr>
              <a:t>При формировании передней группы зубов в съемном протезе постановка боковых резцов не имеет такого большого значения, как постановка центральных резцов и клыков</a:t>
            </a:r>
            <a:r>
              <a:rPr lang="ru-RU" sz="2000" dirty="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a:t>.</a:t>
            </a:r>
          </a:p>
          <a:p>
            <a:pPr indent="270510" algn="just">
              <a:lnSpc>
                <a:spcPct val="114000"/>
              </a:lnSpc>
              <a:spcAft>
                <a:spcPts val="0"/>
              </a:spcAft>
            </a:pPr>
            <a:endParaRPr lang="ru-RU" sz="2000" dirty="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endParaRPr>
          </a:p>
          <a:p>
            <a:pPr indent="270510" algn="just">
              <a:lnSpc>
                <a:spcPct val="114000"/>
              </a:lnSpc>
              <a:spcAft>
                <a:spcPts val="0"/>
              </a:spcAft>
            </a:pPr>
            <a:r>
              <a:rPr lang="ru-RU" sz="2000" dirty="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a:t> </a:t>
            </a:r>
            <a:r>
              <a:rPr lang="ru-RU" sz="2000" dirty="0">
                <a:solidFill>
                  <a:srgbClr val="000000"/>
                </a:solidFill>
                <a:latin typeface="Cambria Math" panose="02040503050406030204" pitchFamily="18" charset="0"/>
                <a:ea typeface="Cambria Math" panose="02040503050406030204" pitchFamily="18" charset="0"/>
                <a:cs typeface="Times New Roman" panose="02020603050405020304" pitchFamily="18" charset="0"/>
              </a:rPr>
              <a:t>Однако именно с помощью боковых резцов достигается эффект индивидуальности, особенно если они устанавливаются внахлест - зуб на зуб или зуб под зуб по отношению к центральным резцам. </a:t>
            </a:r>
            <a:r>
              <a:rPr lang="ru-RU" sz="2000" dirty="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a:t>Перекрытие </a:t>
            </a:r>
            <a:r>
              <a:rPr lang="ru-RU" sz="2000" dirty="0">
                <a:solidFill>
                  <a:srgbClr val="000000"/>
                </a:solidFill>
                <a:latin typeface="Cambria Math" panose="02040503050406030204" pitchFamily="18" charset="0"/>
                <a:ea typeface="Cambria Math" panose="02040503050406030204" pitchFamily="18" charset="0"/>
                <a:cs typeface="Times New Roman" panose="02020603050405020304" pitchFamily="18" charset="0"/>
              </a:rPr>
              <a:t>боковыми резцами центральных больше подходит женщинам. </a:t>
            </a:r>
            <a:endParaRPr lang="ru-RU" sz="2000" dirty="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endParaRPr>
          </a:p>
          <a:p>
            <a:pPr indent="270510" algn="just">
              <a:lnSpc>
                <a:spcPct val="114000"/>
              </a:lnSpc>
              <a:spcAft>
                <a:spcPts val="0"/>
              </a:spcAft>
            </a:pPr>
            <a:endParaRPr lang="ru-RU" sz="2000" dirty="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endParaRPr>
          </a:p>
          <a:p>
            <a:pPr indent="270510" algn="just">
              <a:lnSpc>
                <a:spcPct val="114000"/>
              </a:lnSpc>
              <a:spcAft>
                <a:spcPts val="0"/>
              </a:spcAft>
            </a:pPr>
            <a:r>
              <a:rPr lang="ru-RU" sz="2000" dirty="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a:t>При </a:t>
            </a:r>
            <a:r>
              <a:rPr lang="ru-RU" sz="2000" dirty="0" err="1">
                <a:solidFill>
                  <a:srgbClr val="000000"/>
                </a:solidFill>
                <a:latin typeface="Cambria Math" panose="02040503050406030204" pitchFamily="18" charset="0"/>
                <a:ea typeface="Cambria Math" panose="02040503050406030204" pitchFamily="18" charset="0"/>
                <a:cs typeface="Times New Roman" panose="02020603050405020304" pitchFamily="18" charset="0"/>
              </a:rPr>
              <a:t>ретрузии</a:t>
            </a:r>
            <a:r>
              <a:rPr lang="ru-RU" sz="2000" dirty="0">
                <a:solidFill>
                  <a:srgbClr val="000000"/>
                </a:solidFill>
                <a:latin typeface="Cambria Math" panose="02040503050406030204" pitchFamily="18" charset="0"/>
                <a:ea typeface="Cambria Math" panose="02040503050406030204" pitchFamily="18" charset="0"/>
                <a:cs typeface="Times New Roman" panose="02020603050405020304" pitchFamily="18" charset="0"/>
              </a:rPr>
              <a:t> боковых резцов вся постановка зубов приобретает более мужественный характер. </a:t>
            </a:r>
            <a:endParaRPr lang="ru-RU" sz="2000" dirty="0">
              <a:effectLst/>
              <a:latin typeface="Cambria Math" panose="02040503050406030204" pitchFamily="18" charset="0"/>
              <a:ea typeface="Cambria Math" panose="02040503050406030204" pitchFamily="18" charset="0"/>
              <a:cs typeface="Times New Roman" panose="02020603050405020304" pitchFamily="18" charset="0"/>
            </a:endParaRPr>
          </a:p>
        </p:txBody>
      </p:sp>
      <p:pic>
        <p:nvPicPr>
          <p:cNvPr id="6"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1950" y="312738"/>
            <a:ext cx="4248150"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18450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3"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p:txBody>
          <a:bodyPr/>
          <a:lstStyle/>
          <a:p>
            <a:fld id="{725C68B6-61C2-468F-89AB-4B9F7531AA68}" type="slidenum">
              <a:rPr lang="ru-RU" smtClean="0"/>
              <a:pPr/>
              <a:t>39</a:t>
            </a:fld>
            <a:endParaRPr lang="ru-RU"/>
          </a:p>
        </p:txBody>
      </p:sp>
      <p:sp>
        <p:nvSpPr>
          <p:cNvPr id="2" name="TextBox 1"/>
          <p:cNvSpPr txBox="1"/>
          <p:nvPr/>
        </p:nvSpPr>
        <p:spPr>
          <a:xfrm>
            <a:off x="1547664" y="1124744"/>
            <a:ext cx="6923112" cy="5917004"/>
          </a:xfrm>
          <a:prstGeom prst="rect">
            <a:avLst/>
          </a:prstGeom>
          <a:noFill/>
        </p:spPr>
        <p:txBody>
          <a:bodyPr wrap="square" rtlCol="0">
            <a:spAutoFit/>
          </a:bodyPr>
          <a:lstStyle/>
          <a:p>
            <a:r>
              <a:rPr lang="ru-RU" sz="2000" b="1" dirty="0" smtClean="0">
                <a:solidFill>
                  <a:srgbClr val="FF0000"/>
                </a:solidFill>
                <a:latin typeface="Cambria" panose="02040503050406030204" pitchFamily="18" charset="0"/>
              </a:rPr>
              <a:t>Постановка искусственных </a:t>
            </a:r>
            <a:r>
              <a:rPr lang="ru-RU" sz="2000" b="1" dirty="0">
                <a:solidFill>
                  <a:srgbClr val="FF0000"/>
                </a:solidFill>
                <a:latin typeface="Cambria" panose="02040503050406030204" pitchFamily="18" charset="0"/>
              </a:rPr>
              <a:t>зубов на нижней </a:t>
            </a:r>
            <a:r>
              <a:rPr lang="ru-RU" sz="2000" b="1" dirty="0" smtClean="0">
                <a:solidFill>
                  <a:srgbClr val="FF0000"/>
                </a:solidFill>
                <a:latin typeface="Cambria" panose="02040503050406030204" pitchFamily="18" charset="0"/>
              </a:rPr>
              <a:t>челюсти</a:t>
            </a:r>
          </a:p>
          <a:p>
            <a:r>
              <a:rPr lang="ru-RU" sz="1000" b="1" dirty="0" smtClean="0">
                <a:solidFill>
                  <a:srgbClr val="FF0000"/>
                </a:solidFill>
                <a:latin typeface="Cambria" panose="02040503050406030204" pitchFamily="18" charset="0"/>
              </a:rPr>
              <a:t> </a:t>
            </a:r>
          </a:p>
          <a:p>
            <a:r>
              <a:rPr lang="ru-RU" dirty="0" smtClean="0">
                <a:latin typeface="Cambria" panose="02040503050406030204" pitchFamily="18" charset="0"/>
              </a:rPr>
              <a:t>1. Во </a:t>
            </a:r>
            <a:r>
              <a:rPr lang="ru-RU" dirty="0">
                <a:latin typeface="Cambria" panose="02040503050406030204" pitchFamily="18" charset="0"/>
              </a:rPr>
              <a:t>избежание впечатления об искусственности зубов режущие края нижних зубов не должны устанавливаться симметрично. Это означает, что поворот </a:t>
            </a:r>
            <a:r>
              <a:rPr lang="ru-RU" dirty="0">
                <a:latin typeface="Cambria" panose="02040503050406030204" pitchFamily="18" charset="0"/>
                <a:ea typeface="Cambria" panose="02040503050406030204" pitchFamily="18" charset="0"/>
              </a:rPr>
              <a:t>зубов</a:t>
            </a:r>
            <a:r>
              <a:rPr lang="ru-RU" dirty="0">
                <a:latin typeface="Cambria" panose="02040503050406030204" pitchFamily="18" charset="0"/>
              </a:rPr>
              <a:t> вокруг оси режущего края должен быть как можно сильнее друг к другу. </a:t>
            </a:r>
            <a:endParaRPr lang="ru-RU" dirty="0" smtClean="0">
              <a:latin typeface="Cambria" panose="02040503050406030204" pitchFamily="18" charset="0"/>
            </a:endParaRPr>
          </a:p>
          <a:p>
            <a:r>
              <a:rPr lang="ru-RU" dirty="0" smtClean="0">
                <a:latin typeface="Cambria" panose="02040503050406030204" pitchFamily="18" charset="0"/>
              </a:rPr>
              <a:t>2. Чтобы </a:t>
            </a:r>
            <a:r>
              <a:rPr lang="ru-RU" dirty="0">
                <a:latin typeface="Cambria" panose="02040503050406030204" pitchFamily="18" charset="0"/>
              </a:rPr>
              <a:t>не было подозрения, что человек носит протез, передние зубы должны быть поставлены со смещенными осями режущего края по отношению друг к другу. </a:t>
            </a:r>
            <a:endParaRPr lang="ru-RU" dirty="0" smtClean="0">
              <a:latin typeface="Cambria" panose="02040503050406030204" pitchFamily="18" charset="0"/>
            </a:endParaRPr>
          </a:p>
          <a:p>
            <a:endParaRPr lang="ru-RU" dirty="0" smtClean="0">
              <a:latin typeface="Cambria" panose="02040503050406030204" pitchFamily="18" charset="0"/>
            </a:endParaRPr>
          </a:p>
          <a:p>
            <a:pPr algn="ctr"/>
            <a:r>
              <a:rPr lang="ru-RU" sz="2000" b="1" dirty="0">
                <a:solidFill>
                  <a:srgbClr val="FF0000"/>
                </a:solidFill>
                <a:latin typeface="Cambria" panose="02040503050406030204" pitchFamily="18" charset="0"/>
              </a:rPr>
              <a:t>На постановку передних нижних зубов существенно влияет возраст </a:t>
            </a:r>
            <a:r>
              <a:rPr lang="ru-RU" sz="2000" b="1" dirty="0" smtClean="0">
                <a:solidFill>
                  <a:srgbClr val="FF0000"/>
                </a:solidFill>
                <a:latin typeface="Cambria" panose="02040503050406030204" pitchFamily="18" charset="0"/>
              </a:rPr>
              <a:t>пациента</a:t>
            </a:r>
          </a:p>
          <a:p>
            <a:pPr algn="ctr"/>
            <a:r>
              <a:rPr lang="ru-RU" sz="1050" b="1" dirty="0" smtClean="0">
                <a:solidFill>
                  <a:srgbClr val="FF0000"/>
                </a:solidFill>
                <a:latin typeface="Cambria" panose="02040503050406030204" pitchFamily="18" charset="0"/>
              </a:rPr>
              <a:t> </a:t>
            </a:r>
            <a:endParaRPr lang="ru-RU" sz="1050" b="1" dirty="0">
              <a:solidFill>
                <a:srgbClr val="FF0000"/>
              </a:solidFill>
              <a:latin typeface="Cambria" panose="02040503050406030204" pitchFamily="18" charset="0"/>
            </a:endParaRPr>
          </a:p>
          <a:p>
            <a:pPr marL="342900" indent="-342900">
              <a:buFont typeface="+mj-lt"/>
              <a:buAutoNum type="arabicPeriod"/>
            </a:pPr>
            <a:r>
              <a:rPr lang="ru-RU" dirty="0" smtClean="0">
                <a:latin typeface="Cambria" panose="02040503050406030204" pitchFamily="18" charset="0"/>
              </a:rPr>
              <a:t>Расположение </a:t>
            </a:r>
            <a:r>
              <a:rPr lang="ru-RU" dirty="0">
                <a:latin typeface="Cambria" panose="02040503050406030204" pitchFamily="18" charset="0"/>
              </a:rPr>
              <a:t>клыков на одинаковой высоте с центральными резцами характерно для молодого возраста.</a:t>
            </a:r>
          </a:p>
          <a:p>
            <a:pPr marL="342900" indent="-342900">
              <a:buFont typeface="+mj-lt"/>
              <a:buAutoNum type="arabicPeriod"/>
            </a:pPr>
            <a:r>
              <a:rPr lang="ru-RU" dirty="0">
                <a:latin typeface="Cambria" panose="02040503050406030204" pitchFamily="18" charset="0"/>
              </a:rPr>
              <a:t>У пациентов среднего возраста можно имитировать стертость клыков вогнутыми поверхностями.</a:t>
            </a:r>
          </a:p>
          <a:p>
            <a:pPr marL="342900" indent="-342900">
              <a:buFont typeface="+mj-lt"/>
              <a:buAutoNum type="arabicPeriod"/>
            </a:pPr>
            <a:r>
              <a:rPr lang="ru-RU" dirty="0">
                <a:latin typeface="Cambria" panose="02040503050406030204" pitchFamily="18" charset="0"/>
              </a:rPr>
              <a:t>Чем ниже относительно </a:t>
            </a:r>
            <a:r>
              <a:rPr lang="ru-RU" dirty="0" err="1">
                <a:latin typeface="Cambria" panose="02040503050406030204" pitchFamily="18" charset="0"/>
              </a:rPr>
              <a:t>окклюзионной</a:t>
            </a:r>
            <a:r>
              <a:rPr lang="ru-RU" dirty="0">
                <a:latin typeface="Cambria" panose="02040503050406030204" pitchFamily="18" charset="0"/>
              </a:rPr>
              <a:t> плоскости расположить клык, по сравнению с центральными резцами, тем более старым и стертым будет выглядеть зубной ряд.</a:t>
            </a:r>
          </a:p>
          <a:p>
            <a:pPr marL="342900" indent="-342900">
              <a:buFont typeface="+mj-lt"/>
              <a:buAutoNum type="arabicPeriod"/>
            </a:pPr>
            <a:endParaRPr lang="ru-RU" dirty="0">
              <a:latin typeface="Cambria" panose="02040503050406030204" pitchFamily="18" charset="0"/>
            </a:endParaRPr>
          </a:p>
        </p:txBody>
      </p:sp>
      <p:pic>
        <p:nvPicPr>
          <p:cNvPr id="6" name="Рисунок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1950" y="312738"/>
            <a:ext cx="4248150"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03926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p:txBody>
          <a:bodyPr/>
          <a:lstStyle/>
          <a:p>
            <a:fld id="{725C68B6-61C2-468F-89AB-4B9F7531AA68}" type="slidenum">
              <a:rPr lang="ru-RU" smtClean="0"/>
              <a:pPr/>
              <a:t>4</a:t>
            </a:fld>
            <a:endParaRPr lang="ru-RU"/>
          </a:p>
        </p:txBody>
      </p:sp>
      <p:sp>
        <p:nvSpPr>
          <p:cNvPr id="2" name="Прямоугольник 1"/>
          <p:cNvSpPr/>
          <p:nvPr/>
        </p:nvSpPr>
        <p:spPr>
          <a:xfrm>
            <a:off x="1475656" y="1319027"/>
            <a:ext cx="7344816" cy="4618059"/>
          </a:xfrm>
          <a:prstGeom prst="rect">
            <a:avLst/>
          </a:prstGeom>
        </p:spPr>
        <p:txBody>
          <a:bodyPr wrap="square">
            <a:spAutoFit/>
          </a:bodyPr>
          <a:lstStyle/>
          <a:p>
            <a:pPr indent="270510" algn="just">
              <a:lnSpc>
                <a:spcPct val="150000"/>
              </a:lnSpc>
              <a:spcAft>
                <a:spcPts val="0"/>
              </a:spcAft>
            </a:pPr>
            <a:r>
              <a:rPr lang="ru-RU" b="1" dirty="0" smtClean="0">
                <a:solidFill>
                  <a:srgbClr val="FF0000"/>
                </a:solidFill>
                <a:latin typeface="Cambria" panose="02040503050406030204" pitchFamily="18" charset="0"/>
                <a:ea typeface="Times New Roman" panose="02020603050405020304" pitchFamily="18" charset="0"/>
                <a:cs typeface="Arial" panose="020B0604020202020204" pitchFamily="34" charset="0"/>
              </a:rPr>
              <a:t>Гармония формы </a:t>
            </a:r>
            <a:r>
              <a:rPr lang="ru-RU" dirty="0" smtClean="0">
                <a:solidFill>
                  <a:srgbClr val="000000"/>
                </a:solidFill>
                <a:latin typeface="Cambria" panose="02040503050406030204" pitchFamily="18" charset="0"/>
                <a:ea typeface="Times New Roman" panose="02020603050405020304" pitchFamily="18" charset="0"/>
                <a:cs typeface="Arial" panose="020B0604020202020204" pitchFamily="34" charset="0"/>
              </a:rPr>
              <a:t>означает соразмерность, пропорциональность отдельных элементов лица и зубочелюстной системы в покое.</a:t>
            </a:r>
          </a:p>
          <a:p>
            <a:pPr indent="270510" algn="just">
              <a:lnSpc>
                <a:spcPct val="150000"/>
              </a:lnSpc>
              <a:spcAft>
                <a:spcPts val="0"/>
              </a:spcAft>
            </a:pPr>
            <a:r>
              <a:rPr lang="ru-RU" b="1" dirty="0" smtClean="0">
                <a:solidFill>
                  <a:srgbClr val="FF0000"/>
                </a:solidFill>
                <a:effectLst/>
                <a:latin typeface="Cambria" panose="02040503050406030204" pitchFamily="18" charset="0"/>
                <a:ea typeface="Calibri" panose="020F0502020204030204" pitchFamily="34" charset="0"/>
                <a:cs typeface="Arial" panose="020B0604020202020204" pitchFamily="34" charset="0"/>
              </a:rPr>
              <a:t>Гармония функции </a:t>
            </a:r>
            <a:r>
              <a:rPr lang="ru-RU" dirty="0" smtClean="0">
                <a:solidFill>
                  <a:srgbClr val="000000"/>
                </a:solidFill>
                <a:effectLst/>
                <a:latin typeface="Cambria" panose="02040503050406030204" pitchFamily="18" charset="0"/>
                <a:ea typeface="Calibri" panose="020F0502020204030204" pitchFamily="34" charset="0"/>
                <a:cs typeface="Arial" panose="020B0604020202020204" pitchFamily="34" charset="0"/>
              </a:rPr>
              <a:t>– это правильные гармоничные движения нижней челюсти, сокращение жевательных и мимических мышц, правильное соотношение отдельных элементов лица и органов зубочелюстной системы во время разговора, пережевывания пищи и глотания.</a:t>
            </a:r>
          </a:p>
          <a:p>
            <a:pPr indent="270510" algn="just">
              <a:lnSpc>
                <a:spcPct val="150000"/>
              </a:lnSpc>
              <a:spcAft>
                <a:spcPts val="0"/>
              </a:spcAft>
            </a:pPr>
            <a:r>
              <a:rPr lang="ru-RU" dirty="0" smtClean="0">
                <a:solidFill>
                  <a:srgbClr val="000000"/>
                </a:solidFill>
                <a:latin typeface="Cambria" panose="02040503050406030204" pitchFamily="18" charset="0"/>
                <a:ea typeface="Calibri" panose="020F0502020204030204" pitchFamily="34" charset="0"/>
                <a:cs typeface="Arial" panose="020B0604020202020204" pitchFamily="34" charset="0"/>
              </a:rPr>
              <a:t>Ортопедическое лечение в эстетическом плане должно быть направлено, с одной стороны на воспроизведение идеального внешнего облика человека, его зубочелюстной системы, а с другой на восстановление его индивидуального облика.</a:t>
            </a:r>
            <a:endParaRPr lang="ru-RU" dirty="0">
              <a:solidFill>
                <a:srgbClr val="0066FF"/>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1950" y="312738"/>
            <a:ext cx="4248150"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55595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3"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p:txBody>
          <a:bodyPr/>
          <a:lstStyle/>
          <a:p>
            <a:fld id="{725C68B6-61C2-468F-89AB-4B9F7531AA68}" type="slidenum">
              <a:rPr lang="ru-RU" smtClean="0"/>
              <a:pPr/>
              <a:t>40</a:t>
            </a:fld>
            <a:endParaRPr lang="ru-RU"/>
          </a:p>
        </p:txBody>
      </p:sp>
      <p:pic>
        <p:nvPicPr>
          <p:cNvPr id="6" name="Рисунок 5" descr="http://vmede.org/sait/content/Stomatologiya_ortop_lebedenko_2011/8_files/mb4_040.jpe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53890" y="548680"/>
            <a:ext cx="5059680" cy="3848100"/>
          </a:xfrm>
          <a:prstGeom prst="rect">
            <a:avLst/>
          </a:prstGeom>
          <a:noFill/>
          <a:ln>
            <a:noFill/>
          </a:ln>
        </p:spPr>
      </p:pic>
      <p:sp>
        <p:nvSpPr>
          <p:cNvPr id="2" name="TextBox 1"/>
          <p:cNvSpPr txBox="1"/>
          <p:nvPr/>
        </p:nvSpPr>
        <p:spPr>
          <a:xfrm>
            <a:off x="2051720" y="4653136"/>
            <a:ext cx="6912768" cy="1569660"/>
          </a:xfrm>
          <a:prstGeom prst="rect">
            <a:avLst/>
          </a:prstGeom>
          <a:noFill/>
        </p:spPr>
        <p:txBody>
          <a:bodyPr wrap="square" rtlCol="0">
            <a:spAutoFit/>
          </a:bodyPr>
          <a:lstStyle/>
          <a:p>
            <a:pPr algn="ctr"/>
            <a:r>
              <a:rPr lang="ru-RU" sz="3200" b="1" dirty="0"/>
              <a:t>Схематическое изображение техники моделирования края десны у молодых и пожилых пациентов</a:t>
            </a:r>
          </a:p>
        </p:txBody>
      </p:sp>
      <p:pic>
        <p:nvPicPr>
          <p:cNvPr id="8" name="Рисунок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1950" y="312738"/>
            <a:ext cx="4248150"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15956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p:txBody>
          <a:bodyPr/>
          <a:lstStyle/>
          <a:p>
            <a:fld id="{725C68B6-61C2-468F-89AB-4B9F7531AA68}" type="slidenum">
              <a:rPr lang="ru-RU" smtClean="0"/>
              <a:pPr/>
              <a:t>41</a:t>
            </a:fld>
            <a:endParaRPr lang="ru-RU"/>
          </a:p>
        </p:txBody>
      </p:sp>
      <p:sp>
        <p:nvSpPr>
          <p:cNvPr id="2" name="Прямоугольник 1"/>
          <p:cNvSpPr/>
          <p:nvPr/>
        </p:nvSpPr>
        <p:spPr>
          <a:xfrm>
            <a:off x="1486000" y="801280"/>
            <a:ext cx="7200800" cy="5940088"/>
          </a:xfrm>
          <a:prstGeom prst="rect">
            <a:avLst/>
          </a:prstGeom>
        </p:spPr>
        <p:txBody>
          <a:bodyPr wrap="square">
            <a:spAutoFit/>
          </a:bodyPr>
          <a:lstStyle/>
          <a:p>
            <a:pPr indent="270510" algn="ctr">
              <a:spcAft>
                <a:spcPts val="0"/>
              </a:spcAft>
            </a:pPr>
            <a:endParaRPr lang="ru-RU" sz="2000" b="1" dirty="0"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endParaRPr>
          </a:p>
          <a:p>
            <a:pPr indent="270510" algn="ctr">
              <a:spcAft>
                <a:spcPts val="0"/>
              </a:spcAft>
            </a:pPr>
            <a:r>
              <a:rPr lang="ru-RU" sz="2000" b="1" dirty="0"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a:t>Моделирование </a:t>
            </a:r>
            <a:r>
              <a:rPr lang="ru-RU" sz="2000" b="1" dirty="0">
                <a:solidFill>
                  <a:srgbClr val="FF0000"/>
                </a:solidFill>
                <a:latin typeface="Cambria Math" panose="02040503050406030204" pitchFamily="18" charset="0"/>
                <a:ea typeface="Cambria Math" panose="02040503050406030204" pitchFamily="18" charset="0"/>
                <a:cs typeface="Times New Roman" panose="02020603050405020304" pitchFamily="18" charset="0"/>
              </a:rPr>
              <a:t>края искусственной </a:t>
            </a:r>
            <a:r>
              <a:rPr lang="ru-RU" sz="2000" b="1" dirty="0"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a:t>десны</a:t>
            </a:r>
          </a:p>
          <a:p>
            <a:pPr indent="270510" algn="ctr">
              <a:spcAft>
                <a:spcPts val="0"/>
              </a:spcAft>
            </a:pPr>
            <a:endParaRPr lang="ru-RU" sz="2000" dirty="0">
              <a:solidFill>
                <a:srgbClr val="FF0000"/>
              </a:solidFill>
              <a:latin typeface="Cambria Math" panose="02040503050406030204" pitchFamily="18" charset="0"/>
              <a:ea typeface="Cambria Math" panose="02040503050406030204" pitchFamily="18" charset="0"/>
              <a:cs typeface="Times New Roman" panose="02020603050405020304" pitchFamily="18" charset="0"/>
            </a:endParaRPr>
          </a:p>
          <a:p>
            <a:pPr indent="270510" algn="just">
              <a:spcAft>
                <a:spcPts val="0"/>
              </a:spcAft>
            </a:pPr>
            <a:r>
              <a:rPr lang="ru-RU" sz="2000" dirty="0">
                <a:solidFill>
                  <a:srgbClr val="000000"/>
                </a:solidFill>
                <a:latin typeface="Cambria Math" panose="02040503050406030204" pitchFamily="18" charset="0"/>
                <a:ea typeface="Cambria Math" panose="02040503050406030204" pitchFamily="18" charset="0"/>
                <a:cs typeface="Times New Roman" panose="02020603050405020304" pitchFamily="18" charset="0"/>
              </a:rPr>
              <a:t>Из эстетических и гигиенических соображений необходимо по возможности как можно более естественно смоделировать край искусственной десны. Сосочки должны заполнять межзубные промежутки так же, как и в естественном зубном ряду.</a:t>
            </a:r>
            <a:endParaRPr lang="ru-RU" sz="2000" dirty="0">
              <a:latin typeface="Cambria Math" panose="02040503050406030204" pitchFamily="18" charset="0"/>
              <a:ea typeface="Cambria Math" panose="02040503050406030204" pitchFamily="18" charset="0"/>
              <a:cs typeface="Times New Roman" panose="02020603050405020304" pitchFamily="18" charset="0"/>
            </a:endParaRPr>
          </a:p>
          <a:p>
            <a:pPr indent="270510" algn="just">
              <a:spcAft>
                <a:spcPts val="0"/>
              </a:spcAft>
            </a:pPr>
            <a:r>
              <a:rPr lang="ru-RU" sz="2000" dirty="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a:t>Пустые </a:t>
            </a:r>
            <a:r>
              <a:rPr lang="ru-RU" sz="2000" dirty="0">
                <a:solidFill>
                  <a:srgbClr val="000000"/>
                </a:solidFill>
                <a:latin typeface="Cambria Math" panose="02040503050406030204" pitchFamily="18" charset="0"/>
                <a:ea typeface="Cambria Math" panose="02040503050406030204" pitchFamily="18" charset="0"/>
                <a:cs typeface="Times New Roman" panose="02020603050405020304" pitchFamily="18" charset="0"/>
              </a:rPr>
              <a:t>межзубные промежутки являются нишами для остатков пищи. Владельцу такого протеза может не понравиться то, что после каждого приема пищи он должен изыскивать возможность промывать свой протез, прилагая большие усилия. Более того, межзубные промежутки должны быть так заполнены искусственно смоделированными сосочками, чтобы пища соскальзывала как в естественных условиях, а чистка была возможна даже с помощью языка.</a:t>
            </a:r>
            <a:endParaRPr lang="ru-RU" sz="2000" dirty="0">
              <a:latin typeface="Cambria Math" panose="02040503050406030204" pitchFamily="18" charset="0"/>
              <a:ea typeface="Cambria Math" panose="02040503050406030204" pitchFamily="18" charset="0"/>
              <a:cs typeface="Times New Roman" panose="02020603050405020304" pitchFamily="18" charset="0"/>
            </a:endParaRPr>
          </a:p>
          <a:p>
            <a:pPr indent="270510">
              <a:spcAft>
                <a:spcPts val="0"/>
              </a:spcAft>
            </a:pPr>
            <a:r>
              <a:rPr lang="ru-RU" sz="2000" dirty="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a:t>Край </a:t>
            </a:r>
            <a:r>
              <a:rPr lang="ru-RU" sz="2000" dirty="0">
                <a:solidFill>
                  <a:srgbClr val="000000"/>
                </a:solidFill>
                <a:latin typeface="Cambria Math" panose="02040503050406030204" pitchFamily="18" charset="0"/>
                <a:ea typeface="Cambria Math" panose="02040503050406030204" pitchFamily="18" charset="0"/>
                <a:cs typeface="Times New Roman" panose="02020603050405020304" pitchFamily="18" charset="0"/>
              </a:rPr>
              <a:t>десны можно моделировать по-разному в соответствии с возрастом пациента. </a:t>
            </a:r>
            <a:endParaRPr lang="ru-RU" sz="2000" dirty="0">
              <a:latin typeface="Cambria Math" panose="02040503050406030204" pitchFamily="18" charset="0"/>
              <a:ea typeface="Cambria Math" panose="02040503050406030204" pitchFamily="18" charset="0"/>
              <a:cs typeface="Times New Roman" panose="02020603050405020304" pitchFamily="18" charset="0"/>
            </a:endParaRPr>
          </a:p>
        </p:txBody>
      </p:sp>
      <p:pic>
        <p:nvPicPr>
          <p:cNvPr id="6"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1950" y="312738"/>
            <a:ext cx="4248150"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32835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3"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p:txBody>
          <a:bodyPr/>
          <a:lstStyle/>
          <a:p>
            <a:fld id="{725C68B6-61C2-468F-89AB-4B9F7531AA68}" type="slidenum">
              <a:rPr lang="ru-RU" smtClean="0"/>
              <a:pPr/>
              <a:t>42</a:t>
            </a:fld>
            <a:endParaRPr lang="ru-RU"/>
          </a:p>
        </p:txBody>
      </p:sp>
      <p:pic>
        <p:nvPicPr>
          <p:cNvPr id="6" name="Рисунок 5" descr="http://vmede.org/sait/content/Stomatologiya_ortop_lebedenko_2011/8_files/mb4_042.jpe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26236" y="1124744"/>
            <a:ext cx="5059680" cy="3573780"/>
          </a:xfrm>
          <a:prstGeom prst="rect">
            <a:avLst/>
          </a:prstGeom>
          <a:noFill/>
          <a:ln>
            <a:noFill/>
          </a:ln>
        </p:spPr>
      </p:pic>
      <p:sp>
        <p:nvSpPr>
          <p:cNvPr id="2" name="TextBox 1"/>
          <p:cNvSpPr txBox="1"/>
          <p:nvPr/>
        </p:nvSpPr>
        <p:spPr>
          <a:xfrm>
            <a:off x="2339752" y="4952590"/>
            <a:ext cx="5832648" cy="1077218"/>
          </a:xfrm>
          <a:prstGeom prst="rect">
            <a:avLst/>
          </a:prstGeom>
          <a:noFill/>
        </p:spPr>
        <p:txBody>
          <a:bodyPr wrap="square" rtlCol="0">
            <a:spAutoFit/>
          </a:bodyPr>
          <a:lstStyle/>
          <a:p>
            <a:pPr algn="ctr"/>
            <a:r>
              <a:rPr lang="ru-RU" sz="3200" b="1" dirty="0">
                <a:solidFill>
                  <a:srgbClr val="FF0000"/>
                </a:solidFill>
              </a:rPr>
              <a:t>Искусственная десна отмоделирована </a:t>
            </a:r>
            <a:r>
              <a:rPr lang="ru-RU" sz="3200" b="1" dirty="0" smtClean="0">
                <a:solidFill>
                  <a:srgbClr val="FF0000"/>
                </a:solidFill>
              </a:rPr>
              <a:t>неправильно!</a:t>
            </a:r>
            <a:endParaRPr lang="ru-RU" sz="3200" b="1" dirty="0">
              <a:solidFill>
                <a:srgbClr val="FF0000"/>
              </a:solidFill>
            </a:endParaRPr>
          </a:p>
        </p:txBody>
      </p:sp>
      <p:pic>
        <p:nvPicPr>
          <p:cNvPr id="8" name="Рисунок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1950" y="312738"/>
            <a:ext cx="4248150"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38095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3"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p:txBody>
          <a:bodyPr/>
          <a:lstStyle/>
          <a:p>
            <a:fld id="{725C68B6-61C2-468F-89AB-4B9F7531AA68}" type="slidenum">
              <a:rPr lang="ru-RU" smtClean="0"/>
              <a:pPr/>
              <a:t>43</a:t>
            </a:fld>
            <a:endParaRPr lang="ru-RU"/>
          </a:p>
        </p:txBody>
      </p:sp>
      <p:pic>
        <p:nvPicPr>
          <p:cNvPr id="6" name="Рисунок 5" descr="http://vmede.org/sait/content/Stomatologiya_ortop_lebedenko_2011/8_files/mb4_039.jpe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5484" y="696014"/>
            <a:ext cx="3794283" cy="2304256"/>
          </a:xfrm>
          <a:prstGeom prst="rect">
            <a:avLst/>
          </a:prstGeom>
          <a:noFill/>
          <a:ln>
            <a:noFill/>
          </a:ln>
        </p:spPr>
      </p:pic>
      <p:sp>
        <p:nvSpPr>
          <p:cNvPr id="2" name="TextBox 1"/>
          <p:cNvSpPr txBox="1"/>
          <p:nvPr/>
        </p:nvSpPr>
        <p:spPr>
          <a:xfrm>
            <a:off x="1542094" y="1247977"/>
            <a:ext cx="3456384" cy="1200329"/>
          </a:xfrm>
          <a:prstGeom prst="rect">
            <a:avLst/>
          </a:prstGeom>
          <a:noFill/>
        </p:spPr>
        <p:txBody>
          <a:bodyPr wrap="square" rtlCol="0">
            <a:spAutoFit/>
          </a:bodyPr>
          <a:lstStyle/>
          <a:p>
            <a:pPr algn="ctr"/>
            <a:r>
              <a:rPr lang="ru-RU" sz="2400" b="1" dirty="0"/>
              <a:t>Моделирование десневого края для молодого пациента</a:t>
            </a:r>
          </a:p>
        </p:txBody>
      </p:sp>
      <p:pic>
        <p:nvPicPr>
          <p:cNvPr id="8" name="Рисунок 7" descr="http://vmede.org/sait/content/Stomatologiya_ortop_lebedenko_2011/8_files/mb4_004.jpe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5484" y="3501025"/>
            <a:ext cx="3794283" cy="2354570"/>
          </a:xfrm>
          <a:prstGeom prst="rect">
            <a:avLst/>
          </a:prstGeom>
          <a:noFill/>
          <a:ln>
            <a:noFill/>
          </a:ln>
        </p:spPr>
      </p:pic>
      <p:sp>
        <p:nvSpPr>
          <p:cNvPr id="4" name="TextBox 3"/>
          <p:cNvSpPr txBox="1"/>
          <p:nvPr/>
        </p:nvSpPr>
        <p:spPr>
          <a:xfrm>
            <a:off x="1606814" y="3708814"/>
            <a:ext cx="3391664" cy="1938992"/>
          </a:xfrm>
          <a:prstGeom prst="rect">
            <a:avLst/>
          </a:prstGeom>
          <a:noFill/>
        </p:spPr>
        <p:txBody>
          <a:bodyPr wrap="square" rtlCol="0">
            <a:spAutoFit/>
          </a:bodyPr>
          <a:lstStyle/>
          <a:p>
            <a:pPr algn="ctr"/>
            <a:r>
              <a:rPr lang="ru-RU" sz="2400" b="1" dirty="0"/>
              <a:t>Окончательно отмоделированный фрагмент передней группы зубов верхней челюсти</a:t>
            </a:r>
          </a:p>
        </p:txBody>
      </p:sp>
      <p:pic>
        <p:nvPicPr>
          <p:cNvPr id="9" name="Рисунок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61950" y="312738"/>
            <a:ext cx="4248150"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01461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p:txBody>
          <a:bodyPr/>
          <a:lstStyle/>
          <a:p>
            <a:fld id="{725C68B6-61C2-468F-89AB-4B9F7531AA68}" type="slidenum">
              <a:rPr lang="ru-RU" smtClean="0"/>
              <a:pPr/>
              <a:t>44</a:t>
            </a:fld>
            <a:endParaRPr lang="ru-RU"/>
          </a:p>
        </p:txBody>
      </p:sp>
      <p:sp>
        <p:nvSpPr>
          <p:cNvPr id="2" name="Прямоугольник 1"/>
          <p:cNvSpPr/>
          <p:nvPr/>
        </p:nvSpPr>
        <p:spPr>
          <a:xfrm>
            <a:off x="1619672" y="1198342"/>
            <a:ext cx="7272808" cy="5150705"/>
          </a:xfrm>
          <a:prstGeom prst="rect">
            <a:avLst/>
          </a:prstGeom>
        </p:spPr>
        <p:txBody>
          <a:bodyPr wrap="square">
            <a:spAutoFit/>
          </a:bodyPr>
          <a:lstStyle/>
          <a:p>
            <a:pPr indent="270510" algn="just">
              <a:lnSpc>
                <a:spcPct val="114000"/>
              </a:lnSpc>
              <a:spcAft>
                <a:spcPts val="0"/>
              </a:spcAft>
            </a:pPr>
            <a:r>
              <a:rPr lang="ru-RU" dirty="0">
                <a:solidFill>
                  <a:srgbClr val="0066FF"/>
                </a:solidFill>
                <a:latin typeface="Cambria Math" panose="02040503050406030204" pitchFamily="18" charset="0"/>
                <a:ea typeface="Cambria Math" panose="02040503050406030204" pitchFamily="18" charset="0"/>
                <a:cs typeface="Times New Roman" panose="02020603050405020304" pitchFamily="18" charset="0"/>
              </a:rPr>
              <a:t>Для молодого пациента прикрывают шейку зуба и моделируют сосочки, лишь напоминающие валик. </a:t>
            </a:r>
            <a:endParaRPr lang="ru-RU" dirty="0" smtClean="0">
              <a:solidFill>
                <a:srgbClr val="0066FF"/>
              </a:solidFill>
              <a:latin typeface="Cambria Math" panose="02040503050406030204" pitchFamily="18" charset="0"/>
              <a:ea typeface="Cambria Math" panose="02040503050406030204" pitchFamily="18" charset="0"/>
              <a:cs typeface="Times New Roman" panose="02020603050405020304" pitchFamily="18" charset="0"/>
            </a:endParaRPr>
          </a:p>
          <a:p>
            <a:pPr indent="270510" algn="just">
              <a:lnSpc>
                <a:spcPct val="114000"/>
              </a:lnSpc>
              <a:spcAft>
                <a:spcPts val="0"/>
              </a:spcAft>
            </a:pPr>
            <a:r>
              <a:rPr lang="ru-RU" dirty="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a:t>Они </a:t>
            </a:r>
            <a:r>
              <a:rPr lang="ru-RU" dirty="0">
                <a:solidFill>
                  <a:srgbClr val="000000"/>
                </a:solidFill>
                <a:latin typeface="Cambria Math" panose="02040503050406030204" pitchFamily="18" charset="0"/>
                <a:ea typeface="Cambria Math" panose="02040503050406030204" pitchFamily="18" charset="0"/>
                <a:cs typeface="Times New Roman" panose="02020603050405020304" pitchFamily="18" charset="0"/>
              </a:rPr>
              <a:t>глубоко заполняют межзубные промежутки в направлении режущего края. Чем старше пациент, тем больше нужно обнажать шейки зубов. Состояние слизистой оболочки, которое часто наблюдается у пациентов вследствие </a:t>
            </a:r>
            <a:r>
              <a:rPr lang="ru-RU" dirty="0" err="1">
                <a:solidFill>
                  <a:srgbClr val="000000"/>
                </a:solidFill>
                <a:latin typeface="Cambria Math" panose="02040503050406030204" pitchFamily="18" charset="0"/>
                <a:ea typeface="Cambria Math" panose="02040503050406030204" pitchFamily="18" charset="0"/>
                <a:cs typeface="Times New Roman" panose="02020603050405020304" pitchFamily="18" charset="0"/>
              </a:rPr>
              <a:t>пародонтопатий</a:t>
            </a:r>
            <a:r>
              <a:rPr lang="ru-RU" dirty="0">
                <a:solidFill>
                  <a:srgbClr val="000000"/>
                </a:solidFill>
                <a:latin typeface="Cambria Math" panose="02040503050406030204" pitchFamily="18" charset="0"/>
                <a:ea typeface="Cambria Math" panose="02040503050406030204" pitchFamily="18" charset="0"/>
                <a:cs typeface="Times New Roman" panose="02020603050405020304" pitchFamily="18" charset="0"/>
              </a:rPr>
              <a:t>, может быть сымитировано на крае искусственной десны. Для этого шейки зубов обнажают на разном уровне, а сосочки формируют довольно толстыми, как бы отечными</a:t>
            </a:r>
            <a:r>
              <a:rPr lang="ru-RU" dirty="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a:t>.</a:t>
            </a:r>
            <a:endParaRPr lang="ru-RU" dirty="0">
              <a:latin typeface="Cambria Math" panose="02040503050406030204" pitchFamily="18" charset="0"/>
              <a:ea typeface="Cambria Math" panose="02040503050406030204" pitchFamily="18" charset="0"/>
              <a:cs typeface="Times New Roman" panose="02020603050405020304" pitchFamily="18" charset="0"/>
            </a:endParaRPr>
          </a:p>
          <a:p>
            <a:pPr indent="270510" algn="just">
              <a:lnSpc>
                <a:spcPct val="114000"/>
              </a:lnSpc>
              <a:spcAft>
                <a:spcPts val="0"/>
              </a:spcAft>
            </a:pPr>
            <a:r>
              <a:rPr lang="ru-RU" dirty="0" smtClean="0">
                <a:solidFill>
                  <a:srgbClr val="0066FF"/>
                </a:solidFill>
                <a:latin typeface="Cambria Math" panose="02040503050406030204" pitchFamily="18" charset="0"/>
                <a:ea typeface="Cambria Math" panose="02040503050406030204" pitchFamily="18" charset="0"/>
                <a:cs typeface="Times New Roman" panose="02020603050405020304" pitchFamily="18" charset="0"/>
              </a:rPr>
              <a:t>Если </a:t>
            </a:r>
            <a:r>
              <a:rPr lang="ru-RU" dirty="0">
                <a:solidFill>
                  <a:srgbClr val="0066FF"/>
                </a:solidFill>
                <a:latin typeface="Cambria Math" panose="02040503050406030204" pitchFamily="18" charset="0"/>
                <a:ea typeface="Cambria Math" panose="02040503050406030204" pitchFamily="18" charset="0"/>
                <a:cs typeface="Times New Roman" panose="02020603050405020304" pitchFamily="18" charset="0"/>
              </a:rPr>
              <a:t>при улыбке пациент обнажает искусственную десну, то ее вестибулярную поверхность следует обеспечить фактурой. Для этого имитируется так называемая фактура </a:t>
            </a:r>
            <a:r>
              <a:rPr lang="ru-RU" b="1" u="sng" dirty="0">
                <a:solidFill>
                  <a:srgbClr val="0066FF"/>
                </a:solidFill>
                <a:latin typeface="Cambria Math" panose="02040503050406030204" pitchFamily="18" charset="0"/>
                <a:ea typeface="Cambria Math" panose="02040503050406030204" pitchFamily="18" charset="0"/>
                <a:cs typeface="Times New Roman" panose="02020603050405020304" pitchFamily="18" charset="0"/>
              </a:rPr>
              <a:t>апельсиновой кожуры</a:t>
            </a:r>
            <a:r>
              <a:rPr lang="ru-RU" b="1" u="sng" dirty="0" smtClean="0">
                <a:solidFill>
                  <a:srgbClr val="0066FF"/>
                </a:solidFill>
                <a:latin typeface="Cambria Math" panose="02040503050406030204" pitchFamily="18" charset="0"/>
                <a:ea typeface="Cambria Math" panose="02040503050406030204" pitchFamily="18" charset="0"/>
                <a:cs typeface="Times New Roman" panose="02020603050405020304" pitchFamily="18" charset="0"/>
              </a:rPr>
              <a:t>.</a:t>
            </a:r>
          </a:p>
          <a:p>
            <a:pPr indent="270510" algn="just">
              <a:lnSpc>
                <a:spcPct val="114000"/>
              </a:lnSpc>
            </a:pPr>
            <a:r>
              <a:rPr lang="ru-RU" dirty="0">
                <a:solidFill>
                  <a:srgbClr val="000000"/>
                </a:solidFill>
                <a:latin typeface="Cambria Math" panose="02040503050406030204" pitchFamily="18" charset="0"/>
                <a:ea typeface="Cambria Math" panose="02040503050406030204" pitchFamily="18" charset="0"/>
                <a:cs typeface="Times New Roman" panose="02020603050405020304" pitchFamily="18" charset="0"/>
              </a:rPr>
              <a:t>При ярком освещении поверхность искусственной десны должна выглядеть естественно. Этого можно добиться посредством преломления света в нескольких направлениях.</a:t>
            </a:r>
            <a:endParaRPr lang="ru-RU" dirty="0">
              <a:latin typeface="Cambria Math" panose="02040503050406030204" pitchFamily="18" charset="0"/>
              <a:ea typeface="Cambria Math" panose="02040503050406030204" pitchFamily="18" charset="0"/>
              <a:cs typeface="Times New Roman" panose="02020603050405020304" pitchFamily="18" charset="0"/>
            </a:endParaRPr>
          </a:p>
          <a:p>
            <a:pPr indent="270510" algn="just">
              <a:lnSpc>
                <a:spcPct val="114000"/>
              </a:lnSpc>
              <a:spcAft>
                <a:spcPts val="0"/>
              </a:spcAft>
            </a:pPr>
            <a:endParaRPr lang="ru-RU" sz="2000" b="1" u="sng" dirty="0">
              <a:solidFill>
                <a:srgbClr val="0066FF"/>
              </a:solidFill>
              <a:effectLst/>
              <a:latin typeface="Cambria Math" panose="02040503050406030204" pitchFamily="18" charset="0"/>
              <a:ea typeface="Cambria Math" panose="02040503050406030204" pitchFamily="18" charset="0"/>
              <a:cs typeface="Times New Roman" panose="02020603050405020304" pitchFamily="18" charset="0"/>
            </a:endParaRPr>
          </a:p>
        </p:txBody>
      </p:sp>
      <p:pic>
        <p:nvPicPr>
          <p:cNvPr id="6"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1950" y="312738"/>
            <a:ext cx="4248150"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67843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p:txBody>
          <a:bodyPr/>
          <a:lstStyle/>
          <a:p>
            <a:fld id="{725C68B6-61C2-468F-89AB-4B9F7531AA68}" type="slidenum">
              <a:rPr lang="ru-RU" smtClean="0"/>
              <a:pPr/>
              <a:t>45</a:t>
            </a:fld>
            <a:endParaRPr lang="ru-RU"/>
          </a:p>
        </p:txBody>
      </p:sp>
      <p:sp>
        <p:nvSpPr>
          <p:cNvPr id="2" name="Прямоугольник 1"/>
          <p:cNvSpPr/>
          <p:nvPr/>
        </p:nvSpPr>
        <p:spPr>
          <a:xfrm>
            <a:off x="1475656" y="1336675"/>
            <a:ext cx="7344816" cy="4832092"/>
          </a:xfrm>
          <a:prstGeom prst="rect">
            <a:avLst/>
          </a:prstGeom>
        </p:spPr>
        <p:txBody>
          <a:bodyPr wrap="square">
            <a:spAutoFit/>
          </a:bodyPr>
          <a:lstStyle/>
          <a:p>
            <a:pPr indent="270510" algn="ctr"/>
            <a:r>
              <a:rPr lang="ru-RU" b="1" dirty="0">
                <a:solidFill>
                  <a:srgbClr val="C00000"/>
                </a:solidFill>
                <a:latin typeface="Cambria Math" panose="02040503050406030204" pitchFamily="18" charset="0"/>
                <a:ea typeface="Cambria Math" panose="02040503050406030204" pitchFamily="18" charset="0"/>
                <a:cs typeface="Times New Roman" panose="02020603050405020304" pitchFamily="18" charset="0"/>
              </a:rPr>
              <a:t>Моделирование наружной поверхности базиса. </a:t>
            </a:r>
            <a:br>
              <a:rPr lang="ru-RU" b="1" dirty="0">
                <a:solidFill>
                  <a:srgbClr val="C00000"/>
                </a:solidFill>
                <a:latin typeface="Cambria Math" panose="02040503050406030204" pitchFamily="18" charset="0"/>
                <a:ea typeface="Cambria Math" panose="02040503050406030204" pitchFamily="18" charset="0"/>
                <a:cs typeface="Times New Roman" panose="02020603050405020304" pitchFamily="18" charset="0"/>
              </a:rPr>
            </a:br>
            <a:r>
              <a:rPr lang="ru-RU" b="1" dirty="0">
                <a:solidFill>
                  <a:srgbClr val="C00000"/>
                </a:solidFill>
                <a:latin typeface="Cambria Math" panose="02040503050406030204" pitchFamily="18" charset="0"/>
                <a:ea typeface="Cambria Math" panose="02040503050406030204" pitchFamily="18" charset="0"/>
                <a:cs typeface="Times New Roman" panose="02020603050405020304" pitchFamily="18" charset="0"/>
              </a:rPr>
              <a:t>Мышечная стабилизация протеза</a:t>
            </a:r>
            <a:endParaRPr lang="ru-RU" dirty="0">
              <a:solidFill>
                <a:srgbClr val="C00000"/>
              </a:solidFill>
              <a:latin typeface="Cambria Math" panose="02040503050406030204" pitchFamily="18" charset="0"/>
              <a:ea typeface="Cambria Math" panose="02040503050406030204" pitchFamily="18" charset="0"/>
              <a:cs typeface="Times New Roman" panose="02020603050405020304" pitchFamily="18" charset="0"/>
            </a:endParaRPr>
          </a:p>
          <a:p>
            <a:pPr indent="270510" algn="just"/>
            <a:r>
              <a:rPr lang="ru-RU" sz="1600" dirty="0">
                <a:solidFill>
                  <a:srgbClr val="000000"/>
                </a:solidFill>
                <a:latin typeface="Cambria Math" panose="02040503050406030204" pitchFamily="18" charset="0"/>
                <a:ea typeface="Cambria Math" panose="02040503050406030204" pitchFamily="18" charset="0"/>
                <a:cs typeface="Times New Roman" panose="02020603050405020304" pitchFamily="18" charset="0"/>
              </a:rPr>
              <a:t>Хорошая фиксация и стабилизация съемного пластиночного протеза полного зубного ряда достигаются за счет оформления его края с помощью функциональных движений. Немаловажную роль в удержании протеза на челюсти играет создание особого рельефа наружной поверхности базиса. Из мускулатуры губ и щек стабилизирующую функцию выполняют прежде всего горизонтально и </a:t>
            </a:r>
            <a:r>
              <a:rPr lang="ru-RU" sz="1600" dirty="0" err="1">
                <a:solidFill>
                  <a:srgbClr val="000000"/>
                </a:solidFill>
                <a:latin typeface="Cambria Math" panose="02040503050406030204" pitchFamily="18" charset="0"/>
                <a:ea typeface="Cambria Math" panose="02040503050406030204" pitchFamily="18" charset="0"/>
                <a:cs typeface="Times New Roman" panose="02020603050405020304" pitchFamily="18" charset="0"/>
              </a:rPr>
              <a:t>сагиттально</a:t>
            </a:r>
            <a:r>
              <a:rPr lang="ru-RU" sz="1600" dirty="0">
                <a:solidFill>
                  <a:srgbClr val="000000"/>
                </a:solidFill>
                <a:latin typeface="Cambria Math" panose="02040503050406030204" pitchFamily="18" charset="0"/>
                <a:ea typeface="Cambria Math" panose="02040503050406030204" pitchFamily="18" charset="0"/>
                <a:cs typeface="Times New Roman" panose="02020603050405020304" pitchFamily="18" charset="0"/>
              </a:rPr>
              <a:t> направленные мышечные образования. </a:t>
            </a:r>
            <a:endParaRPr lang="ru-RU" sz="1600" dirty="0">
              <a:latin typeface="Cambria Math" panose="02040503050406030204" pitchFamily="18" charset="0"/>
              <a:ea typeface="Cambria Math" panose="02040503050406030204" pitchFamily="18" charset="0"/>
              <a:cs typeface="Times New Roman" panose="02020603050405020304" pitchFamily="18" charset="0"/>
            </a:endParaRPr>
          </a:p>
          <a:p>
            <a:pPr indent="270510" algn="just"/>
            <a:r>
              <a:rPr lang="ru-RU" sz="1600" dirty="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a:t>Круговая </a:t>
            </a:r>
            <a:r>
              <a:rPr lang="ru-RU" sz="1600" dirty="0">
                <a:solidFill>
                  <a:srgbClr val="000000"/>
                </a:solidFill>
                <a:latin typeface="Cambria Math" panose="02040503050406030204" pitchFamily="18" charset="0"/>
                <a:ea typeface="Cambria Math" panose="02040503050406030204" pitchFamily="18" charset="0"/>
                <a:cs typeface="Times New Roman" panose="02020603050405020304" pitchFamily="18" charset="0"/>
              </a:rPr>
              <a:t>мышца рта, </a:t>
            </a:r>
            <a:r>
              <a:rPr lang="ru-RU" sz="1600" i="1" dirty="0">
                <a:solidFill>
                  <a:srgbClr val="000000"/>
                </a:solidFill>
                <a:latin typeface="Cambria Math" panose="02040503050406030204" pitchFamily="18" charset="0"/>
                <a:ea typeface="Cambria Math" panose="02040503050406030204" pitchFamily="18" charset="0"/>
                <a:cs typeface="Times New Roman" panose="02020603050405020304" pitchFamily="18" charset="0"/>
              </a:rPr>
              <a:t>m. </a:t>
            </a:r>
            <a:r>
              <a:rPr lang="ru-RU" sz="1600" i="1" dirty="0" err="1">
                <a:solidFill>
                  <a:srgbClr val="000000"/>
                </a:solidFill>
                <a:latin typeface="Cambria Math" panose="02040503050406030204" pitchFamily="18" charset="0"/>
                <a:ea typeface="Cambria Math" panose="02040503050406030204" pitchFamily="18" charset="0"/>
                <a:cs typeface="Times New Roman" panose="02020603050405020304" pitchFamily="18" charset="0"/>
              </a:rPr>
              <a:t>orbicularis</a:t>
            </a:r>
            <a:r>
              <a:rPr lang="ru-RU" sz="1600" i="1" dirty="0">
                <a:solidFill>
                  <a:srgbClr val="000000"/>
                </a:solidFill>
                <a:latin typeface="Cambria Math" panose="02040503050406030204" pitchFamily="18" charset="0"/>
                <a:ea typeface="Cambria Math" panose="02040503050406030204" pitchFamily="18" charset="0"/>
                <a:cs typeface="Times New Roman" panose="02020603050405020304" pitchFamily="18" charset="0"/>
              </a:rPr>
              <a:t> </a:t>
            </a:r>
            <a:r>
              <a:rPr lang="ru-RU" sz="1600" i="1" dirty="0" err="1">
                <a:solidFill>
                  <a:srgbClr val="000000"/>
                </a:solidFill>
                <a:latin typeface="Cambria Math" panose="02040503050406030204" pitchFamily="18" charset="0"/>
                <a:ea typeface="Cambria Math" panose="02040503050406030204" pitchFamily="18" charset="0"/>
                <a:cs typeface="Times New Roman" panose="02020603050405020304" pitchFamily="18" charset="0"/>
              </a:rPr>
              <a:t>oris</a:t>
            </a:r>
            <a:r>
              <a:rPr lang="ru-RU" sz="1600" i="1" dirty="0">
                <a:solidFill>
                  <a:srgbClr val="000000"/>
                </a:solidFill>
                <a:latin typeface="Cambria Math" panose="02040503050406030204" pitchFamily="18" charset="0"/>
                <a:ea typeface="Cambria Math" panose="02040503050406030204" pitchFamily="18" charset="0"/>
                <a:cs typeface="Times New Roman" panose="02020603050405020304" pitchFamily="18" charset="0"/>
              </a:rPr>
              <a:t>, </a:t>
            </a:r>
            <a:r>
              <a:rPr lang="ru-RU" sz="1600" dirty="0">
                <a:solidFill>
                  <a:srgbClr val="000000"/>
                </a:solidFill>
                <a:latin typeface="Cambria Math" panose="02040503050406030204" pitchFamily="18" charset="0"/>
                <a:ea typeface="Cambria Math" panose="02040503050406030204" pitchFamily="18" charset="0"/>
                <a:cs typeface="Times New Roman" panose="02020603050405020304" pitchFamily="18" charset="0"/>
              </a:rPr>
              <a:t>и щечная мышца, </a:t>
            </a:r>
            <a:r>
              <a:rPr lang="ru-RU" sz="1600" i="1" dirty="0" err="1">
                <a:solidFill>
                  <a:srgbClr val="000000"/>
                </a:solidFill>
                <a:latin typeface="Cambria Math" panose="02040503050406030204" pitchFamily="18" charset="0"/>
                <a:ea typeface="Cambria Math" panose="02040503050406030204" pitchFamily="18" charset="0"/>
                <a:cs typeface="Times New Roman" panose="02020603050405020304" pitchFamily="18" charset="0"/>
              </a:rPr>
              <a:t>m.buccinator</a:t>
            </a:r>
            <a:r>
              <a:rPr lang="ru-RU" sz="1600" i="1" dirty="0">
                <a:solidFill>
                  <a:srgbClr val="000000"/>
                </a:solidFill>
                <a:latin typeface="Cambria Math" panose="02040503050406030204" pitchFamily="18" charset="0"/>
                <a:ea typeface="Cambria Math" panose="02040503050406030204" pitchFamily="18" charset="0"/>
                <a:cs typeface="Times New Roman" panose="02020603050405020304" pitchFamily="18" charset="0"/>
              </a:rPr>
              <a:t>, </a:t>
            </a:r>
            <a:r>
              <a:rPr lang="ru-RU" sz="1600" dirty="0">
                <a:solidFill>
                  <a:srgbClr val="000000"/>
                </a:solidFill>
                <a:latin typeface="Cambria Math" panose="02040503050406030204" pitchFamily="18" charset="0"/>
                <a:ea typeface="Cambria Math" panose="02040503050406030204" pitchFamily="18" charset="0"/>
                <a:cs typeface="Times New Roman" panose="02020603050405020304" pitchFamily="18" charset="0"/>
              </a:rPr>
              <a:t>охватывают базис </a:t>
            </a:r>
            <a:r>
              <a:rPr lang="ru-RU" sz="1600" dirty="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a:t>протеза, удерживая его.</a:t>
            </a:r>
            <a:endParaRPr lang="ru-RU" sz="1600" dirty="0">
              <a:latin typeface="Cambria Math" panose="02040503050406030204" pitchFamily="18" charset="0"/>
              <a:ea typeface="Cambria Math" panose="02040503050406030204" pitchFamily="18" charset="0"/>
              <a:cs typeface="Times New Roman" panose="02020603050405020304" pitchFamily="18" charset="0"/>
            </a:endParaRPr>
          </a:p>
          <a:p>
            <a:pPr indent="270510" algn="just"/>
            <a:r>
              <a:rPr lang="ru-RU" sz="1600" dirty="0">
                <a:solidFill>
                  <a:srgbClr val="000000"/>
                </a:solidFill>
                <a:latin typeface="Cambria Math" panose="02040503050406030204" pitchFamily="18" charset="0"/>
                <a:ea typeface="Cambria Math" panose="02040503050406030204" pitchFamily="18" charset="0"/>
                <a:cs typeface="Times New Roman" panose="02020603050405020304" pitchFamily="18" charset="0"/>
              </a:rPr>
              <a:t>Общеизвестно, что во время жевания и речи мышцы интенсивно воздействуют на базис протеза. Поэтому с целью достижения оптимальной стабилизации съемного протеза необходимо формировать наружную поверхность базиса таким образом, чтобы мускулатура могла опираться на нее и во время функции прижимать базис к протезному ложу</a:t>
            </a:r>
            <a:r>
              <a:rPr lang="ru-RU" sz="1600" dirty="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a:t>.</a:t>
            </a:r>
            <a:r>
              <a:rPr lang="ru-RU" sz="1600" dirty="0">
                <a:latin typeface="Cambria Math" panose="02040503050406030204" pitchFamily="18" charset="0"/>
                <a:ea typeface="Cambria Math" panose="02040503050406030204" pitchFamily="18" charset="0"/>
                <a:cs typeface="Times New Roman" panose="02020603050405020304" pitchFamily="18" charset="0"/>
              </a:rPr>
              <a:t> Сила сокращения мускулатуры индивидуальна у каждого пациента. Поэтому необходимо тщательно проверить и дополнительно откорректировать форму внешней поверхности базиса на этапе припасовки восковой композиции протеза в полости рта</a:t>
            </a:r>
            <a:r>
              <a:rPr lang="ru-RU" sz="1600" dirty="0" smtClean="0">
                <a:latin typeface="Cambria Math" panose="02040503050406030204" pitchFamily="18" charset="0"/>
                <a:ea typeface="Cambria Math" panose="02040503050406030204" pitchFamily="18" charset="0"/>
                <a:cs typeface="Times New Roman" panose="02020603050405020304" pitchFamily="18" charset="0"/>
              </a:rPr>
              <a:t>.</a:t>
            </a:r>
            <a:endParaRPr lang="ru-RU" sz="1600" dirty="0">
              <a:effectLst/>
              <a:latin typeface="Cambria Math" panose="02040503050406030204" pitchFamily="18" charset="0"/>
              <a:ea typeface="Cambria Math" panose="02040503050406030204" pitchFamily="18" charset="0"/>
              <a:cs typeface="Times New Roman" panose="02020603050405020304" pitchFamily="18" charset="0"/>
            </a:endParaRPr>
          </a:p>
        </p:txBody>
      </p:sp>
      <p:pic>
        <p:nvPicPr>
          <p:cNvPr id="6"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1950" y="312738"/>
            <a:ext cx="4248150"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299983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3"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p:txBody>
          <a:bodyPr/>
          <a:lstStyle/>
          <a:p>
            <a:fld id="{725C68B6-61C2-468F-89AB-4B9F7531AA68}" type="slidenum">
              <a:rPr lang="ru-RU" smtClean="0"/>
              <a:pPr/>
              <a:t>46</a:t>
            </a:fld>
            <a:endParaRPr lang="ru-RU"/>
          </a:p>
        </p:txBody>
      </p:sp>
      <p:pic>
        <p:nvPicPr>
          <p:cNvPr id="6" name="Рисунок 5" descr="http://vmede.org/sait/content/Stomatologiya_ortop_lebedenko_2011/8_files/mb4_018.jpe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72580" y="476672"/>
            <a:ext cx="5059680" cy="3489960"/>
          </a:xfrm>
          <a:prstGeom prst="rect">
            <a:avLst/>
          </a:prstGeom>
          <a:noFill/>
          <a:ln>
            <a:noFill/>
          </a:ln>
        </p:spPr>
      </p:pic>
      <p:sp>
        <p:nvSpPr>
          <p:cNvPr id="2" name="TextBox 1"/>
          <p:cNvSpPr txBox="1"/>
          <p:nvPr/>
        </p:nvSpPr>
        <p:spPr>
          <a:xfrm>
            <a:off x="1979712" y="4109581"/>
            <a:ext cx="6491064" cy="2246769"/>
          </a:xfrm>
          <a:prstGeom prst="rect">
            <a:avLst/>
          </a:prstGeom>
          <a:noFill/>
        </p:spPr>
        <p:txBody>
          <a:bodyPr wrap="square" rtlCol="0">
            <a:spAutoFit/>
          </a:bodyPr>
          <a:lstStyle/>
          <a:p>
            <a:pPr algn="ctr"/>
            <a:r>
              <a:rPr lang="ru-RU" sz="2000" dirty="0">
                <a:latin typeface="Cambria Math" panose="02040503050406030204" pitchFamily="18" charset="0"/>
                <a:ea typeface="Cambria Math" panose="02040503050406030204" pitchFamily="18" charset="0"/>
              </a:rPr>
              <a:t>Мускулатура, оказывающая влияние на стабилизацию протеза во время функции: красным цветом - круговая мышца рта, </a:t>
            </a:r>
            <a:r>
              <a:rPr lang="ru-RU" sz="2000" i="1" dirty="0">
                <a:latin typeface="Cambria Math" panose="02040503050406030204" pitchFamily="18" charset="0"/>
                <a:ea typeface="Cambria Math" panose="02040503050406030204" pitchFamily="18" charset="0"/>
              </a:rPr>
              <a:t>m. </a:t>
            </a:r>
            <a:r>
              <a:rPr lang="ru-RU" sz="2000" i="1" dirty="0" err="1">
                <a:latin typeface="Cambria Math" panose="02040503050406030204" pitchFamily="18" charset="0"/>
                <a:ea typeface="Cambria Math" panose="02040503050406030204" pitchFamily="18" charset="0"/>
              </a:rPr>
              <a:t>orbicularis</a:t>
            </a:r>
            <a:r>
              <a:rPr lang="ru-RU" sz="2000" i="1" dirty="0">
                <a:latin typeface="Cambria Math" panose="02040503050406030204" pitchFamily="18" charset="0"/>
                <a:ea typeface="Cambria Math" panose="02040503050406030204" pitchFamily="18" charset="0"/>
              </a:rPr>
              <a:t> </a:t>
            </a:r>
            <a:r>
              <a:rPr lang="ru-RU" sz="2000" i="1" dirty="0" err="1">
                <a:latin typeface="Cambria Math" panose="02040503050406030204" pitchFamily="18" charset="0"/>
                <a:ea typeface="Cambria Math" panose="02040503050406030204" pitchFamily="18" charset="0"/>
              </a:rPr>
              <a:t>oris</a:t>
            </a:r>
            <a:r>
              <a:rPr lang="ru-RU" sz="2000" i="1" dirty="0">
                <a:latin typeface="Cambria Math" panose="02040503050406030204" pitchFamily="18" charset="0"/>
                <a:ea typeface="Cambria Math" panose="02040503050406030204" pitchFamily="18" charset="0"/>
              </a:rPr>
              <a:t>; </a:t>
            </a:r>
            <a:r>
              <a:rPr lang="ru-RU" sz="2000" dirty="0">
                <a:latin typeface="Cambria Math" panose="02040503050406030204" pitchFamily="18" charset="0"/>
                <a:ea typeface="Cambria Math" panose="02040503050406030204" pitchFamily="18" charset="0"/>
              </a:rPr>
              <a:t>мышца, поднимающая угол рта, </a:t>
            </a:r>
            <a:r>
              <a:rPr lang="ru-RU" sz="2000" i="1" dirty="0">
                <a:latin typeface="Cambria Math" panose="02040503050406030204" pitchFamily="18" charset="0"/>
                <a:ea typeface="Cambria Math" panose="02040503050406030204" pitchFamily="18" charset="0"/>
              </a:rPr>
              <a:t>m. </a:t>
            </a:r>
            <a:r>
              <a:rPr lang="ru-RU" sz="2000" i="1" dirty="0" err="1">
                <a:latin typeface="Cambria Math" panose="02040503050406030204" pitchFamily="18" charset="0"/>
                <a:ea typeface="Cambria Math" panose="02040503050406030204" pitchFamily="18" charset="0"/>
              </a:rPr>
              <a:t>levator</a:t>
            </a:r>
            <a:r>
              <a:rPr lang="ru-RU" sz="2000" i="1" dirty="0">
                <a:latin typeface="Cambria Math" panose="02040503050406030204" pitchFamily="18" charset="0"/>
                <a:ea typeface="Cambria Math" panose="02040503050406030204" pitchFamily="18" charset="0"/>
              </a:rPr>
              <a:t> </a:t>
            </a:r>
            <a:r>
              <a:rPr lang="ru-RU" sz="2000" i="1" dirty="0" err="1">
                <a:latin typeface="Cambria Math" panose="02040503050406030204" pitchFamily="18" charset="0"/>
                <a:ea typeface="Cambria Math" panose="02040503050406030204" pitchFamily="18" charset="0"/>
              </a:rPr>
              <a:t>anguli</a:t>
            </a:r>
            <a:r>
              <a:rPr lang="ru-RU" sz="2000" i="1" dirty="0">
                <a:latin typeface="Cambria Math" panose="02040503050406030204" pitchFamily="18" charset="0"/>
                <a:ea typeface="Cambria Math" panose="02040503050406030204" pitchFamily="18" charset="0"/>
              </a:rPr>
              <a:t> </a:t>
            </a:r>
            <a:r>
              <a:rPr lang="ru-RU" sz="2000" i="1" dirty="0" err="1">
                <a:latin typeface="Cambria Math" panose="02040503050406030204" pitchFamily="18" charset="0"/>
                <a:ea typeface="Cambria Math" panose="02040503050406030204" pitchFamily="18" charset="0"/>
              </a:rPr>
              <a:t>oris</a:t>
            </a:r>
            <a:r>
              <a:rPr lang="ru-RU" sz="2000" i="1" dirty="0">
                <a:latin typeface="Cambria Math" panose="02040503050406030204" pitchFamily="18" charset="0"/>
                <a:ea typeface="Cambria Math" panose="02040503050406030204" pitchFamily="18" charset="0"/>
              </a:rPr>
              <a:t>; </a:t>
            </a:r>
            <a:r>
              <a:rPr lang="ru-RU" sz="2000" dirty="0">
                <a:latin typeface="Cambria Math" panose="02040503050406030204" pitchFamily="18" charset="0"/>
                <a:ea typeface="Cambria Math" panose="02040503050406030204" pitchFamily="18" charset="0"/>
              </a:rPr>
              <a:t>мышца, опускающая угол рта, </a:t>
            </a:r>
            <a:r>
              <a:rPr lang="ru-RU" sz="2000" i="1" dirty="0">
                <a:latin typeface="Cambria Math" panose="02040503050406030204" pitchFamily="18" charset="0"/>
                <a:ea typeface="Cambria Math" panose="02040503050406030204" pitchFamily="18" charset="0"/>
              </a:rPr>
              <a:t>m. </a:t>
            </a:r>
            <a:r>
              <a:rPr lang="ru-RU" sz="2000" i="1" dirty="0" err="1">
                <a:latin typeface="Cambria Math" panose="02040503050406030204" pitchFamily="18" charset="0"/>
                <a:ea typeface="Cambria Math" panose="02040503050406030204" pitchFamily="18" charset="0"/>
              </a:rPr>
              <a:t>depressor</a:t>
            </a:r>
            <a:r>
              <a:rPr lang="ru-RU" sz="2000" i="1" dirty="0">
                <a:latin typeface="Cambria Math" panose="02040503050406030204" pitchFamily="18" charset="0"/>
                <a:ea typeface="Cambria Math" panose="02040503050406030204" pitchFamily="18" charset="0"/>
              </a:rPr>
              <a:t> </a:t>
            </a:r>
            <a:r>
              <a:rPr lang="ru-RU" sz="2000" i="1" dirty="0" err="1">
                <a:latin typeface="Cambria Math" panose="02040503050406030204" pitchFamily="18" charset="0"/>
                <a:ea typeface="Cambria Math" panose="02040503050406030204" pitchFamily="18" charset="0"/>
              </a:rPr>
              <a:t>anguli</a:t>
            </a:r>
            <a:r>
              <a:rPr lang="ru-RU" sz="2000" i="1" dirty="0">
                <a:latin typeface="Cambria Math" panose="02040503050406030204" pitchFamily="18" charset="0"/>
                <a:ea typeface="Cambria Math" panose="02040503050406030204" pitchFamily="18" charset="0"/>
              </a:rPr>
              <a:t> </a:t>
            </a:r>
            <a:r>
              <a:rPr lang="ru-RU" sz="2000" i="1" dirty="0" err="1">
                <a:latin typeface="Cambria Math" panose="02040503050406030204" pitchFamily="18" charset="0"/>
                <a:ea typeface="Cambria Math" panose="02040503050406030204" pitchFamily="18" charset="0"/>
              </a:rPr>
              <a:t>oris</a:t>
            </a:r>
            <a:r>
              <a:rPr lang="ru-RU" sz="2000" i="1" dirty="0">
                <a:latin typeface="Cambria Math" panose="02040503050406030204" pitchFamily="18" charset="0"/>
                <a:ea typeface="Cambria Math" panose="02040503050406030204" pitchFamily="18" charset="0"/>
              </a:rPr>
              <a:t>, </a:t>
            </a:r>
            <a:r>
              <a:rPr lang="ru-RU" sz="2000" dirty="0">
                <a:latin typeface="Cambria Math" panose="02040503050406030204" pitchFamily="18" charset="0"/>
                <a:ea typeface="Cambria Math" panose="02040503050406030204" pitchFamily="18" charset="0"/>
              </a:rPr>
              <a:t>щечная мышца, </a:t>
            </a:r>
            <a:r>
              <a:rPr lang="ru-RU" sz="2000" i="1" dirty="0">
                <a:latin typeface="Cambria Math" panose="02040503050406030204" pitchFamily="18" charset="0"/>
                <a:ea typeface="Cambria Math" panose="02040503050406030204" pitchFamily="18" charset="0"/>
              </a:rPr>
              <a:t>m. </a:t>
            </a:r>
            <a:r>
              <a:rPr lang="ru-RU" sz="2000" i="1" dirty="0" err="1">
                <a:latin typeface="Cambria Math" panose="02040503050406030204" pitchFamily="18" charset="0"/>
                <a:ea typeface="Cambria Math" panose="02040503050406030204" pitchFamily="18" charset="0"/>
              </a:rPr>
              <a:t>buccinator;</a:t>
            </a:r>
            <a:r>
              <a:rPr lang="ru-RU" sz="2000" dirty="0" err="1">
                <a:latin typeface="Cambria Math" panose="02040503050406030204" pitchFamily="18" charset="0"/>
                <a:ea typeface="Cambria Math" panose="02040503050406030204" pitchFamily="18" charset="0"/>
              </a:rPr>
              <a:t>зеленым</a:t>
            </a:r>
            <a:r>
              <a:rPr lang="ru-RU" sz="2000" dirty="0">
                <a:latin typeface="Cambria Math" panose="02040503050406030204" pitchFamily="18" charset="0"/>
                <a:ea typeface="Cambria Math" panose="02040503050406030204" pitchFamily="18" charset="0"/>
              </a:rPr>
              <a:t> цветом - жевательная мышца, </a:t>
            </a:r>
            <a:r>
              <a:rPr lang="ru-RU" sz="2000" i="1" dirty="0">
                <a:latin typeface="Cambria Math" panose="02040503050406030204" pitchFamily="18" charset="0"/>
                <a:ea typeface="Cambria Math" panose="02040503050406030204" pitchFamily="18" charset="0"/>
              </a:rPr>
              <a:t>m. </a:t>
            </a:r>
            <a:r>
              <a:rPr lang="ru-RU" sz="2000" i="1" dirty="0" err="1">
                <a:latin typeface="Cambria Math" panose="02040503050406030204" pitchFamily="18" charset="0"/>
                <a:ea typeface="Cambria Math" panose="02040503050406030204" pitchFamily="18" charset="0"/>
              </a:rPr>
              <a:t>masseter</a:t>
            </a:r>
            <a:endParaRPr lang="ru-RU" sz="2000" dirty="0">
              <a:latin typeface="Cambria Math" panose="02040503050406030204" pitchFamily="18" charset="0"/>
              <a:ea typeface="Cambria Math" panose="02040503050406030204" pitchFamily="18" charset="0"/>
            </a:endParaRPr>
          </a:p>
        </p:txBody>
      </p:sp>
      <p:pic>
        <p:nvPicPr>
          <p:cNvPr id="8" name="Рисунок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1950" y="312738"/>
            <a:ext cx="4248150"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882203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p:txBody>
          <a:bodyPr/>
          <a:lstStyle/>
          <a:p>
            <a:fld id="{725C68B6-61C2-468F-89AB-4B9F7531AA68}" type="slidenum">
              <a:rPr lang="ru-RU" smtClean="0"/>
              <a:pPr/>
              <a:t>47</a:t>
            </a:fld>
            <a:endParaRPr lang="ru-RU"/>
          </a:p>
        </p:txBody>
      </p:sp>
      <p:sp>
        <p:nvSpPr>
          <p:cNvPr id="2" name="Прямоугольник 1"/>
          <p:cNvSpPr/>
          <p:nvPr/>
        </p:nvSpPr>
        <p:spPr>
          <a:xfrm>
            <a:off x="1619672" y="1412776"/>
            <a:ext cx="7416824" cy="4653582"/>
          </a:xfrm>
          <a:prstGeom prst="rect">
            <a:avLst/>
          </a:prstGeom>
        </p:spPr>
        <p:txBody>
          <a:bodyPr wrap="square">
            <a:spAutoFit/>
          </a:bodyPr>
          <a:lstStyle/>
          <a:p>
            <a:pPr>
              <a:lnSpc>
                <a:spcPct val="114000"/>
              </a:lnSpc>
            </a:pPr>
            <a:r>
              <a:rPr lang="ru-RU" sz="2000" dirty="0">
                <a:solidFill>
                  <a:srgbClr val="000000"/>
                </a:solidFill>
                <a:latin typeface="Cambria" panose="02040503050406030204" pitchFamily="18" charset="0"/>
                <a:ea typeface="Times New Roman" panose="02020603050405020304" pitchFamily="18" charset="0"/>
                <a:cs typeface="Arial" panose="020B0604020202020204" pitchFamily="34" charset="0"/>
              </a:rPr>
              <a:t>Немаловажно восстановление формы мягких тканей при постановке передних зубов</a:t>
            </a:r>
            <a:r>
              <a:rPr lang="ru-RU" sz="2000" b="1" dirty="0">
                <a:solidFill>
                  <a:srgbClr val="000000"/>
                </a:solidFill>
                <a:latin typeface="Cambria" panose="02040503050406030204" pitchFamily="18" charset="0"/>
                <a:ea typeface="Times New Roman" panose="02020603050405020304" pitchFamily="18" charset="0"/>
                <a:cs typeface="Arial" panose="020B0604020202020204" pitchFamily="34" charset="0"/>
              </a:rPr>
              <a:t>. Отсутствие зубов приводит к ослаблению тонуса мимических мышц, что выражается в западении губ и щек. </a:t>
            </a:r>
            <a:r>
              <a:rPr lang="ru-RU" sz="2000" dirty="0">
                <a:solidFill>
                  <a:srgbClr val="000000"/>
                </a:solidFill>
                <a:latin typeface="Cambria" panose="02040503050406030204" pitchFamily="18" charset="0"/>
                <a:ea typeface="Times New Roman" panose="02020603050405020304" pitchFamily="18" charset="0"/>
                <a:cs typeface="Arial" panose="020B0604020202020204" pitchFamily="34" charset="0"/>
              </a:rPr>
              <a:t>Задачей врача-ортопеда является устранение вышеперечисленных эстетических недостатков путем рациональной постановки зубов и восстановления прежнего внешнего вида больного. </a:t>
            </a:r>
            <a:r>
              <a:rPr lang="ru-RU" sz="2000" b="1" dirty="0">
                <a:solidFill>
                  <a:srgbClr val="0066FF"/>
                </a:solidFill>
                <a:latin typeface="Cambria" panose="02040503050406030204" pitchFamily="18" charset="0"/>
                <a:ea typeface="Times New Roman" panose="02020603050405020304" pitchFamily="18" charset="0"/>
                <a:cs typeface="Arial" panose="020B0604020202020204" pitchFamily="34" charset="0"/>
              </a:rPr>
              <a:t>Для восполнения объема мягких тканей передние зубы ставятся по дуге, при этом кривизна дуги зависит от степени западения мягких тканей. </a:t>
            </a:r>
            <a:r>
              <a:rPr lang="ru-RU" sz="2000" dirty="0">
                <a:solidFill>
                  <a:srgbClr val="000000"/>
                </a:solidFill>
                <a:latin typeface="Cambria" panose="02040503050406030204" pitchFamily="18" charset="0"/>
                <a:ea typeface="Times New Roman" panose="02020603050405020304" pitchFamily="18" charset="0"/>
                <a:cs typeface="Arial" panose="020B0604020202020204" pitchFamily="34" charset="0"/>
              </a:rPr>
              <a:t>Полость рта является динамической системой, поэтому необходимо обращать внимание на индивидуальные функциональные особенности каждого пациента.</a:t>
            </a:r>
            <a:endParaRPr lang="ru-RU" sz="2000" dirty="0"/>
          </a:p>
        </p:txBody>
      </p:sp>
      <p:pic>
        <p:nvPicPr>
          <p:cNvPr id="6"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1950" y="312738"/>
            <a:ext cx="4248150"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304363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3"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p:txBody>
          <a:bodyPr/>
          <a:lstStyle/>
          <a:p>
            <a:fld id="{725C68B6-61C2-468F-89AB-4B9F7531AA68}" type="slidenum">
              <a:rPr lang="ru-RU" smtClean="0"/>
              <a:pPr/>
              <a:t>48</a:t>
            </a:fld>
            <a:endParaRPr lang="ru-RU"/>
          </a:p>
        </p:txBody>
      </p:sp>
      <p:pic>
        <p:nvPicPr>
          <p:cNvPr id="6" name="Рисунок 5" descr="http://vmede.org/sait/content/Stomatologiya_ortop_lebedenko_2011/8_files/mb4_029.jpe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60320" y="476672"/>
            <a:ext cx="5059680" cy="3368040"/>
          </a:xfrm>
          <a:prstGeom prst="rect">
            <a:avLst/>
          </a:prstGeom>
          <a:noFill/>
          <a:ln>
            <a:noFill/>
          </a:ln>
        </p:spPr>
      </p:pic>
      <p:sp>
        <p:nvSpPr>
          <p:cNvPr id="2" name="TextBox 1"/>
          <p:cNvSpPr txBox="1"/>
          <p:nvPr/>
        </p:nvSpPr>
        <p:spPr>
          <a:xfrm>
            <a:off x="2353856" y="4125005"/>
            <a:ext cx="5472608" cy="2246769"/>
          </a:xfrm>
          <a:prstGeom prst="rect">
            <a:avLst/>
          </a:prstGeom>
          <a:noFill/>
        </p:spPr>
        <p:txBody>
          <a:bodyPr wrap="square" rtlCol="0">
            <a:spAutoFit/>
          </a:bodyPr>
          <a:lstStyle/>
          <a:p>
            <a:pPr algn="ctr"/>
            <a:r>
              <a:rPr lang="ru-RU" sz="2000" dirty="0"/>
              <a:t>Круговая мышца рта, </a:t>
            </a:r>
            <a:r>
              <a:rPr lang="ru-RU" sz="2000" i="1" dirty="0"/>
              <a:t>m. </a:t>
            </a:r>
            <a:r>
              <a:rPr lang="ru-RU" sz="2000" i="1" dirty="0" err="1"/>
              <a:t>orbicularis</a:t>
            </a:r>
            <a:r>
              <a:rPr lang="ru-RU" sz="2000" i="1" dirty="0"/>
              <a:t> </a:t>
            </a:r>
            <a:r>
              <a:rPr lang="ru-RU" sz="2000" i="1" dirty="0" err="1"/>
              <a:t>oris</a:t>
            </a:r>
            <a:r>
              <a:rPr lang="ru-RU" sz="2000" i="1" dirty="0"/>
              <a:t>, </a:t>
            </a:r>
            <a:r>
              <a:rPr lang="ru-RU" sz="2000" dirty="0"/>
              <a:t>опирается на вогнутые поверхности передних губных плоскостей базиса, а щечная мышца, </a:t>
            </a:r>
            <a:r>
              <a:rPr lang="ru-RU" sz="2000" i="1" dirty="0"/>
              <a:t>m. </a:t>
            </a:r>
            <a:r>
              <a:rPr lang="ru-RU" sz="2000" i="1" dirty="0" err="1"/>
              <a:t>buccinator</a:t>
            </a:r>
            <a:r>
              <a:rPr lang="ru-RU" sz="2000" i="1" dirty="0"/>
              <a:t>, </a:t>
            </a:r>
            <a:r>
              <a:rPr lang="ru-RU" sz="2000" dirty="0"/>
              <a:t>- на вестибулярное утолщение края. Функционально направленные ложа для щечных тяжей способствуют стабилизации протеза</a:t>
            </a:r>
          </a:p>
        </p:txBody>
      </p:sp>
      <p:pic>
        <p:nvPicPr>
          <p:cNvPr id="8" name="Рисунок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1950" y="312738"/>
            <a:ext cx="4248150"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091890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3"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p:txBody>
          <a:bodyPr/>
          <a:lstStyle/>
          <a:p>
            <a:fld id="{725C68B6-61C2-468F-89AB-4B9F7531AA68}" type="slidenum">
              <a:rPr lang="ru-RU" smtClean="0"/>
              <a:pPr/>
              <a:t>49</a:t>
            </a:fld>
            <a:endParaRPr lang="ru-RU"/>
          </a:p>
        </p:txBody>
      </p:sp>
      <p:sp>
        <p:nvSpPr>
          <p:cNvPr id="2" name="TextBox 1"/>
          <p:cNvSpPr txBox="1"/>
          <p:nvPr/>
        </p:nvSpPr>
        <p:spPr>
          <a:xfrm>
            <a:off x="1619672" y="1353713"/>
            <a:ext cx="7308304" cy="4308872"/>
          </a:xfrm>
          <a:prstGeom prst="rect">
            <a:avLst/>
          </a:prstGeom>
          <a:noFill/>
        </p:spPr>
        <p:txBody>
          <a:bodyPr wrap="square" rtlCol="0">
            <a:spAutoFit/>
          </a:bodyPr>
          <a:lstStyle/>
          <a:p>
            <a:pPr algn="ctr"/>
            <a:r>
              <a:rPr lang="ru-RU" sz="3200" b="1" dirty="0" smtClean="0">
                <a:solidFill>
                  <a:srgbClr val="FF0000"/>
                </a:solidFill>
              </a:rPr>
              <a:t>Перечень характерных </a:t>
            </a:r>
            <a:r>
              <a:rPr lang="ru-RU" sz="3200" b="1" dirty="0">
                <a:solidFill>
                  <a:srgbClr val="FF0000"/>
                </a:solidFill>
              </a:rPr>
              <a:t>признаков протезов с "мышечным </a:t>
            </a:r>
            <a:r>
              <a:rPr lang="ru-RU" sz="3200" b="1" dirty="0" smtClean="0">
                <a:solidFill>
                  <a:srgbClr val="FF0000"/>
                </a:solidFill>
              </a:rPr>
              <a:t>удержанием» </a:t>
            </a:r>
          </a:p>
          <a:p>
            <a:pPr algn="ctr"/>
            <a:r>
              <a:rPr lang="ru-RU" sz="2800" dirty="0" smtClean="0">
                <a:solidFill>
                  <a:srgbClr val="FF0000"/>
                </a:solidFill>
              </a:rPr>
              <a:t>(по Герберу):</a:t>
            </a:r>
          </a:p>
          <a:p>
            <a:pPr algn="ctr"/>
            <a:endParaRPr lang="ru-RU" sz="2000" dirty="0">
              <a:solidFill>
                <a:srgbClr val="FF0000"/>
              </a:solidFill>
            </a:endParaRPr>
          </a:p>
          <a:p>
            <a:pPr marL="285750" indent="-285750">
              <a:buClr>
                <a:srgbClr val="0000FF"/>
              </a:buClr>
              <a:buFont typeface="Wingdings" panose="05000000000000000000" pitchFamily="2" charset="2"/>
              <a:buChar char="Ø"/>
            </a:pPr>
            <a:r>
              <a:rPr lang="ru-RU" sz="2400" dirty="0" smtClean="0"/>
              <a:t> передние </a:t>
            </a:r>
            <a:r>
              <a:rPr lang="ru-RU" sz="2400" dirty="0"/>
              <a:t>губные поверхности базиса с вогнутыми опорными поверхностями для </a:t>
            </a:r>
            <a:r>
              <a:rPr lang="ru-RU" sz="2400" i="1" dirty="0"/>
              <a:t>m. </a:t>
            </a:r>
            <a:r>
              <a:rPr lang="ru-RU" sz="2400" i="1" dirty="0" err="1"/>
              <a:t>orbicularis</a:t>
            </a:r>
            <a:r>
              <a:rPr lang="ru-RU" sz="2400" i="1" dirty="0"/>
              <a:t> </a:t>
            </a:r>
            <a:r>
              <a:rPr lang="ru-RU" sz="2400" i="1" dirty="0" err="1"/>
              <a:t>oris</a:t>
            </a:r>
            <a:r>
              <a:rPr lang="ru-RU" sz="2400" i="1" dirty="0"/>
              <a:t>;</a:t>
            </a:r>
            <a:endParaRPr lang="ru-RU" sz="2400" dirty="0"/>
          </a:p>
          <a:p>
            <a:pPr marL="342900" indent="-342900">
              <a:buClr>
                <a:srgbClr val="0000FF"/>
              </a:buClr>
              <a:buFont typeface="Wingdings" panose="05000000000000000000" pitchFamily="2" charset="2"/>
              <a:buChar char="Ø"/>
            </a:pPr>
            <a:r>
              <a:rPr lang="ru-RU" sz="2400" dirty="0"/>
              <a:t> вестибулярные утолщенные края для </a:t>
            </a:r>
            <a:r>
              <a:rPr lang="ru-RU" sz="2400" i="1" dirty="0"/>
              <a:t>m. </a:t>
            </a:r>
            <a:r>
              <a:rPr lang="ru-RU" sz="2400" i="1" dirty="0" err="1"/>
              <a:t>buccinator</a:t>
            </a:r>
            <a:r>
              <a:rPr lang="ru-RU" sz="2400" i="1" dirty="0"/>
              <a:t>;</a:t>
            </a:r>
            <a:endParaRPr lang="ru-RU" sz="2400" dirty="0"/>
          </a:p>
          <a:p>
            <a:pPr marL="342900" indent="-342900">
              <a:buClr>
                <a:srgbClr val="0000FF"/>
              </a:buClr>
              <a:buFont typeface="Wingdings" panose="05000000000000000000" pitchFamily="2" charset="2"/>
              <a:buChar char="Ø"/>
            </a:pPr>
            <a:r>
              <a:rPr lang="ru-RU" sz="2400" dirty="0"/>
              <a:t> глубокие, функционально направленные ложа для щечных тяжей;</a:t>
            </a:r>
          </a:p>
          <a:p>
            <a:pPr marL="342900" indent="-342900">
              <a:buClr>
                <a:srgbClr val="0000FF"/>
              </a:buClr>
              <a:buFont typeface="Wingdings" panose="05000000000000000000" pitchFamily="2" charset="2"/>
              <a:buChar char="Ø"/>
            </a:pPr>
            <a:r>
              <a:rPr lang="ru-RU" sz="2400" dirty="0" smtClean="0"/>
              <a:t>контакт </a:t>
            </a:r>
            <a:r>
              <a:rPr lang="ru-RU" sz="2400" dirty="0"/>
              <a:t>губ и щек с искусственными зубами.</a:t>
            </a:r>
          </a:p>
          <a:p>
            <a:endParaRPr lang="ru-RU" dirty="0"/>
          </a:p>
        </p:txBody>
      </p:sp>
      <p:pic>
        <p:nvPicPr>
          <p:cNvPr id="6" name="Рисунок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1950" y="312738"/>
            <a:ext cx="4248150"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25848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p:txBody>
          <a:bodyPr/>
          <a:lstStyle/>
          <a:p>
            <a:fld id="{725C68B6-61C2-468F-89AB-4B9F7531AA68}" type="slidenum">
              <a:rPr lang="ru-RU" smtClean="0"/>
              <a:pPr/>
              <a:t>5</a:t>
            </a:fld>
            <a:endParaRPr lang="ru-RU"/>
          </a:p>
        </p:txBody>
      </p:sp>
      <p:sp>
        <p:nvSpPr>
          <p:cNvPr id="2" name="Прямоугольник 1"/>
          <p:cNvSpPr/>
          <p:nvPr/>
        </p:nvSpPr>
        <p:spPr>
          <a:xfrm>
            <a:off x="1475656" y="1327719"/>
            <a:ext cx="7344816" cy="4202561"/>
          </a:xfrm>
          <a:prstGeom prst="rect">
            <a:avLst/>
          </a:prstGeom>
        </p:spPr>
        <p:txBody>
          <a:bodyPr wrap="square">
            <a:spAutoFit/>
          </a:bodyPr>
          <a:lstStyle/>
          <a:p>
            <a:pPr indent="270510" algn="just">
              <a:lnSpc>
                <a:spcPct val="150000"/>
              </a:lnSpc>
              <a:spcAft>
                <a:spcPts val="0"/>
              </a:spcAft>
            </a:pPr>
            <a:r>
              <a:rPr lang="ru-RU" dirty="0" smtClean="0">
                <a:latin typeface="Cambria" panose="02040503050406030204" pitchFamily="18" charset="0"/>
                <a:ea typeface="Times New Roman" panose="02020603050405020304" pitchFamily="18" charset="0"/>
                <a:cs typeface="Arial" panose="020B0604020202020204" pitchFamily="34" charset="0"/>
              </a:rPr>
              <a:t>Для стоматолога-ортопеда каноном пропорциональности является ортогнатическое соотношение зубных рядов и его признаки – </a:t>
            </a:r>
            <a:r>
              <a:rPr lang="ru-RU" i="1" dirty="0" smtClean="0">
                <a:solidFill>
                  <a:srgbClr val="FF0000"/>
                </a:solidFill>
                <a:latin typeface="Cambria" panose="02040503050406030204" pitchFamily="18" charset="0"/>
                <a:ea typeface="Times New Roman" panose="02020603050405020304" pitchFamily="18" charset="0"/>
                <a:cs typeface="Arial" panose="020B0604020202020204" pitchFamily="34" charset="0"/>
              </a:rPr>
              <a:t>мышечные, зубные, суставные,</a:t>
            </a:r>
            <a:r>
              <a:rPr lang="ru-RU" dirty="0" smtClean="0">
                <a:latin typeface="Cambria" panose="02040503050406030204" pitchFamily="18" charset="0"/>
                <a:ea typeface="Times New Roman" panose="02020603050405020304" pitchFamily="18" charset="0"/>
                <a:cs typeface="Arial" panose="020B0604020202020204" pitchFamily="34" charset="0"/>
              </a:rPr>
              <a:t> включая характерную для этого прикуса конфигурацию лица – </a:t>
            </a:r>
            <a:r>
              <a:rPr lang="ru-RU" i="1" dirty="0" smtClean="0">
                <a:solidFill>
                  <a:srgbClr val="FF0000"/>
                </a:solidFill>
                <a:latin typeface="Cambria" panose="02040503050406030204" pitchFamily="18" charset="0"/>
                <a:ea typeface="Times New Roman" panose="02020603050405020304" pitchFamily="18" charset="0"/>
                <a:cs typeface="Arial" panose="020B0604020202020204" pitchFamily="34" charset="0"/>
              </a:rPr>
              <a:t>фас и профиль</a:t>
            </a:r>
            <a:r>
              <a:rPr lang="ru-RU" dirty="0" smtClean="0">
                <a:latin typeface="Cambria" panose="02040503050406030204" pitchFamily="18" charset="0"/>
                <a:ea typeface="Times New Roman" panose="02020603050405020304" pitchFamily="18" charset="0"/>
                <a:cs typeface="Arial" panose="020B0604020202020204" pitchFamily="34" charset="0"/>
              </a:rPr>
              <a:t>.</a:t>
            </a:r>
          </a:p>
          <a:p>
            <a:pPr indent="270510" algn="just">
              <a:lnSpc>
                <a:spcPct val="150000"/>
              </a:lnSpc>
              <a:spcAft>
                <a:spcPts val="0"/>
              </a:spcAft>
            </a:pPr>
            <a:r>
              <a:rPr lang="ru-RU" dirty="0" smtClean="0">
                <a:effectLst/>
                <a:latin typeface="Cambria" panose="02040503050406030204" pitchFamily="18" charset="0"/>
                <a:ea typeface="Calibri" panose="020F0502020204030204" pitchFamily="34" charset="0"/>
                <a:cs typeface="Arial" panose="020B0604020202020204" pitchFamily="34" charset="0"/>
              </a:rPr>
              <a:t>Важным фактором определения эффективности протезирования как в эстетическом, так и в фонетическом плане является выбор и постановка фронтальных зубов.</a:t>
            </a:r>
          </a:p>
          <a:p>
            <a:pPr indent="270510" algn="just">
              <a:lnSpc>
                <a:spcPct val="150000"/>
              </a:lnSpc>
              <a:spcAft>
                <a:spcPts val="0"/>
              </a:spcAft>
            </a:pPr>
            <a:r>
              <a:rPr lang="ru-RU" dirty="0" smtClean="0">
                <a:latin typeface="Cambria" panose="02040503050406030204" pitchFamily="18" charset="0"/>
                <a:ea typeface="Calibri" panose="020F0502020204030204" pitchFamily="34" charset="0"/>
                <a:cs typeface="Arial" panose="020B0604020202020204" pitchFamily="34" charset="0"/>
              </a:rPr>
              <a:t>Часто встречающиеся в соответствие между формой лица человека и формой его центральных резцов, установили ряд ученых путем многочисленных изменений на черепах  людей разных рас.</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1950" y="312738"/>
            <a:ext cx="4248150"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420227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3"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p:txBody>
          <a:bodyPr/>
          <a:lstStyle/>
          <a:p>
            <a:fld id="{725C68B6-61C2-468F-89AB-4B9F7531AA68}" type="slidenum">
              <a:rPr lang="ru-RU" smtClean="0"/>
              <a:pPr/>
              <a:t>50</a:t>
            </a:fld>
            <a:endParaRPr lang="ru-RU"/>
          </a:p>
        </p:txBody>
      </p:sp>
      <p:pic>
        <p:nvPicPr>
          <p:cNvPr id="6" name="Рисунок 5" descr="http://vmede.org/sait/content/Stomatologiya_ortop_lebedenko_2011/8_files/mb4_019.jpe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653014"/>
            <a:ext cx="4195584" cy="5551971"/>
          </a:xfrm>
          <a:prstGeom prst="rect">
            <a:avLst/>
          </a:prstGeom>
          <a:noFill/>
          <a:ln>
            <a:noFill/>
          </a:ln>
        </p:spPr>
      </p:pic>
      <p:sp>
        <p:nvSpPr>
          <p:cNvPr id="2" name="TextBox 1"/>
          <p:cNvSpPr txBox="1"/>
          <p:nvPr/>
        </p:nvSpPr>
        <p:spPr>
          <a:xfrm>
            <a:off x="1483593" y="2780928"/>
            <a:ext cx="3224486" cy="1631216"/>
          </a:xfrm>
          <a:prstGeom prst="rect">
            <a:avLst/>
          </a:prstGeom>
          <a:noFill/>
        </p:spPr>
        <p:txBody>
          <a:bodyPr wrap="square" rtlCol="0">
            <a:spAutoFit/>
          </a:bodyPr>
          <a:lstStyle/>
          <a:p>
            <a:pPr algn="ctr"/>
            <a:r>
              <a:rPr lang="ru-RU" sz="2000" b="1" dirty="0"/>
              <a:t>Выраженный экватор создает хороший щечный контакт с щекой и предотвращает ее прикусывание</a:t>
            </a:r>
          </a:p>
        </p:txBody>
      </p:sp>
      <p:sp>
        <p:nvSpPr>
          <p:cNvPr id="4" name="Прямоугольник 3"/>
          <p:cNvSpPr/>
          <p:nvPr/>
        </p:nvSpPr>
        <p:spPr>
          <a:xfrm>
            <a:off x="1619672" y="1196752"/>
            <a:ext cx="4572000" cy="1200329"/>
          </a:xfrm>
          <a:prstGeom prst="rect">
            <a:avLst/>
          </a:prstGeom>
        </p:spPr>
        <p:txBody>
          <a:bodyPr>
            <a:spAutoFit/>
          </a:bodyPr>
          <a:lstStyle/>
          <a:p>
            <a:r>
              <a:rPr lang="ru-RU" dirty="0">
                <a:solidFill>
                  <a:srgbClr val="0000FF"/>
                </a:solidFill>
                <a:latin typeface="Cambria" panose="02040503050406030204" pitchFamily="18" charset="0"/>
                <a:ea typeface="Times New Roman" panose="02020603050405020304" pitchFamily="18" charset="0"/>
                <a:cs typeface="Arial" panose="020B0604020202020204" pitchFamily="34" charset="0"/>
              </a:rPr>
              <a:t>Особая форма зубов с выпуклостью в нижней части вестибулярной поверхности способствует хорошему контакту с щекой.</a:t>
            </a:r>
            <a:endParaRPr lang="ru-RU" dirty="0">
              <a:solidFill>
                <a:srgbClr val="0000FF"/>
              </a:solidFill>
            </a:endParaRPr>
          </a:p>
        </p:txBody>
      </p:sp>
      <p:pic>
        <p:nvPicPr>
          <p:cNvPr id="8" name="Рисунок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1950" y="312738"/>
            <a:ext cx="4248150"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721078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p:txBody>
          <a:bodyPr/>
          <a:lstStyle/>
          <a:p>
            <a:fld id="{725C68B6-61C2-468F-89AB-4B9F7531AA68}" type="slidenum">
              <a:rPr lang="ru-RU" smtClean="0"/>
              <a:pPr/>
              <a:t>51</a:t>
            </a:fld>
            <a:endParaRPr lang="ru-RU"/>
          </a:p>
        </p:txBody>
      </p:sp>
      <p:sp>
        <p:nvSpPr>
          <p:cNvPr id="2" name="Прямоугольник 1"/>
          <p:cNvSpPr/>
          <p:nvPr/>
        </p:nvSpPr>
        <p:spPr>
          <a:xfrm>
            <a:off x="1469436" y="960815"/>
            <a:ext cx="7344816" cy="496931"/>
          </a:xfrm>
          <a:prstGeom prst="rect">
            <a:avLst/>
          </a:prstGeom>
        </p:spPr>
        <p:txBody>
          <a:bodyPr wrap="square">
            <a:spAutoFit/>
          </a:bodyPr>
          <a:lstStyle/>
          <a:p>
            <a:pPr indent="270510" algn="ctr">
              <a:lnSpc>
                <a:spcPct val="150000"/>
              </a:lnSpc>
              <a:spcAft>
                <a:spcPts val="0"/>
              </a:spcAft>
            </a:pPr>
            <a:r>
              <a:rPr lang="ru-RU" sz="2000" b="1" dirty="0" smtClean="0">
                <a:solidFill>
                  <a:srgbClr val="FF0000"/>
                </a:solidFill>
                <a:latin typeface="Cambria" panose="02040503050406030204" pitchFamily="18" charset="0"/>
                <a:ea typeface="Times New Roman" panose="02020603050405020304" pitchFamily="18" charset="0"/>
                <a:cs typeface="Arial" panose="020B0604020202020204" pitchFamily="34" charset="0"/>
              </a:rPr>
              <a:t>Постановка зубов при </a:t>
            </a:r>
            <a:r>
              <a:rPr lang="ru-RU" sz="2000" b="1" dirty="0" err="1" smtClean="0">
                <a:solidFill>
                  <a:srgbClr val="FF0000"/>
                </a:solidFill>
                <a:latin typeface="Cambria" panose="02040503050406030204" pitchFamily="18" charset="0"/>
                <a:ea typeface="Times New Roman" panose="02020603050405020304" pitchFamily="18" charset="0"/>
                <a:cs typeface="Arial" panose="020B0604020202020204" pitchFamily="34" charset="0"/>
              </a:rPr>
              <a:t>ортогнатическом</a:t>
            </a:r>
            <a:r>
              <a:rPr lang="ru-RU" sz="2000" b="1" dirty="0" smtClean="0">
                <a:solidFill>
                  <a:srgbClr val="FF0000"/>
                </a:solidFill>
                <a:latin typeface="Cambria" panose="02040503050406030204" pitchFamily="18" charset="0"/>
                <a:ea typeface="Times New Roman" panose="02020603050405020304" pitchFamily="18" charset="0"/>
                <a:cs typeface="Arial" panose="020B0604020202020204" pitchFamily="34" charset="0"/>
              </a:rPr>
              <a:t> прикусе</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2472" y="1578818"/>
            <a:ext cx="6858000" cy="516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Рисунок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3528" y="215566"/>
            <a:ext cx="4248150"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355511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p:txBody>
          <a:bodyPr/>
          <a:lstStyle/>
          <a:p>
            <a:fld id="{725C68B6-61C2-468F-89AB-4B9F7531AA68}" type="slidenum">
              <a:rPr lang="ru-RU" smtClean="0"/>
              <a:pPr/>
              <a:t>52</a:t>
            </a:fld>
            <a:endParaRPr lang="ru-RU"/>
          </a:p>
        </p:txBody>
      </p:sp>
      <p:sp>
        <p:nvSpPr>
          <p:cNvPr id="2" name="Прямоугольник 1"/>
          <p:cNvSpPr/>
          <p:nvPr/>
        </p:nvSpPr>
        <p:spPr>
          <a:xfrm>
            <a:off x="1619672" y="1124744"/>
            <a:ext cx="7344816" cy="5539978"/>
          </a:xfrm>
          <a:prstGeom prst="rect">
            <a:avLst/>
          </a:prstGeom>
        </p:spPr>
        <p:txBody>
          <a:bodyPr wrap="square">
            <a:spAutoFit/>
          </a:bodyPr>
          <a:lstStyle/>
          <a:p>
            <a:pPr indent="270510" algn="just">
              <a:lnSpc>
                <a:spcPct val="150000"/>
              </a:lnSpc>
              <a:spcAft>
                <a:spcPts val="0"/>
              </a:spcAft>
            </a:pPr>
            <a:r>
              <a:rPr lang="ru-RU" sz="2000" b="1" dirty="0" smtClean="0">
                <a:solidFill>
                  <a:srgbClr val="FF0000"/>
                </a:solidFill>
                <a:latin typeface="Cambria" panose="02040503050406030204" pitchFamily="18" charset="0"/>
                <a:ea typeface="Times New Roman" panose="02020603050405020304" pitchFamily="18" charset="0"/>
                <a:cs typeface="Arial" panose="020B0604020202020204" pitchFamily="34" charset="0"/>
              </a:rPr>
              <a:t>Постановка зубов при ортогнатическом прикусе</a:t>
            </a:r>
          </a:p>
          <a:p>
            <a:pPr indent="270510" algn="just">
              <a:lnSpc>
                <a:spcPct val="150000"/>
              </a:lnSpc>
              <a:spcAft>
                <a:spcPts val="0"/>
              </a:spcAft>
            </a:pPr>
            <a:r>
              <a:rPr lang="ru-RU" dirty="0" smtClean="0">
                <a:effectLst/>
                <a:latin typeface="Cambria" panose="02040503050406030204" pitchFamily="18" charset="0"/>
                <a:ea typeface="Calibri" panose="020F0502020204030204" pitchFamily="34" charset="0"/>
                <a:cs typeface="Arial" panose="020B0604020202020204" pitchFamily="34" charset="0"/>
              </a:rPr>
              <a:t>Верхние центральные резцы ставятся ориентируясь на среднюю линию лица. Режущие края этих зубов и клыков должны касаться поверхности стекла, режущие края боковых резцов отстоят от плоскости стекла на 0,5-1 мм, первый моляр касается стекла только щечным бугром, а небный бугор отстает от стекла на 1 мм, второй премоляр прикасается к стеклу обоими буграми, первый моляр – передненебным бугром, остальные приподняты: </a:t>
            </a:r>
            <a:r>
              <a:rPr lang="ru-RU" dirty="0" err="1" smtClean="0">
                <a:effectLst/>
                <a:latin typeface="Cambria" panose="02040503050406030204" pitchFamily="18" charset="0"/>
                <a:ea typeface="Calibri" panose="020F0502020204030204" pitchFamily="34" charset="0"/>
                <a:cs typeface="Arial" panose="020B0604020202020204" pitchFamily="34" charset="0"/>
              </a:rPr>
              <a:t>переднещечный</a:t>
            </a:r>
            <a:r>
              <a:rPr lang="ru-RU" dirty="0" smtClean="0">
                <a:effectLst/>
                <a:latin typeface="Cambria" panose="02040503050406030204" pitchFamily="18" charset="0"/>
                <a:ea typeface="Calibri" panose="020F0502020204030204" pitchFamily="34" charset="0"/>
                <a:cs typeface="Arial" panose="020B0604020202020204" pitchFamily="34" charset="0"/>
              </a:rPr>
              <a:t> на 0,5мм, </a:t>
            </a:r>
            <a:r>
              <a:rPr lang="ru-RU" dirty="0" err="1" smtClean="0">
                <a:effectLst/>
                <a:latin typeface="Cambria" panose="02040503050406030204" pitchFamily="18" charset="0"/>
                <a:ea typeface="Calibri" panose="020F0502020204030204" pitchFamily="34" charset="0"/>
                <a:cs typeface="Arial" panose="020B0604020202020204" pitchFamily="34" charset="0"/>
              </a:rPr>
              <a:t>заднещечный</a:t>
            </a:r>
            <a:r>
              <a:rPr lang="ru-RU" dirty="0" smtClean="0">
                <a:effectLst/>
                <a:latin typeface="Cambria" panose="02040503050406030204" pitchFamily="18" charset="0"/>
                <a:ea typeface="Calibri" panose="020F0502020204030204" pitchFamily="34" charset="0"/>
                <a:cs typeface="Arial" panose="020B0604020202020204" pitchFamily="34" charset="0"/>
              </a:rPr>
              <a:t> на 1,5 мм, задненебный на 1 мм. Второй моляр не прикасается к стеклу, при чем его задние бугры располагаются выше стекла на 2-2,5 мм. Благодаря такому расположению бугров по отношению к горизонтальной плоскости, образуется сагиттальная и трансверсальная </a:t>
            </a:r>
            <a:r>
              <a:rPr lang="ru-RU" dirty="0" err="1" smtClean="0">
                <a:effectLst/>
                <a:latin typeface="Cambria" panose="02040503050406030204" pitchFamily="18" charset="0"/>
                <a:ea typeface="Calibri" panose="020F0502020204030204" pitchFamily="34" charset="0"/>
                <a:cs typeface="Arial" panose="020B0604020202020204" pitchFamily="34" charset="0"/>
              </a:rPr>
              <a:t>окклюзионные</a:t>
            </a:r>
            <a:r>
              <a:rPr lang="ru-RU" dirty="0" smtClean="0">
                <a:effectLst/>
                <a:latin typeface="Cambria" panose="02040503050406030204" pitchFamily="18" charset="0"/>
                <a:ea typeface="Calibri" panose="020F0502020204030204" pitchFamily="34" charset="0"/>
                <a:cs typeface="Arial" panose="020B0604020202020204" pitchFamily="34" charset="0"/>
              </a:rPr>
              <a:t> кривые.</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1950" y="312738"/>
            <a:ext cx="4248150"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73700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409057"/>
            <a:ext cx="3888432" cy="2054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Рисунок 2"/>
          <p:cNvPicPr/>
          <p:nvPr/>
        </p:nvPicPr>
        <p:blipFill rotWithShape="1">
          <a:blip r:embed="rId3"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p:txBody>
          <a:bodyPr/>
          <a:lstStyle/>
          <a:p>
            <a:fld id="{725C68B6-61C2-468F-89AB-4B9F7531AA68}" type="slidenum">
              <a:rPr lang="ru-RU" smtClean="0"/>
              <a:pPr/>
              <a:t>53</a:t>
            </a:fld>
            <a:endParaRPr lang="ru-RU"/>
          </a:p>
        </p:txBody>
      </p:sp>
      <p:sp>
        <p:nvSpPr>
          <p:cNvPr id="2" name="Прямоугольник 1"/>
          <p:cNvSpPr/>
          <p:nvPr/>
        </p:nvSpPr>
        <p:spPr>
          <a:xfrm>
            <a:off x="1476062" y="-102965"/>
            <a:ext cx="7344816" cy="1015663"/>
          </a:xfrm>
          <a:prstGeom prst="rect">
            <a:avLst/>
          </a:prstGeom>
        </p:spPr>
        <p:txBody>
          <a:bodyPr wrap="square">
            <a:spAutoFit/>
          </a:bodyPr>
          <a:lstStyle/>
          <a:p>
            <a:pPr indent="270510" algn="ctr">
              <a:lnSpc>
                <a:spcPct val="150000"/>
              </a:lnSpc>
              <a:spcAft>
                <a:spcPts val="0"/>
              </a:spcAft>
            </a:pPr>
            <a:r>
              <a:rPr lang="ru-RU" sz="2000" b="1" dirty="0" smtClean="0">
                <a:solidFill>
                  <a:srgbClr val="FF0000"/>
                </a:solidFill>
                <a:latin typeface="Cambria" panose="02040503050406030204" pitchFamily="18" charset="0"/>
                <a:ea typeface="Times New Roman" panose="02020603050405020304" pitchFamily="18" charset="0"/>
                <a:cs typeface="Arial" panose="020B0604020202020204" pitchFamily="34" charset="0"/>
              </a:rPr>
              <a:t>Постановка зубов при прогеническом соотношении челюстей </a:t>
            </a:r>
          </a:p>
        </p:txBody>
      </p:sp>
      <p:pic>
        <p:nvPicPr>
          <p:cNvPr id="7172" name="Picture 4" descr="Постановка зубов в частичных съемных протезах. Проверка конструкции  частичных съемных протезов. Моделирование базиса частичного съемного  протеза. Подготовка восковой репродукции к гипсованию в кювету. Постановка  искусственных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1400431"/>
            <a:ext cx="2257425" cy="2019301"/>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3808" y="3534341"/>
            <a:ext cx="4419600" cy="301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Рисунок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61950" y="312738"/>
            <a:ext cx="4248150"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235579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p:txBody>
          <a:bodyPr/>
          <a:lstStyle/>
          <a:p>
            <a:fld id="{725C68B6-61C2-468F-89AB-4B9F7531AA68}" type="slidenum">
              <a:rPr lang="ru-RU" smtClean="0"/>
              <a:pPr/>
              <a:t>54</a:t>
            </a:fld>
            <a:endParaRPr lang="ru-RU"/>
          </a:p>
        </p:txBody>
      </p:sp>
      <p:sp>
        <p:nvSpPr>
          <p:cNvPr id="2" name="Прямоугольник 1"/>
          <p:cNvSpPr/>
          <p:nvPr/>
        </p:nvSpPr>
        <p:spPr>
          <a:xfrm>
            <a:off x="1511153" y="1336675"/>
            <a:ext cx="7344816" cy="4708981"/>
          </a:xfrm>
          <a:prstGeom prst="rect">
            <a:avLst/>
          </a:prstGeom>
        </p:spPr>
        <p:txBody>
          <a:bodyPr wrap="square">
            <a:spAutoFit/>
          </a:bodyPr>
          <a:lstStyle/>
          <a:p>
            <a:pPr indent="270510" algn="ctr">
              <a:lnSpc>
                <a:spcPct val="150000"/>
              </a:lnSpc>
              <a:spcAft>
                <a:spcPts val="0"/>
              </a:spcAft>
            </a:pPr>
            <a:r>
              <a:rPr lang="ru-RU" sz="2000" b="1" dirty="0" smtClean="0">
                <a:solidFill>
                  <a:srgbClr val="FF0000"/>
                </a:solidFill>
                <a:latin typeface="Cambria" panose="02040503050406030204" pitchFamily="18" charset="0"/>
                <a:ea typeface="Times New Roman" panose="02020603050405020304" pitchFamily="18" charset="0"/>
                <a:cs typeface="Arial" panose="020B0604020202020204" pitchFamily="34" charset="0"/>
              </a:rPr>
              <a:t>Постановка зубов при прогеническом соотношении челюстей</a:t>
            </a:r>
          </a:p>
          <a:p>
            <a:pPr indent="270510">
              <a:lnSpc>
                <a:spcPct val="150000"/>
              </a:lnSpc>
              <a:spcAft>
                <a:spcPts val="0"/>
              </a:spcAft>
            </a:pPr>
            <a:r>
              <a:rPr lang="ru-RU" sz="1600" dirty="0" smtClean="0">
                <a:latin typeface="Cambria" panose="02040503050406030204" pitchFamily="18" charset="0"/>
                <a:ea typeface="Times New Roman" panose="02020603050405020304" pitchFamily="18" charset="0"/>
                <a:cs typeface="Arial" panose="020B0604020202020204" pitchFamily="34" charset="0"/>
              </a:rPr>
              <a:t>После потери зубов и атрофии челюстных отростков, нижняя челюсть оказывается расположена кпереди от верхней. Такое соотношение называется вторичной старческой или ложной прогенией. Однако следует иметь ввиду возможность у больных врожденной прогении, при которой уже имело место прогеническое соотношение челюстей, а атрофические процессы в костной ткани связаны с потерей зубов и еще больше усугубляют несоответствие между размерами верхней и нижней челюсти.</a:t>
            </a:r>
          </a:p>
          <a:p>
            <a:pPr indent="270510">
              <a:lnSpc>
                <a:spcPct val="150000"/>
              </a:lnSpc>
              <a:spcAft>
                <a:spcPts val="0"/>
              </a:spcAft>
            </a:pPr>
            <a:r>
              <a:rPr lang="ru-RU" sz="1600" dirty="0" smtClean="0">
                <a:latin typeface="Cambria" panose="02040503050406030204" pitchFamily="18" charset="0"/>
                <a:ea typeface="Times New Roman" panose="02020603050405020304" pitchFamily="18" charset="0"/>
                <a:cs typeface="Arial" panose="020B0604020202020204" pitchFamily="34" charset="0"/>
              </a:rPr>
              <a:t>Постановку передних зубов при нерезко выраженном прогеническом соотношении челюстей можно производить по типу прямого смыкания, а жевательных – по типу прогенического соотношения.</a:t>
            </a:r>
          </a:p>
        </p:txBody>
      </p:sp>
      <p:pic>
        <p:nvPicPr>
          <p:cNvPr id="6"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1950" y="312738"/>
            <a:ext cx="4248150"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823416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p:txBody>
          <a:bodyPr/>
          <a:lstStyle/>
          <a:p>
            <a:fld id="{725C68B6-61C2-468F-89AB-4B9F7531AA68}" type="slidenum">
              <a:rPr lang="ru-RU" smtClean="0"/>
              <a:pPr/>
              <a:t>55</a:t>
            </a:fld>
            <a:endParaRPr lang="ru-RU"/>
          </a:p>
        </p:txBody>
      </p:sp>
      <p:sp>
        <p:nvSpPr>
          <p:cNvPr id="2" name="Прямоугольник 1"/>
          <p:cNvSpPr/>
          <p:nvPr/>
        </p:nvSpPr>
        <p:spPr>
          <a:xfrm>
            <a:off x="1619672" y="1041023"/>
            <a:ext cx="7344816" cy="5816977"/>
          </a:xfrm>
          <a:prstGeom prst="rect">
            <a:avLst/>
          </a:prstGeom>
        </p:spPr>
        <p:txBody>
          <a:bodyPr wrap="square">
            <a:spAutoFit/>
          </a:bodyPr>
          <a:lstStyle/>
          <a:p>
            <a:pPr indent="270510" algn="ctr">
              <a:lnSpc>
                <a:spcPct val="150000"/>
              </a:lnSpc>
              <a:spcAft>
                <a:spcPts val="0"/>
              </a:spcAft>
            </a:pPr>
            <a:r>
              <a:rPr lang="ru-RU" sz="2000" b="1" dirty="0" smtClean="0">
                <a:solidFill>
                  <a:srgbClr val="FF0000"/>
                </a:solidFill>
                <a:latin typeface="Cambria" panose="02040503050406030204" pitchFamily="18" charset="0"/>
                <a:ea typeface="Times New Roman" panose="02020603050405020304" pitchFamily="18" charset="0"/>
                <a:cs typeface="Arial" panose="020B0604020202020204" pitchFamily="34" charset="0"/>
              </a:rPr>
              <a:t>Постановка зубов при прогеническом соотношении челюстей (продолжение)</a:t>
            </a:r>
          </a:p>
          <a:p>
            <a:pPr indent="270510">
              <a:lnSpc>
                <a:spcPct val="150000"/>
              </a:lnSpc>
              <a:spcAft>
                <a:spcPts val="0"/>
              </a:spcAft>
            </a:pPr>
            <a:r>
              <a:rPr lang="ru-RU" sz="1600" dirty="0" smtClean="0">
                <a:latin typeface="Cambria" panose="02040503050406030204" pitchFamily="18" charset="0"/>
                <a:ea typeface="Times New Roman" panose="02020603050405020304" pitchFamily="18" charset="0"/>
                <a:cs typeface="Arial" panose="020B0604020202020204" pitchFamily="34" charset="0"/>
              </a:rPr>
              <a:t>При выраженном прогеническом соотношении челюстей, передние зубы устанавливают в прогеническом соотношении с индивидуальной для каждого пациента величиной вертикального и горизонтального обратного перекрытия. Верхние правые жевательные зубы ставят на левой стороне протеза нижней челюсти, верхние левые – на правой (перекрестное или обратная постановка). Верхнюю зубную дугу укорачивают: не устанавливают вторые </a:t>
            </a:r>
            <a:r>
              <a:rPr lang="ru-RU" sz="1600" dirty="0" err="1" smtClean="0">
                <a:latin typeface="Cambria" panose="02040503050406030204" pitchFamily="18" charset="0"/>
                <a:ea typeface="Times New Roman" panose="02020603050405020304" pitchFamily="18" charset="0"/>
                <a:cs typeface="Arial" panose="020B0604020202020204" pitchFamily="34" charset="0"/>
              </a:rPr>
              <a:t>премоляры</a:t>
            </a:r>
            <a:r>
              <a:rPr lang="ru-RU" sz="1600" dirty="0" smtClean="0">
                <a:latin typeface="Cambria" panose="02040503050406030204" pitchFamily="18" charset="0"/>
                <a:ea typeface="Times New Roman" panose="02020603050405020304" pitchFamily="18" charset="0"/>
                <a:cs typeface="Arial" panose="020B0604020202020204" pitchFamily="34" charset="0"/>
              </a:rPr>
              <a:t> с обеих сторон. Компенсационные кривые создают с меньшей кривизной, чем при ортогнатическом соотношении зубных рядов. Это достигается тем, что первый премоляр касается стекла только щечным бугром, первый моляр касается стекла обоими передними буграми (щечным и небным), второй моляр – только </a:t>
            </a:r>
            <a:r>
              <a:rPr lang="ru-RU" sz="1600" dirty="0" err="1" smtClean="0">
                <a:latin typeface="Cambria" panose="02040503050406030204" pitchFamily="18" charset="0"/>
                <a:ea typeface="Times New Roman" panose="02020603050405020304" pitchFamily="18" charset="0"/>
                <a:cs typeface="Arial" panose="020B0604020202020204" pitchFamily="34" charset="0"/>
              </a:rPr>
              <a:t>переднещечным</a:t>
            </a:r>
            <a:r>
              <a:rPr lang="ru-RU" sz="1600" dirty="0" smtClean="0">
                <a:latin typeface="Cambria" panose="02040503050406030204" pitchFamily="18" charset="0"/>
                <a:ea typeface="Times New Roman" panose="02020603050405020304" pitchFamily="18" charset="0"/>
                <a:cs typeface="Arial" panose="020B0604020202020204" pitchFamily="34" charset="0"/>
              </a:rPr>
              <a:t> бугром, остальные бугры приподняты (задние выше, чем передние).</a:t>
            </a:r>
          </a:p>
        </p:txBody>
      </p:sp>
      <p:pic>
        <p:nvPicPr>
          <p:cNvPr id="6"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1950" y="312738"/>
            <a:ext cx="4248150"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699087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p:txBody>
          <a:bodyPr/>
          <a:lstStyle/>
          <a:p>
            <a:fld id="{725C68B6-61C2-468F-89AB-4B9F7531AA68}" type="slidenum">
              <a:rPr lang="ru-RU" smtClean="0"/>
              <a:pPr/>
              <a:t>56</a:t>
            </a:fld>
            <a:endParaRPr lang="ru-RU"/>
          </a:p>
        </p:txBody>
      </p:sp>
      <p:pic>
        <p:nvPicPr>
          <p:cNvPr id="8194" name="Picture 2" descr="Правила постановки зубов на нижнюю челюсть | Хорошие юристы"/>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2459358"/>
            <a:ext cx="6815403" cy="3833665"/>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087723" y="1268760"/>
            <a:ext cx="6167331" cy="923330"/>
          </a:xfrm>
          <a:prstGeom prst="rect">
            <a:avLst/>
          </a:prstGeom>
        </p:spPr>
        <p:txBody>
          <a:bodyPr wrap="square">
            <a:spAutoFit/>
          </a:bodyPr>
          <a:lstStyle/>
          <a:p>
            <a:pPr indent="270510" algn="ctr">
              <a:lnSpc>
                <a:spcPct val="150000"/>
              </a:lnSpc>
              <a:spcAft>
                <a:spcPts val="0"/>
              </a:spcAft>
            </a:pPr>
            <a:r>
              <a:rPr lang="ru-RU" b="1" dirty="0">
                <a:solidFill>
                  <a:srgbClr val="FF0000"/>
                </a:solidFill>
                <a:latin typeface="Cambria" panose="02040503050406030204" pitchFamily="18" charset="0"/>
                <a:ea typeface="Times New Roman" panose="02020603050405020304" pitchFamily="18" charset="0"/>
                <a:cs typeface="Arial" panose="020B0604020202020204" pitchFamily="34" charset="0"/>
              </a:rPr>
              <a:t>Постановка зубов при </a:t>
            </a:r>
            <a:r>
              <a:rPr lang="ru-RU" b="1" dirty="0" smtClean="0">
                <a:solidFill>
                  <a:srgbClr val="FF0000"/>
                </a:solidFill>
                <a:latin typeface="Cambria" panose="02040503050406030204" pitchFamily="18" charset="0"/>
                <a:ea typeface="Times New Roman" panose="02020603050405020304" pitchFamily="18" charset="0"/>
                <a:cs typeface="Arial" panose="020B0604020202020204" pitchFamily="34" charset="0"/>
              </a:rPr>
              <a:t>прогнатическом </a:t>
            </a:r>
            <a:r>
              <a:rPr lang="ru-RU" b="1" dirty="0">
                <a:solidFill>
                  <a:srgbClr val="FF0000"/>
                </a:solidFill>
                <a:latin typeface="Cambria" panose="02040503050406030204" pitchFamily="18" charset="0"/>
                <a:ea typeface="Times New Roman" panose="02020603050405020304" pitchFamily="18" charset="0"/>
                <a:cs typeface="Arial" panose="020B0604020202020204" pitchFamily="34" charset="0"/>
              </a:rPr>
              <a:t>соотношении челюстей </a:t>
            </a:r>
          </a:p>
        </p:txBody>
      </p:sp>
      <p:pic>
        <p:nvPicPr>
          <p:cNvPr id="8" name="Рисунок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1950" y="312738"/>
            <a:ext cx="4248150"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860712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p:txBody>
          <a:bodyPr/>
          <a:lstStyle/>
          <a:p>
            <a:fld id="{725C68B6-61C2-468F-89AB-4B9F7531AA68}" type="slidenum">
              <a:rPr lang="ru-RU" smtClean="0"/>
              <a:pPr/>
              <a:t>57</a:t>
            </a:fld>
            <a:endParaRPr lang="ru-RU"/>
          </a:p>
        </p:txBody>
      </p:sp>
      <p:sp>
        <p:nvSpPr>
          <p:cNvPr id="2" name="Прямоугольник 1"/>
          <p:cNvSpPr/>
          <p:nvPr/>
        </p:nvSpPr>
        <p:spPr>
          <a:xfrm>
            <a:off x="1547664" y="1412776"/>
            <a:ext cx="7344816" cy="4339650"/>
          </a:xfrm>
          <a:prstGeom prst="rect">
            <a:avLst/>
          </a:prstGeom>
        </p:spPr>
        <p:txBody>
          <a:bodyPr wrap="square">
            <a:spAutoFit/>
          </a:bodyPr>
          <a:lstStyle/>
          <a:p>
            <a:pPr indent="270510" algn="ctr">
              <a:lnSpc>
                <a:spcPct val="150000"/>
              </a:lnSpc>
              <a:spcAft>
                <a:spcPts val="0"/>
              </a:spcAft>
            </a:pPr>
            <a:r>
              <a:rPr lang="ru-RU" sz="2000" b="1" dirty="0" smtClean="0">
                <a:solidFill>
                  <a:srgbClr val="FF0000"/>
                </a:solidFill>
                <a:latin typeface="Cambria" panose="02040503050406030204" pitchFamily="18" charset="0"/>
                <a:ea typeface="Times New Roman" panose="02020603050405020304" pitchFamily="18" charset="0"/>
                <a:cs typeface="Arial" panose="020B0604020202020204" pitchFamily="34" charset="0"/>
              </a:rPr>
              <a:t>Постановка зубов при прогнатическом соотношении челюстей </a:t>
            </a:r>
          </a:p>
          <a:p>
            <a:pPr indent="270510">
              <a:lnSpc>
                <a:spcPct val="150000"/>
              </a:lnSpc>
              <a:spcAft>
                <a:spcPts val="0"/>
              </a:spcAft>
            </a:pPr>
            <a:r>
              <a:rPr lang="ru-RU" dirty="0" smtClean="0">
                <a:latin typeface="Cambria" panose="02040503050406030204" pitchFamily="18" charset="0"/>
                <a:ea typeface="Times New Roman" panose="02020603050405020304" pitchFamily="18" charset="0"/>
                <a:cs typeface="Arial" panose="020B0604020202020204" pitchFamily="34" charset="0"/>
              </a:rPr>
              <a:t>Это соотношение встречается при истинной </a:t>
            </a:r>
            <a:r>
              <a:rPr lang="ru-RU" dirty="0" err="1" smtClean="0">
                <a:latin typeface="Cambria" panose="02040503050406030204" pitchFamily="18" charset="0"/>
                <a:ea typeface="Times New Roman" panose="02020603050405020304" pitchFamily="18" charset="0"/>
                <a:cs typeface="Arial" panose="020B0604020202020204" pitchFamily="34" charset="0"/>
              </a:rPr>
              <a:t>прогнатии</a:t>
            </a:r>
            <a:r>
              <a:rPr lang="ru-RU" dirty="0" smtClean="0">
                <a:latin typeface="Cambria" panose="02040503050406030204" pitchFamily="18" charset="0"/>
                <a:ea typeface="Times New Roman" panose="02020603050405020304" pitchFamily="18" charset="0"/>
                <a:cs typeface="Arial" panose="020B0604020202020204" pitchFamily="34" charset="0"/>
              </a:rPr>
              <a:t>, когда верхняя челюсть чрезмерно развита. Особенностью постановки является то, что нижняя дуга сокращается на два первых премоляра, в результате чего нижние клыки устанавливаются между верхними клыками и первыми </a:t>
            </a:r>
            <a:r>
              <a:rPr lang="ru-RU" dirty="0" err="1" smtClean="0">
                <a:latin typeface="Cambria" panose="02040503050406030204" pitchFamily="18" charset="0"/>
                <a:ea typeface="Times New Roman" panose="02020603050405020304" pitchFamily="18" charset="0"/>
                <a:cs typeface="Arial" panose="020B0604020202020204" pitchFamily="34" charset="0"/>
              </a:rPr>
              <a:t>премолярами</a:t>
            </a:r>
            <a:r>
              <a:rPr lang="ru-RU" dirty="0" smtClean="0">
                <a:latin typeface="Cambria" panose="02040503050406030204" pitchFamily="18" charset="0"/>
                <a:ea typeface="Times New Roman" panose="02020603050405020304" pitchFamily="18" charset="0"/>
                <a:cs typeface="Arial" panose="020B0604020202020204" pitchFamily="34" charset="0"/>
              </a:rPr>
              <a:t>. Нижние передние зубы можно поставить с некоторым наклоном кпереди. Передневерхние зубы иногда ставятся без искусственной десны (на приточке).</a:t>
            </a:r>
          </a:p>
        </p:txBody>
      </p:sp>
      <p:pic>
        <p:nvPicPr>
          <p:cNvPr id="6"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1950" y="312738"/>
            <a:ext cx="4248150"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358608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p:txBody>
          <a:bodyPr/>
          <a:lstStyle/>
          <a:p>
            <a:fld id="{725C68B6-61C2-468F-89AB-4B9F7531AA68}" type="slidenum">
              <a:rPr lang="ru-RU" smtClean="0"/>
              <a:pPr/>
              <a:t>58</a:t>
            </a:fld>
            <a:endParaRPr lang="ru-RU"/>
          </a:p>
        </p:txBody>
      </p:sp>
      <p:pic>
        <p:nvPicPr>
          <p:cNvPr id="9218" name="Picture 2" descr="Как индекс улыбки, линия края резцов и возраст “оценщика” улыбки влияют на  её восприятие? – Стоматологический портал Стоманет.ру"/>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9411" y="1507223"/>
            <a:ext cx="5256584" cy="3654969"/>
          </a:xfrm>
          <a:prstGeom prst="rect">
            <a:avLst/>
          </a:prstGeom>
          <a:noFill/>
          <a:extLst>
            <a:ext uri="{909E8E84-426E-40DD-AFC4-6F175D3DCCD1}">
              <a14:hiddenFill xmlns:a14="http://schemas.microsoft.com/office/drawing/2010/main">
                <a:solidFill>
                  <a:srgbClr val="FFFFFF"/>
                </a:solidFill>
              </a14:hiddenFill>
            </a:ext>
          </a:extLst>
        </p:spPr>
      </p:pic>
      <p:cxnSp>
        <p:nvCxnSpPr>
          <p:cNvPr id="6" name="Прямая соединительная линия 5"/>
          <p:cNvCxnSpPr/>
          <p:nvPr/>
        </p:nvCxnSpPr>
        <p:spPr>
          <a:xfrm>
            <a:off x="3870749" y="1340768"/>
            <a:ext cx="36004" cy="266429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5868144" y="1340768"/>
            <a:ext cx="36004" cy="266429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835696" y="5589240"/>
            <a:ext cx="6264696" cy="646331"/>
          </a:xfrm>
          <a:prstGeom prst="rect">
            <a:avLst/>
          </a:prstGeom>
          <a:noFill/>
        </p:spPr>
        <p:txBody>
          <a:bodyPr wrap="square" rtlCol="0">
            <a:spAutoFit/>
          </a:bodyPr>
          <a:lstStyle/>
          <a:p>
            <a:pPr algn="ctr"/>
            <a:r>
              <a:rPr lang="ru-RU" dirty="0" smtClean="0"/>
              <a:t>Анатомические ориентиры для постановки зубов во фронтальном отделе</a:t>
            </a:r>
            <a:endParaRPr lang="ru-RU" dirty="0"/>
          </a:p>
        </p:txBody>
      </p:sp>
      <p:pic>
        <p:nvPicPr>
          <p:cNvPr id="9" name="Рисунок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1950" y="312738"/>
            <a:ext cx="4248150"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71099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p:txBody>
          <a:bodyPr/>
          <a:lstStyle/>
          <a:p>
            <a:fld id="{725C68B6-61C2-468F-89AB-4B9F7531AA68}" type="slidenum">
              <a:rPr lang="ru-RU" smtClean="0"/>
              <a:pPr/>
              <a:t>59</a:t>
            </a:fld>
            <a:endParaRPr lang="ru-RU"/>
          </a:p>
        </p:txBody>
      </p:sp>
      <p:sp>
        <p:nvSpPr>
          <p:cNvPr id="2" name="Прямоугольник 1"/>
          <p:cNvSpPr/>
          <p:nvPr/>
        </p:nvSpPr>
        <p:spPr>
          <a:xfrm>
            <a:off x="1475656" y="1196752"/>
            <a:ext cx="7344816" cy="4985980"/>
          </a:xfrm>
          <a:prstGeom prst="rect">
            <a:avLst/>
          </a:prstGeom>
        </p:spPr>
        <p:txBody>
          <a:bodyPr wrap="square">
            <a:spAutoFit/>
          </a:bodyPr>
          <a:lstStyle/>
          <a:p>
            <a:pPr indent="270510" algn="ctr">
              <a:lnSpc>
                <a:spcPct val="150000"/>
              </a:lnSpc>
              <a:spcAft>
                <a:spcPts val="0"/>
              </a:spcAft>
            </a:pPr>
            <a:r>
              <a:rPr lang="ru-RU" b="1" dirty="0" smtClean="0">
                <a:solidFill>
                  <a:srgbClr val="FF0000"/>
                </a:solidFill>
                <a:latin typeface="Cambria" panose="02040503050406030204" pitchFamily="18" charset="0"/>
                <a:ea typeface="Times New Roman" panose="02020603050405020304" pitchFamily="18" charset="0"/>
                <a:cs typeface="Arial" panose="020B0604020202020204" pitchFamily="34" charset="0"/>
              </a:rPr>
              <a:t>Анатомические ориентиры и функциональные закономерности, используемые при моделировании протезов.</a:t>
            </a:r>
          </a:p>
          <a:p>
            <a:pPr indent="270510">
              <a:lnSpc>
                <a:spcPct val="150000"/>
              </a:lnSpc>
              <a:spcAft>
                <a:spcPts val="0"/>
              </a:spcAft>
            </a:pPr>
            <a:r>
              <a:rPr lang="ru-RU" sz="1600" dirty="0" smtClean="0">
                <a:solidFill>
                  <a:srgbClr val="0000FF"/>
                </a:solidFill>
                <a:latin typeface="Cambria" panose="02040503050406030204" pitchFamily="18" charset="0"/>
                <a:ea typeface="Times New Roman" panose="02020603050405020304" pitchFamily="18" charset="0"/>
                <a:cs typeface="Arial" panose="020B0604020202020204" pitchFamily="34" charset="0"/>
              </a:rPr>
              <a:t>Эстетический центр лица. </a:t>
            </a:r>
            <a:r>
              <a:rPr lang="ru-RU" sz="1600" dirty="0" smtClean="0">
                <a:latin typeface="Cambria" panose="02040503050406030204" pitchFamily="18" charset="0"/>
                <a:ea typeface="Times New Roman" panose="02020603050405020304" pitchFamily="18" charset="0"/>
                <a:cs typeface="Arial" panose="020B0604020202020204" pitchFamily="34" charset="0"/>
              </a:rPr>
              <a:t>Основными анатомическими ориентирами при постановке центральных резцов является эстетический центр лица, резцовый сосочек верхней челюсти и линия клыков. Эстетический центр проходит вертикально через линию , соединяющую наиболее выступающие точки надбровных дуг, спинку носа и подносовой желобок к центру подбородка. </a:t>
            </a:r>
          </a:p>
          <a:p>
            <a:pPr indent="270510">
              <a:lnSpc>
                <a:spcPct val="150000"/>
              </a:lnSpc>
              <a:spcAft>
                <a:spcPts val="0"/>
              </a:spcAft>
            </a:pPr>
            <a:endParaRPr lang="ru-RU" sz="1600" dirty="0">
              <a:latin typeface="Cambria" panose="02040503050406030204" pitchFamily="18" charset="0"/>
              <a:ea typeface="Times New Roman" panose="02020603050405020304" pitchFamily="18" charset="0"/>
              <a:cs typeface="Arial" panose="020B0604020202020204" pitchFamily="34" charset="0"/>
            </a:endParaRPr>
          </a:p>
          <a:p>
            <a:pPr indent="270510">
              <a:lnSpc>
                <a:spcPct val="150000"/>
              </a:lnSpc>
              <a:spcAft>
                <a:spcPts val="0"/>
              </a:spcAft>
            </a:pPr>
            <a:r>
              <a:rPr lang="ru-RU" sz="1600" dirty="0" smtClean="0">
                <a:latin typeface="Cambria" panose="02040503050406030204" pitchFamily="18" charset="0"/>
                <a:ea typeface="Times New Roman" panose="02020603050405020304" pitchFamily="18" charset="0"/>
                <a:cs typeface="Arial" panose="020B0604020202020204" pitchFamily="34" charset="0"/>
              </a:rPr>
              <a:t>Уздечка верхней губы может быть лишь относительным ориентиром для постановки  искусственных зубов,  так как ее расположения не во всех случаях соответствует  середине верхней челюсти и не всегда совпадает с эстетически центром лица.</a:t>
            </a:r>
            <a:endParaRPr lang="ru-RU" sz="1600" dirty="0" smtClean="0">
              <a:solidFill>
                <a:srgbClr val="0000FF"/>
              </a:solidFill>
              <a:latin typeface="Cambria" panose="02040503050406030204" pitchFamily="18" charset="0"/>
              <a:ea typeface="Times New Roman" panose="02020603050405020304" pitchFamily="18" charset="0"/>
              <a:cs typeface="Arial" panose="020B0604020202020204" pitchFamily="34" charset="0"/>
            </a:endParaRPr>
          </a:p>
        </p:txBody>
      </p:sp>
      <p:pic>
        <p:nvPicPr>
          <p:cNvPr id="6"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1950" y="312738"/>
            <a:ext cx="4248150"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25670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3"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p:txBody>
          <a:bodyPr/>
          <a:lstStyle/>
          <a:p>
            <a:fld id="{725C68B6-61C2-468F-89AB-4B9F7531AA68}" type="slidenum">
              <a:rPr lang="ru-RU" smtClean="0"/>
              <a:pPr/>
              <a:t>6</a:t>
            </a:fld>
            <a:endParaRPr lang="ru-RU"/>
          </a:p>
        </p:txBody>
      </p:sp>
      <p:pic>
        <p:nvPicPr>
          <p:cNvPr id="9218" name="Picture 2" descr="http://dentalworld.ru/upload/iblock/670/pram1.jpg"/>
          <p:cNvPicPr>
            <a:picLocks noChangeAspect="1" noChangeArrowheads="1"/>
          </p:cNvPicPr>
          <p:nvPr/>
        </p:nvPicPr>
        <p:blipFill>
          <a:blip r:embed="rId4" cstate="print"/>
          <a:srcRect/>
          <a:stretch>
            <a:fillRect/>
          </a:stretch>
        </p:blipFill>
        <p:spPr bwMode="auto">
          <a:xfrm>
            <a:off x="2051720" y="620688"/>
            <a:ext cx="6364344" cy="5040560"/>
          </a:xfrm>
          <a:prstGeom prst="rect">
            <a:avLst/>
          </a:prstGeom>
          <a:noFill/>
        </p:spPr>
      </p:pic>
      <p:sp>
        <p:nvSpPr>
          <p:cNvPr id="2" name="TextBox 1"/>
          <p:cNvSpPr txBox="1"/>
          <p:nvPr/>
        </p:nvSpPr>
        <p:spPr>
          <a:xfrm>
            <a:off x="4543811" y="5784031"/>
            <a:ext cx="1368152" cy="923330"/>
          </a:xfrm>
          <a:prstGeom prst="rect">
            <a:avLst/>
          </a:prstGeom>
          <a:noFill/>
        </p:spPr>
        <p:txBody>
          <a:bodyPr wrap="square" rtlCol="0">
            <a:spAutoFit/>
          </a:bodyPr>
          <a:lstStyle/>
          <a:p>
            <a:pPr algn="ctr"/>
            <a:r>
              <a:rPr lang="ru-RU" dirty="0" smtClean="0"/>
              <a:t>Округлая или яйцевидная</a:t>
            </a:r>
            <a:endParaRPr lang="ru-RU" dirty="0"/>
          </a:p>
        </p:txBody>
      </p:sp>
      <p:sp>
        <p:nvSpPr>
          <p:cNvPr id="8" name="TextBox 7"/>
          <p:cNvSpPr txBox="1"/>
          <p:nvPr/>
        </p:nvSpPr>
        <p:spPr>
          <a:xfrm>
            <a:off x="2348136" y="6061030"/>
            <a:ext cx="1368152" cy="369332"/>
          </a:xfrm>
          <a:prstGeom prst="rect">
            <a:avLst/>
          </a:prstGeom>
          <a:noFill/>
        </p:spPr>
        <p:txBody>
          <a:bodyPr wrap="square" rtlCol="0">
            <a:spAutoFit/>
          </a:bodyPr>
          <a:lstStyle/>
          <a:p>
            <a:r>
              <a:rPr lang="ru-RU" dirty="0" smtClean="0"/>
              <a:t>Квадратная</a:t>
            </a:r>
            <a:endParaRPr lang="ru-RU" dirty="0"/>
          </a:p>
        </p:txBody>
      </p:sp>
      <p:sp>
        <p:nvSpPr>
          <p:cNvPr id="9" name="TextBox 8"/>
          <p:cNvSpPr txBox="1"/>
          <p:nvPr/>
        </p:nvSpPr>
        <p:spPr>
          <a:xfrm>
            <a:off x="6760261" y="6061030"/>
            <a:ext cx="1656184" cy="369332"/>
          </a:xfrm>
          <a:prstGeom prst="rect">
            <a:avLst/>
          </a:prstGeom>
          <a:noFill/>
        </p:spPr>
        <p:txBody>
          <a:bodyPr wrap="square" rtlCol="0">
            <a:spAutoFit/>
          </a:bodyPr>
          <a:lstStyle/>
          <a:p>
            <a:pPr algn="ctr"/>
            <a:r>
              <a:rPr lang="ru-RU" dirty="0" smtClean="0"/>
              <a:t>Треугольная</a:t>
            </a:r>
            <a:endParaRPr lang="ru-RU" dirty="0"/>
          </a:p>
        </p:txBody>
      </p:sp>
      <p:pic>
        <p:nvPicPr>
          <p:cNvPr id="10" name="Рисунок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1950" y="312738"/>
            <a:ext cx="4248150"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617490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p:txBody>
          <a:bodyPr/>
          <a:lstStyle/>
          <a:p>
            <a:fld id="{725C68B6-61C2-468F-89AB-4B9F7531AA68}" type="slidenum">
              <a:rPr lang="ru-RU" smtClean="0"/>
              <a:pPr/>
              <a:t>60</a:t>
            </a:fld>
            <a:endParaRPr lang="ru-RU"/>
          </a:p>
        </p:txBody>
      </p:sp>
      <p:sp>
        <p:nvSpPr>
          <p:cNvPr id="2" name="Прямоугольник 1"/>
          <p:cNvSpPr/>
          <p:nvPr/>
        </p:nvSpPr>
        <p:spPr>
          <a:xfrm>
            <a:off x="1547664" y="1268760"/>
            <a:ext cx="7344816" cy="4801314"/>
          </a:xfrm>
          <a:prstGeom prst="rect">
            <a:avLst/>
          </a:prstGeom>
        </p:spPr>
        <p:txBody>
          <a:bodyPr wrap="square">
            <a:spAutoFit/>
          </a:bodyPr>
          <a:lstStyle/>
          <a:p>
            <a:pPr indent="270510" algn="ctr">
              <a:spcAft>
                <a:spcPts val="0"/>
              </a:spcAft>
            </a:pPr>
            <a:r>
              <a:rPr lang="ru-RU" b="1" dirty="0" smtClean="0">
                <a:solidFill>
                  <a:srgbClr val="FF0000"/>
                </a:solidFill>
                <a:latin typeface="Cambria" panose="02040503050406030204" pitchFamily="18" charset="0"/>
                <a:ea typeface="Times New Roman" panose="02020603050405020304" pitchFamily="18" charset="0"/>
                <a:cs typeface="Arial" panose="020B0604020202020204" pitchFamily="34" charset="0"/>
              </a:rPr>
              <a:t>Анатомические ориентиры и функциональные закономерности, используемые при моделировании протезов (продолжение).</a:t>
            </a:r>
          </a:p>
          <a:p>
            <a:pPr indent="270510">
              <a:spcAft>
                <a:spcPts val="0"/>
              </a:spcAft>
            </a:pPr>
            <a:r>
              <a:rPr lang="ru-RU" dirty="0" smtClean="0">
                <a:solidFill>
                  <a:srgbClr val="0000FF"/>
                </a:solidFill>
                <a:latin typeface="Cambria" panose="02040503050406030204" pitchFamily="18" charset="0"/>
                <a:ea typeface="Times New Roman" panose="02020603050405020304" pitchFamily="18" charset="0"/>
                <a:cs typeface="Arial" panose="020B0604020202020204" pitchFamily="34" charset="0"/>
              </a:rPr>
              <a:t>Линии клыков. </a:t>
            </a:r>
            <a:r>
              <a:rPr lang="ru-RU" dirty="0" smtClean="0">
                <a:latin typeface="Cambria" panose="02040503050406030204" pitchFamily="18" charset="0"/>
                <a:ea typeface="Times New Roman" panose="02020603050405020304" pitchFamily="18" charset="0"/>
                <a:cs typeface="Arial" panose="020B0604020202020204" pitchFamily="34" charset="0"/>
              </a:rPr>
              <a:t>Линии клыков, так же как и эстетический центр лица, являются условными обозначениями, принятыми в клинике ортопедической стоматологии, и представляют собой вертикальные линии, проведенные через середину поверхности клыков. Расстояние между линиями клыков определяет ширину шести верхних фронтальных зубов. В тех случаях, когда альвеолярный отросток верхней челюсти атрофирован, ориентиром для нахождения линии клыков могут служить щечно-альвеолярные тяжи. Они располагаются несколько кзади от дистальных поверхностей клыков. При определении центрального соотношения челюстей (после окончательного оформления вестибулярного овала верхнего окклюзионного валика) линии эстетического центра лица и линии клыков  наносят на верхний окклюзионный валик.</a:t>
            </a:r>
            <a:endParaRPr lang="ru-RU" dirty="0" smtClean="0">
              <a:solidFill>
                <a:srgbClr val="0000FF"/>
              </a:solidFill>
              <a:latin typeface="Cambria" panose="02040503050406030204" pitchFamily="18" charset="0"/>
              <a:ea typeface="Times New Roman" panose="02020603050405020304" pitchFamily="18" charset="0"/>
              <a:cs typeface="Arial" panose="020B0604020202020204" pitchFamily="34" charset="0"/>
            </a:endParaRPr>
          </a:p>
        </p:txBody>
      </p:sp>
      <p:pic>
        <p:nvPicPr>
          <p:cNvPr id="6"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1950" y="312738"/>
            <a:ext cx="4248150"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032877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p:txBody>
          <a:bodyPr/>
          <a:lstStyle/>
          <a:p>
            <a:fld id="{725C68B6-61C2-468F-89AB-4B9F7531AA68}" type="slidenum">
              <a:rPr lang="ru-RU" smtClean="0"/>
              <a:pPr/>
              <a:t>61</a:t>
            </a:fld>
            <a:endParaRPr lang="ru-RU"/>
          </a:p>
        </p:txBody>
      </p:sp>
      <p:sp>
        <p:nvSpPr>
          <p:cNvPr id="2" name="Прямоугольник 1"/>
          <p:cNvSpPr/>
          <p:nvPr/>
        </p:nvSpPr>
        <p:spPr>
          <a:xfrm>
            <a:off x="1341984" y="1196752"/>
            <a:ext cx="7344816" cy="658706"/>
          </a:xfrm>
          <a:prstGeom prst="rect">
            <a:avLst/>
          </a:prstGeom>
        </p:spPr>
        <p:txBody>
          <a:bodyPr wrap="square">
            <a:spAutoFit/>
          </a:bodyPr>
          <a:lstStyle/>
          <a:p>
            <a:pPr indent="270510" algn="ctr">
              <a:lnSpc>
                <a:spcPct val="150000"/>
              </a:lnSpc>
              <a:spcAft>
                <a:spcPts val="0"/>
              </a:spcAft>
            </a:pPr>
            <a:r>
              <a:rPr lang="ru-RU" sz="2800" b="1" dirty="0" smtClean="0">
                <a:solidFill>
                  <a:srgbClr val="FF0000"/>
                </a:solidFill>
                <a:latin typeface="Cambria" panose="02040503050406030204" pitchFamily="18" charset="0"/>
                <a:ea typeface="Times New Roman" panose="02020603050405020304" pitchFamily="18" charset="0"/>
                <a:cs typeface="Arial" panose="020B0604020202020204" pitchFamily="34" charset="0"/>
              </a:rPr>
              <a:t>Резцовый сосочек</a:t>
            </a:r>
            <a:endParaRPr lang="ru-RU" sz="2800" dirty="0" smtClean="0">
              <a:latin typeface="Cambria" panose="02040503050406030204" pitchFamily="18" charset="0"/>
              <a:ea typeface="Times New Roman" panose="02020603050405020304" pitchFamily="18" charset="0"/>
              <a:cs typeface="Arial" panose="020B0604020202020204" pitchFamily="34" charset="0"/>
            </a:endParaRPr>
          </a:p>
        </p:txBody>
      </p:sp>
      <p:pic>
        <p:nvPicPr>
          <p:cNvPr id="10242" name="Picture 2" descr="Резцовая анестезия: техника проведения, зона обезболивани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2636912"/>
            <a:ext cx="5715000" cy="3343275"/>
          </a:xfrm>
          <a:prstGeom prst="rect">
            <a:avLst/>
          </a:prstGeom>
          <a:noFill/>
          <a:extLst>
            <a:ext uri="{909E8E84-426E-40DD-AFC4-6F175D3DCCD1}">
              <a14:hiddenFill xmlns:a14="http://schemas.microsoft.com/office/drawing/2010/main">
                <a:solidFill>
                  <a:srgbClr val="FFFFFF"/>
                </a:solidFill>
              </a14:hiddenFill>
            </a:ext>
          </a:extLst>
        </p:spPr>
      </p:pic>
      <p:pic>
        <p:nvPicPr>
          <p:cNvPr id="8" name="Рисунок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1950" y="312738"/>
            <a:ext cx="4248150"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183283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p:txBody>
          <a:bodyPr/>
          <a:lstStyle/>
          <a:p>
            <a:fld id="{725C68B6-61C2-468F-89AB-4B9F7531AA68}" type="slidenum">
              <a:rPr lang="ru-RU" smtClean="0"/>
              <a:pPr/>
              <a:t>62</a:t>
            </a:fld>
            <a:endParaRPr lang="ru-RU"/>
          </a:p>
        </p:txBody>
      </p:sp>
      <p:sp>
        <p:nvSpPr>
          <p:cNvPr id="2" name="Прямоугольник 1"/>
          <p:cNvSpPr/>
          <p:nvPr/>
        </p:nvSpPr>
        <p:spPr>
          <a:xfrm>
            <a:off x="1619672" y="1412776"/>
            <a:ext cx="7344816" cy="4739759"/>
          </a:xfrm>
          <a:prstGeom prst="rect">
            <a:avLst/>
          </a:prstGeom>
        </p:spPr>
        <p:txBody>
          <a:bodyPr wrap="square">
            <a:spAutoFit/>
          </a:bodyPr>
          <a:lstStyle/>
          <a:p>
            <a:pPr indent="270510" algn="ctr">
              <a:spcAft>
                <a:spcPts val="0"/>
              </a:spcAft>
            </a:pPr>
            <a:r>
              <a:rPr lang="ru-RU" b="1" dirty="0" smtClean="0">
                <a:solidFill>
                  <a:srgbClr val="FF0000"/>
                </a:solidFill>
                <a:latin typeface="Cambria" panose="02040503050406030204" pitchFamily="18" charset="0"/>
                <a:ea typeface="Times New Roman" panose="02020603050405020304" pitchFamily="18" charset="0"/>
                <a:cs typeface="Arial" panose="020B0604020202020204" pitchFamily="34" charset="0"/>
              </a:rPr>
              <a:t>Анатомические ориентиры и функциональные закономерности, используемые при моделировании протезов (продолжение).</a:t>
            </a:r>
          </a:p>
          <a:p>
            <a:pPr indent="270510">
              <a:spcAft>
                <a:spcPts val="0"/>
              </a:spcAft>
            </a:pPr>
            <a:r>
              <a:rPr lang="ru-RU" sz="1600" dirty="0" smtClean="0">
                <a:solidFill>
                  <a:srgbClr val="0000FF"/>
                </a:solidFill>
                <a:latin typeface="Cambria" panose="02040503050406030204" pitchFamily="18" charset="0"/>
                <a:ea typeface="Times New Roman" panose="02020603050405020304" pitchFamily="18" charset="0"/>
                <a:cs typeface="Arial" panose="020B0604020202020204" pitchFamily="34" charset="0"/>
              </a:rPr>
              <a:t>Резцовый сосочек. </a:t>
            </a:r>
            <a:r>
              <a:rPr lang="ru-RU" sz="1600" dirty="0" smtClean="0">
                <a:latin typeface="Cambria" panose="02040503050406030204" pitchFamily="18" charset="0"/>
                <a:ea typeface="Times New Roman" panose="02020603050405020304" pitchFamily="18" charset="0"/>
                <a:cs typeface="Arial" panose="020B0604020202020204" pitchFamily="34" charset="0"/>
              </a:rPr>
              <a:t>Он располагается на небе дистально между верхними центральными резцами и представляет собой относительно постоянное  и неизменное анатомическое образование. Некоторые авторы считают возможным использовать резцовый сосочек в качестве ориентира при постановке зубов. Постановка искусственных зубов может считаться правильно в том случае, если фронтальные зубы будут располагаться  кпереди от резцового сосочка на расстоянии 5-2 мм, причем </a:t>
            </a:r>
            <a:r>
              <a:rPr lang="ru-RU" sz="1600" dirty="0" err="1" smtClean="0">
                <a:latin typeface="Cambria" panose="02040503050406030204" pitchFamily="18" charset="0"/>
                <a:ea typeface="Times New Roman" panose="02020603050405020304" pitchFamily="18" charset="0"/>
                <a:cs typeface="Arial" panose="020B0604020202020204" pitchFamily="34" charset="0"/>
              </a:rPr>
              <a:t>носогубный</a:t>
            </a:r>
            <a:r>
              <a:rPr lang="ru-RU" sz="1600" dirty="0" smtClean="0">
                <a:latin typeface="Cambria" panose="02040503050406030204" pitchFamily="18" charset="0"/>
                <a:ea typeface="Times New Roman" panose="02020603050405020304" pitchFamily="18" charset="0"/>
                <a:cs typeface="Arial" panose="020B0604020202020204" pitchFamily="34" charset="0"/>
              </a:rPr>
              <a:t> угол должен составить 90°. Однако, учитывая, что на практике врачам приходится иметь дело с больными, имеющими различный тип лица и соотношение зубных рядов, указанную рекомендацию можно принять в основном только для ортогнатического соотношения челюстей.</a:t>
            </a:r>
            <a:endParaRPr lang="ru-RU" sz="1600" dirty="0">
              <a:latin typeface="Cambria" panose="02040503050406030204" pitchFamily="18" charset="0"/>
              <a:ea typeface="Times New Roman" panose="02020603050405020304" pitchFamily="18" charset="0"/>
              <a:cs typeface="Arial" panose="020B0604020202020204" pitchFamily="34" charset="0"/>
            </a:endParaRPr>
          </a:p>
          <a:p>
            <a:pPr indent="270510">
              <a:spcAft>
                <a:spcPts val="0"/>
              </a:spcAft>
            </a:pPr>
            <a:r>
              <a:rPr lang="ru-RU" sz="1600" dirty="0" smtClean="0">
                <a:latin typeface="Cambria" panose="02040503050406030204" pitchFamily="18" charset="0"/>
                <a:ea typeface="Times New Roman" panose="02020603050405020304" pitchFamily="18" charset="0"/>
                <a:cs typeface="Arial" panose="020B0604020202020204" pitchFamily="34" charset="0"/>
              </a:rPr>
              <a:t>Показано, что на адаптацию больного к протезам значительное влияние оказывает внешний вид и форма зубов и зубных рядов, форма и моделировка базиса протеза, которая во многим предопределена конституциональным типом пациента.</a:t>
            </a:r>
          </a:p>
        </p:txBody>
      </p:sp>
      <p:pic>
        <p:nvPicPr>
          <p:cNvPr id="6"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1950" y="312738"/>
            <a:ext cx="4248150"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368572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p:txBody>
          <a:bodyPr/>
          <a:lstStyle/>
          <a:p>
            <a:fld id="{725C68B6-61C2-468F-89AB-4B9F7531AA68}" type="slidenum">
              <a:rPr lang="ru-RU" sz="2000" smtClean="0">
                <a:latin typeface="Cambria Math" panose="02040503050406030204" pitchFamily="18" charset="0"/>
                <a:ea typeface="Cambria Math" panose="02040503050406030204" pitchFamily="18" charset="0"/>
              </a:rPr>
              <a:pPr/>
              <a:t>63</a:t>
            </a:fld>
            <a:endParaRPr lang="ru-RU" sz="2000">
              <a:latin typeface="Cambria Math" panose="02040503050406030204" pitchFamily="18" charset="0"/>
              <a:ea typeface="Cambria Math" panose="02040503050406030204" pitchFamily="18" charset="0"/>
            </a:endParaRPr>
          </a:p>
        </p:txBody>
      </p:sp>
      <p:sp>
        <p:nvSpPr>
          <p:cNvPr id="2" name="Прямоугольник 1"/>
          <p:cNvSpPr/>
          <p:nvPr/>
        </p:nvSpPr>
        <p:spPr>
          <a:xfrm>
            <a:off x="1475656" y="1191733"/>
            <a:ext cx="7344816" cy="5478423"/>
          </a:xfrm>
          <a:prstGeom prst="rect">
            <a:avLst/>
          </a:prstGeom>
        </p:spPr>
        <p:txBody>
          <a:bodyPr wrap="square">
            <a:spAutoFit/>
          </a:bodyPr>
          <a:lstStyle/>
          <a:p>
            <a:pPr indent="270510" algn="ctr">
              <a:spcAft>
                <a:spcPts val="0"/>
              </a:spcAft>
            </a:pPr>
            <a:r>
              <a:rPr lang="ru-RU" sz="2000" b="1"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a:t>Анатомические ориентиры и функциональные закономерности, используемые при моделировании протезов (продолжение).</a:t>
            </a:r>
          </a:p>
          <a:p>
            <a:pPr indent="270510" algn="ctr">
              <a:spcAft>
                <a:spcPts val="0"/>
              </a:spcAft>
            </a:pPr>
            <a:endParaRPr lang="ru-RU" sz="2000" b="1"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endParaRPr>
          </a:p>
          <a:p>
            <a:pPr indent="270510">
              <a:spcAft>
                <a:spcPts val="0"/>
              </a:spcAft>
            </a:pPr>
            <a:r>
              <a:rPr lang="ru-RU" dirty="0" smtClean="0">
                <a:solidFill>
                  <a:srgbClr val="0000FF"/>
                </a:solidFill>
                <a:latin typeface="Cambria Math" panose="02040503050406030204" pitchFamily="18" charset="0"/>
                <a:ea typeface="Cambria Math" panose="02040503050406030204" pitchFamily="18" charset="0"/>
                <a:cs typeface="Arial" panose="020B0604020202020204" pitchFamily="34" charset="0"/>
              </a:rPr>
              <a:t>Межчелюстные соотношения. </a:t>
            </a:r>
            <a:r>
              <a:rPr lang="ru-RU" dirty="0" smtClean="0">
                <a:latin typeface="Cambria Math" panose="02040503050406030204" pitchFamily="18" charset="0"/>
                <a:ea typeface="Cambria Math" panose="02040503050406030204" pitchFamily="18" charset="0"/>
                <a:cs typeface="Arial" panose="020B0604020202020204" pitchFamily="34" charset="0"/>
              </a:rPr>
              <a:t>Длина, ширина и расположения искусственных зубов, а также характер их постановки зависят от межчелюстным соотношений. В зависимости от типа соотношения челюстей и степени атрофии альвеолярных отростков соотношение челюстей и степени атрофии альвеолярных отростков соотношение челюстей в горизонтальной, вертикальной и трансверсальной плоскостях бывает различным.</a:t>
            </a:r>
          </a:p>
          <a:p>
            <a:pPr indent="270510">
              <a:spcAft>
                <a:spcPts val="0"/>
              </a:spcAft>
            </a:pPr>
            <a:r>
              <a:rPr lang="ru-RU" dirty="0" smtClean="0">
                <a:latin typeface="Cambria Math" panose="02040503050406030204" pitchFamily="18" charset="0"/>
                <a:ea typeface="Cambria Math" panose="02040503050406030204" pitchFamily="18" charset="0"/>
                <a:cs typeface="Arial" panose="020B0604020202020204" pitchFamily="34" charset="0"/>
              </a:rPr>
              <a:t>Соотношение зубных дуг определяют соответственно линиям, соединяющим вершины альвеолярных отростков верхней и нижней челюсти (так называемые итраальвеолярные, или нижней челюсти (так называемые итраальвеолярные или межальвеолярные, линии). Согласно данным  А.  </a:t>
            </a:r>
            <a:r>
              <a:rPr lang="en-US" dirty="0" err="1" smtClean="0">
                <a:latin typeface="Cambria Math" panose="02040503050406030204" pitchFamily="18" charset="0"/>
                <a:ea typeface="Cambria Math" panose="02040503050406030204" pitchFamily="18" charset="0"/>
                <a:cs typeface="Arial" panose="020B0604020202020204" pitchFamily="34" charset="0"/>
              </a:rPr>
              <a:t>Gysi</a:t>
            </a:r>
            <a:r>
              <a:rPr lang="ru-RU" dirty="0" smtClean="0">
                <a:latin typeface="Cambria Math" panose="02040503050406030204" pitchFamily="18" charset="0"/>
                <a:ea typeface="Cambria Math" panose="02040503050406030204" pitchFamily="18" charset="0"/>
                <a:cs typeface="Arial" panose="020B0604020202020204" pitchFamily="34" charset="0"/>
              </a:rPr>
              <a:t>, для обеспечения устойчивости протезов и равномерного распределения жевательного давления на базис протеза зубы должны быть поставлены строго на вершине альвеолярных отростков. </a:t>
            </a:r>
          </a:p>
        </p:txBody>
      </p:sp>
      <p:pic>
        <p:nvPicPr>
          <p:cNvPr id="6"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1950" y="312738"/>
            <a:ext cx="4248150"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108555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p:txBody>
          <a:bodyPr/>
          <a:lstStyle/>
          <a:p>
            <a:fld id="{725C68B6-61C2-468F-89AB-4B9F7531AA68}" type="slidenum">
              <a:rPr lang="ru-RU" smtClean="0"/>
              <a:pPr/>
              <a:t>64</a:t>
            </a:fld>
            <a:endParaRPr lang="ru-RU"/>
          </a:p>
        </p:txBody>
      </p:sp>
      <p:sp>
        <p:nvSpPr>
          <p:cNvPr id="2" name="Прямоугольник 1"/>
          <p:cNvSpPr/>
          <p:nvPr/>
        </p:nvSpPr>
        <p:spPr>
          <a:xfrm>
            <a:off x="1864296" y="1700808"/>
            <a:ext cx="6822504" cy="3046988"/>
          </a:xfrm>
          <a:prstGeom prst="rect">
            <a:avLst/>
          </a:prstGeom>
        </p:spPr>
        <p:txBody>
          <a:bodyPr wrap="square">
            <a:spAutoFit/>
          </a:bodyPr>
          <a:lstStyle/>
          <a:p>
            <a:pPr algn="ctr"/>
            <a:r>
              <a:rPr lang="en-US" sz="3200" b="1" cap="all" dirty="0" err="1" smtClean="0">
                <a:solidFill>
                  <a:srgbClr val="C00000"/>
                </a:solidFill>
                <a:latin typeface="Times New Roman" panose="02020603050405020304" pitchFamily="18" charset="0"/>
                <a:ea typeface="Times New Roman" panose="02020603050405020304" pitchFamily="18" charset="0"/>
              </a:rPr>
              <a:t>восстановлени</a:t>
            </a:r>
            <a:r>
              <a:rPr lang="ru-RU" sz="3200" b="1" cap="all" dirty="0" smtClean="0">
                <a:solidFill>
                  <a:srgbClr val="C00000"/>
                </a:solidFill>
                <a:latin typeface="Times New Roman" panose="02020603050405020304" pitchFamily="18" charset="0"/>
                <a:ea typeface="Times New Roman" panose="02020603050405020304" pitchFamily="18" charset="0"/>
              </a:rPr>
              <a:t>Е</a:t>
            </a:r>
            <a:r>
              <a:rPr lang="en-US" sz="3200" b="1" cap="all" dirty="0" smtClean="0">
                <a:solidFill>
                  <a:srgbClr val="C00000"/>
                </a:solidFill>
                <a:latin typeface="Times New Roman" panose="02020603050405020304" pitchFamily="18" charset="0"/>
                <a:ea typeface="Times New Roman" panose="02020603050405020304" pitchFamily="18" charset="0"/>
              </a:rPr>
              <a:t> </a:t>
            </a:r>
            <a:r>
              <a:rPr lang="en-US" sz="3200" b="1" cap="all" dirty="0" err="1">
                <a:solidFill>
                  <a:srgbClr val="C00000"/>
                </a:solidFill>
                <a:latin typeface="Times New Roman" panose="02020603050405020304" pitchFamily="18" charset="0"/>
                <a:ea typeface="Times New Roman" panose="02020603050405020304" pitchFamily="18" charset="0"/>
              </a:rPr>
              <a:t>речевой</a:t>
            </a:r>
            <a:r>
              <a:rPr lang="en-US" sz="3200" b="1" cap="all" dirty="0">
                <a:solidFill>
                  <a:srgbClr val="C00000"/>
                </a:solidFill>
                <a:latin typeface="Times New Roman" panose="02020603050405020304" pitchFamily="18" charset="0"/>
                <a:ea typeface="Times New Roman" panose="02020603050405020304" pitchFamily="18" charset="0"/>
              </a:rPr>
              <a:t> </a:t>
            </a:r>
            <a:r>
              <a:rPr lang="en-US" sz="3200" b="1" cap="all" dirty="0" err="1">
                <a:solidFill>
                  <a:srgbClr val="C00000"/>
                </a:solidFill>
                <a:latin typeface="Times New Roman" panose="02020603050405020304" pitchFamily="18" charset="0"/>
                <a:ea typeface="Times New Roman" panose="02020603050405020304" pitchFamily="18" charset="0"/>
              </a:rPr>
              <a:t>функции</a:t>
            </a:r>
            <a:r>
              <a:rPr lang="en-US" sz="3200" b="1" cap="all" dirty="0">
                <a:solidFill>
                  <a:srgbClr val="C00000"/>
                </a:solidFill>
                <a:latin typeface="Times New Roman" panose="02020603050405020304" pitchFamily="18" charset="0"/>
                <a:ea typeface="Times New Roman" panose="02020603050405020304" pitchFamily="18" charset="0"/>
              </a:rPr>
              <a:t> (</a:t>
            </a:r>
            <a:r>
              <a:rPr lang="en-US" sz="3200" b="1" cap="all" dirty="0" err="1" smtClean="0">
                <a:solidFill>
                  <a:srgbClr val="C00000"/>
                </a:solidFill>
                <a:latin typeface="Times New Roman" panose="02020603050405020304" pitchFamily="18" charset="0"/>
                <a:ea typeface="Times New Roman" panose="02020603050405020304" pitchFamily="18" charset="0"/>
              </a:rPr>
              <a:t>звукообразовани</a:t>
            </a:r>
            <a:r>
              <a:rPr lang="ru-RU" sz="3200" b="1" cap="all" dirty="0" smtClean="0">
                <a:solidFill>
                  <a:srgbClr val="C00000"/>
                </a:solidFill>
                <a:latin typeface="Times New Roman" panose="02020603050405020304" pitchFamily="18" charset="0"/>
                <a:ea typeface="Times New Roman" panose="02020603050405020304" pitchFamily="18" charset="0"/>
              </a:rPr>
              <a:t>Е)</a:t>
            </a:r>
            <a:r>
              <a:rPr lang="en-US" sz="3200" b="1" cap="all" dirty="0" smtClean="0">
                <a:solidFill>
                  <a:srgbClr val="C00000"/>
                </a:solidFill>
                <a:latin typeface="Times New Roman" panose="02020603050405020304" pitchFamily="18" charset="0"/>
                <a:ea typeface="Times New Roman" panose="02020603050405020304" pitchFamily="18" charset="0"/>
              </a:rPr>
              <a:t> </a:t>
            </a:r>
            <a:r>
              <a:rPr lang="en-US" sz="3200" b="1" cap="all" dirty="0" err="1">
                <a:solidFill>
                  <a:srgbClr val="C00000"/>
                </a:solidFill>
                <a:latin typeface="Times New Roman" panose="02020603050405020304" pitchFamily="18" charset="0"/>
                <a:ea typeface="Times New Roman" panose="02020603050405020304" pitchFamily="18" charset="0"/>
              </a:rPr>
              <a:t>при</a:t>
            </a:r>
            <a:r>
              <a:rPr lang="en-US" sz="3200" b="1" cap="all" dirty="0">
                <a:solidFill>
                  <a:srgbClr val="C00000"/>
                </a:solidFill>
                <a:latin typeface="Times New Roman" panose="02020603050405020304" pitchFamily="18" charset="0"/>
                <a:ea typeface="Times New Roman" panose="02020603050405020304" pitchFamily="18" charset="0"/>
              </a:rPr>
              <a:t> </a:t>
            </a:r>
            <a:r>
              <a:rPr lang="en-US" sz="3200" b="1" cap="all" dirty="0" err="1">
                <a:solidFill>
                  <a:srgbClr val="C00000"/>
                </a:solidFill>
                <a:latin typeface="Times New Roman" panose="02020603050405020304" pitchFamily="18" charset="0"/>
                <a:ea typeface="Times New Roman" panose="02020603050405020304" pitchFamily="18" charset="0"/>
              </a:rPr>
              <a:t>протезировании</a:t>
            </a:r>
            <a:r>
              <a:rPr lang="en-US" sz="3200" b="1" cap="all" dirty="0">
                <a:solidFill>
                  <a:srgbClr val="C00000"/>
                </a:solidFill>
                <a:latin typeface="Times New Roman" panose="02020603050405020304" pitchFamily="18" charset="0"/>
                <a:ea typeface="Times New Roman" panose="02020603050405020304" pitchFamily="18" charset="0"/>
              </a:rPr>
              <a:t> </a:t>
            </a:r>
            <a:r>
              <a:rPr lang="ru-RU" sz="3200" b="1" cap="all" dirty="0" smtClean="0">
                <a:solidFill>
                  <a:srgbClr val="C00000"/>
                </a:solidFill>
                <a:latin typeface="Times New Roman" panose="02020603050405020304" pitchFamily="18" charset="0"/>
                <a:ea typeface="Times New Roman" panose="02020603050405020304" pitchFamily="18" charset="0"/>
              </a:rPr>
              <a:t>ПАЦИЕНТОВ </a:t>
            </a:r>
            <a:r>
              <a:rPr lang="en-US" sz="3200" b="1" cap="all" dirty="0" err="1" smtClean="0">
                <a:solidFill>
                  <a:srgbClr val="C00000"/>
                </a:solidFill>
                <a:latin typeface="Times New Roman" panose="02020603050405020304" pitchFamily="18" charset="0"/>
                <a:ea typeface="Times New Roman" panose="02020603050405020304" pitchFamily="18" charset="0"/>
              </a:rPr>
              <a:t>съемными</a:t>
            </a:r>
            <a:r>
              <a:rPr lang="en-US" sz="3200" b="1" cap="all" dirty="0" smtClean="0">
                <a:solidFill>
                  <a:srgbClr val="C00000"/>
                </a:solidFill>
                <a:latin typeface="Times New Roman" panose="02020603050405020304" pitchFamily="18" charset="0"/>
                <a:ea typeface="Times New Roman" panose="02020603050405020304" pitchFamily="18" charset="0"/>
              </a:rPr>
              <a:t> </a:t>
            </a:r>
            <a:r>
              <a:rPr lang="en-US" sz="3200" b="1" cap="all" dirty="0" err="1" smtClean="0">
                <a:solidFill>
                  <a:srgbClr val="C00000"/>
                </a:solidFill>
                <a:latin typeface="Times New Roman" panose="02020603050405020304" pitchFamily="18" charset="0"/>
                <a:ea typeface="Times New Roman" panose="02020603050405020304" pitchFamily="18" charset="0"/>
              </a:rPr>
              <a:t>конструкциями</a:t>
            </a:r>
            <a:endParaRPr lang="ru-RU" sz="3200" dirty="0"/>
          </a:p>
        </p:txBody>
      </p:sp>
      <p:pic>
        <p:nvPicPr>
          <p:cNvPr id="6"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1950" y="312738"/>
            <a:ext cx="4248150"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87704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p:txBody>
          <a:bodyPr/>
          <a:lstStyle/>
          <a:p>
            <a:fld id="{725C68B6-61C2-468F-89AB-4B9F7531AA68}" type="slidenum">
              <a:rPr lang="ru-RU" smtClean="0"/>
              <a:pPr/>
              <a:t>65</a:t>
            </a:fld>
            <a:endParaRPr lang="ru-RU"/>
          </a:p>
        </p:txBody>
      </p:sp>
      <p:sp>
        <p:nvSpPr>
          <p:cNvPr id="8" name="TextBox 7"/>
          <p:cNvSpPr txBox="1"/>
          <p:nvPr/>
        </p:nvSpPr>
        <p:spPr>
          <a:xfrm>
            <a:off x="1538653" y="1336675"/>
            <a:ext cx="7375171" cy="2616101"/>
          </a:xfrm>
          <a:prstGeom prst="rect">
            <a:avLst/>
          </a:prstGeom>
          <a:noFill/>
        </p:spPr>
        <p:txBody>
          <a:bodyPr wrap="square" rtlCol="0">
            <a:spAutoFit/>
          </a:bodyPr>
          <a:lstStyle/>
          <a:p>
            <a:pPr algn="ctr"/>
            <a:r>
              <a:rPr lang="ru-RU" sz="2000" b="1" dirty="0" smtClean="0">
                <a:latin typeface="Cambria" panose="02040503050406030204" pitchFamily="18" charset="0"/>
                <a:ea typeface="Cambria" panose="02040503050406030204" pitchFamily="18" charset="0"/>
              </a:rPr>
              <a:t>1. Во время разговора зубы не должны контактировать, между ними всегда должен быть промежуток. При воспроизведении звука «С» и «З»(например слова «шестьсот семьдесят шесть») этот промежуток должен быть в пределах 1 - 2 мм.</a:t>
            </a:r>
          </a:p>
          <a:p>
            <a:r>
              <a:rPr lang="ru-RU" sz="1600" i="1" dirty="0" smtClean="0">
                <a:latin typeface="Cambria" panose="02040503050406030204" pitchFamily="18" charset="0"/>
                <a:ea typeface="Cambria" panose="02040503050406030204" pitchFamily="18" charset="0"/>
              </a:rPr>
              <a:t>Если звуки «С» и «З» расплывчатые, то это говорит о том, что при изготовлении протезов было занижено вертикальное расстояние между челюстями (происходит свободный ток воздуха между верхними и нижними искусственными зубами).</a:t>
            </a:r>
          </a:p>
        </p:txBody>
      </p:sp>
      <p:pic>
        <p:nvPicPr>
          <p:cNvPr id="9" name="Рисунок 8" descr="2_5.jpg"/>
          <p:cNvPicPr/>
          <p:nvPr/>
        </p:nvPicPr>
        <p:blipFill>
          <a:blip r:embed="rId3" cstate="print"/>
          <a:srcRect/>
          <a:stretch>
            <a:fillRect/>
          </a:stretch>
        </p:blipFill>
        <p:spPr bwMode="auto">
          <a:xfrm>
            <a:off x="5226239" y="4077072"/>
            <a:ext cx="3553010" cy="2373660"/>
          </a:xfrm>
          <a:prstGeom prst="rect">
            <a:avLst/>
          </a:prstGeom>
          <a:noFill/>
          <a:ln w="9525">
            <a:noFill/>
            <a:miter lim="800000"/>
            <a:headEnd/>
            <a:tailEnd/>
          </a:ln>
        </p:spPr>
      </p:pic>
      <p:pic>
        <p:nvPicPr>
          <p:cNvPr id="10" name="Рисунок 9" descr="zvuk c 2"/>
          <p:cNvPicPr/>
          <p:nvPr/>
        </p:nvPicPr>
        <p:blipFill>
          <a:blip r:embed="rId4" cstate="print"/>
          <a:srcRect/>
          <a:stretch>
            <a:fillRect/>
          </a:stretch>
        </p:blipFill>
        <p:spPr bwMode="auto">
          <a:xfrm>
            <a:off x="1718563" y="4077072"/>
            <a:ext cx="3264769" cy="2373660"/>
          </a:xfrm>
          <a:prstGeom prst="rect">
            <a:avLst/>
          </a:prstGeom>
          <a:noFill/>
          <a:ln w="9525">
            <a:noFill/>
            <a:miter lim="800000"/>
            <a:headEnd/>
            <a:tailEnd/>
          </a:ln>
        </p:spPr>
      </p:pic>
      <p:pic>
        <p:nvPicPr>
          <p:cNvPr id="11" name="Рисунок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1950" y="312738"/>
            <a:ext cx="4248150"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21657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p:txBody>
          <a:bodyPr/>
          <a:lstStyle/>
          <a:p>
            <a:fld id="{725C68B6-61C2-468F-89AB-4B9F7531AA68}" type="slidenum">
              <a:rPr lang="ru-RU" smtClean="0"/>
              <a:pPr/>
              <a:t>66</a:t>
            </a:fld>
            <a:endParaRPr lang="ru-RU"/>
          </a:p>
        </p:txBody>
      </p:sp>
      <p:sp>
        <p:nvSpPr>
          <p:cNvPr id="6" name="TextBox 5"/>
          <p:cNvSpPr txBox="1"/>
          <p:nvPr/>
        </p:nvSpPr>
        <p:spPr>
          <a:xfrm>
            <a:off x="1979712" y="1443841"/>
            <a:ext cx="6543708" cy="3970318"/>
          </a:xfrm>
          <a:prstGeom prst="rect">
            <a:avLst/>
          </a:prstGeom>
          <a:noFill/>
        </p:spPr>
        <p:txBody>
          <a:bodyPr wrap="square" rtlCol="0">
            <a:spAutoFit/>
          </a:bodyPr>
          <a:lstStyle/>
          <a:p>
            <a:pPr algn="ctr"/>
            <a:r>
              <a:rPr lang="ru-RU" sz="2800" b="1" dirty="0" smtClean="0">
                <a:latin typeface="Cambria" panose="02040503050406030204" pitchFamily="18" charset="0"/>
                <a:ea typeface="Cambria" panose="02040503050406030204" pitchFamily="18" charset="0"/>
              </a:rPr>
              <a:t>2.Правильность положения нижних резцов контролируется произношением звука «С» по </a:t>
            </a:r>
            <a:r>
              <a:rPr lang="ru-RU" sz="2800" b="1" dirty="0" err="1" smtClean="0">
                <a:latin typeface="Cambria" panose="02040503050406030204" pitchFamily="18" charset="0"/>
                <a:ea typeface="Cambria" panose="02040503050406030204" pitchFamily="18" charset="0"/>
              </a:rPr>
              <a:t>Паунду</a:t>
            </a:r>
            <a:r>
              <a:rPr lang="ru-RU" sz="2800" b="1" dirty="0" smtClean="0">
                <a:latin typeface="Cambria" panose="02040503050406030204" pitchFamily="18" charset="0"/>
                <a:ea typeface="Cambria" panose="02040503050406030204" pitchFamily="18" charset="0"/>
              </a:rPr>
              <a:t>. Режущие края нижних резцов должны располагаться  слегка язычно и ниже на 1 – 2 мм от режущих краев верхних резцов.</a:t>
            </a:r>
          </a:p>
          <a:p>
            <a:pPr algn="ctr"/>
            <a:endParaRPr lang="ru-RU" sz="2800" b="1" dirty="0">
              <a:latin typeface="Cambria" panose="02040503050406030204" pitchFamily="18" charset="0"/>
              <a:ea typeface="Cambria" panose="02040503050406030204" pitchFamily="18" charset="0"/>
            </a:endParaRPr>
          </a:p>
        </p:txBody>
      </p:sp>
      <p:pic>
        <p:nvPicPr>
          <p:cNvPr id="8"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1950" y="312738"/>
            <a:ext cx="4248150"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3210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p:txBody>
          <a:bodyPr/>
          <a:lstStyle/>
          <a:p>
            <a:fld id="{725C68B6-61C2-468F-89AB-4B9F7531AA68}" type="slidenum">
              <a:rPr lang="ru-RU" smtClean="0"/>
              <a:pPr/>
              <a:t>67</a:t>
            </a:fld>
            <a:endParaRPr lang="ru-RU"/>
          </a:p>
        </p:txBody>
      </p:sp>
      <p:sp>
        <p:nvSpPr>
          <p:cNvPr id="6" name="TextBox 5"/>
          <p:cNvSpPr txBox="1"/>
          <p:nvPr/>
        </p:nvSpPr>
        <p:spPr>
          <a:xfrm>
            <a:off x="1835696" y="1484784"/>
            <a:ext cx="6696851" cy="4524315"/>
          </a:xfrm>
          <a:prstGeom prst="rect">
            <a:avLst/>
          </a:prstGeom>
          <a:noFill/>
        </p:spPr>
        <p:txBody>
          <a:bodyPr wrap="square" rtlCol="0">
            <a:spAutoFit/>
          </a:bodyPr>
          <a:lstStyle/>
          <a:p>
            <a:pPr algn="ctr"/>
            <a:r>
              <a:rPr lang="ru-RU" sz="2400" b="1" dirty="0" smtClean="0">
                <a:latin typeface="Cambria" panose="02040503050406030204" pitchFamily="18" charset="0"/>
                <a:ea typeface="Cambria" panose="02040503050406030204" pitchFamily="18" charset="0"/>
              </a:rPr>
              <a:t>3. Если зубная дуга верхнего протеза смоделирована слишком узкой, а искусственное небо слишком толстым, то звук «С» может получаться слишком свистящим и может ухудшаться произношение гласных А, И, О, У, Э и согласных Л, Р, З, Ц, Ч. В этом случае необходимо, по возможности, расширить дугу или хотя бы сделать небную поверхность премоляров и моляров менее объемной.</a:t>
            </a:r>
          </a:p>
          <a:p>
            <a:pPr algn="ctr"/>
            <a:endParaRPr lang="ru-RU" sz="2400" b="1" dirty="0">
              <a:latin typeface="Cambria" panose="02040503050406030204" pitchFamily="18" charset="0"/>
              <a:ea typeface="Cambria" panose="02040503050406030204" pitchFamily="18" charset="0"/>
            </a:endParaRPr>
          </a:p>
        </p:txBody>
      </p:sp>
      <p:pic>
        <p:nvPicPr>
          <p:cNvPr id="8"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1950" y="312738"/>
            <a:ext cx="4248150"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7878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p:txBody>
          <a:bodyPr/>
          <a:lstStyle/>
          <a:p>
            <a:fld id="{725C68B6-61C2-468F-89AB-4B9F7531AA68}" type="slidenum">
              <a:rPr lang="ru-RU" smtClean="0"/>
              <a:pPr/>
              <a:t>68</a:t>
            </a:fld>
            <a:endParaRPr lang="ru-RU"/>
          </a:p>
        </p:txBody>
      </p:sp>
      <p:sp>
        <p:nvSpPr>
          <p:cNvPr id="6" name="TextBox 5"/>
          <p:cNvSpPr txBox="1"/>
          <p:nvPr/>
        </p:nvSpPr>
        <p:spPr>
          <a:xfrm>
            <a:off x="2195736" y="1556792"/>
            <a:ext cx="5959741" cy="4154984"/>
          </a:xfrm>
          <a:prstGeom prst="rect">
            <a:avLst/>
          </a:prstGeom>
          <a:noFill/>
        </p:spPr>
        <p:txBody>
          <a:bodyPr wrap="square" rtlCol="0">
            <a:spAutoFit/>
          </a:bodyPr>
          <a:lstStyle/>
          <a:p>
            <a:pPr algn="ctr"/>
            <a:r>
              <a:rPr lang="ru-RU" sz="2400" b="1" dirty="0" smtClean="0">
                <a:latin typeface="Cambria" panose="02040503050406030204" pitchFamily="18" charset="0"/>
                <a:ea typeface="Cambria" panose="02040503050406030204" pitchFamily="18" charset="0"/>
              </a:rPr>
              <a:t>4.Во время произношения фонем «Д», «Н» и «Т» язык упирается в небные поверхности коронок передних зубов. При нарушении произношения этих звуков рекомендуется увеличить пространство для языка, истончив базис и поставив более тонкие зубы, или, при неэффективности этих мероприятий, уменьшить межальвеолярную высоту.</a:t>
            </a:r>
          </a:p>
          <a:p>
            <a:pPr algn="ctr"/>
            <a:endParaRPr lang="ru-RU" sz="2400" b="1" dirty="0">
              <a:latin typeface="Cambria" panose="02040503050406030204" pitchFamily="18" charset="0"/>
              <a:ea typeface="Cambria" panose="02040503050406030204" pitchFamily="18" charset="0"/>
            </a:endParaRPr>
          </a:p>
        </p:txBody>
      </p:sp>
      <p:pic>
        <p:nvPicPr>
          <p:cNvPr id="8"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1950" y="312738"/>
            <a:ext cx="4248150"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7992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p:txBody>
          <a:bodyPr/>
          <a:lstStyle/>
          <a:p>
            <a:fld id="{725C68B6-61C2-468F-89AB-4B9F7531AA68}" type="slidenum">
              <a:rPr lang="ru-RU" smtClean="0"/>
              <a:pPr/>
              <a:t>69</a:t>
            </a:fld>
            <a:endParaRPr lang="ru-RU"/>
          </a:p>
        </p:txBody>
      </p:sp>
      <p:sp>
        <p:nvSpPr>
          <p:cNvPr id="6" name="TextBox 5"/>
          <p:cNvSpPr txBox="1"/>
          <p:nvPr/>
        </p:nvSpPr>
        <p:spPr>
          <a:xfrm>
            <a:off x="2411760" y="2132856"/>
            <a:ext cx="5797805" cy="3046988"/>
          </a:xfrm>
          <a:prstGeom prst="rect">
            <a:avLst/>
          </a:prstGeom>
          <a:noFill/>
        </p:spPr>
        <p:txBody>
          <a:bodyPr wrap="square" rtlCol="0">
            <a:spAutoFit/>
          </a:bodyPr>
          <a:lstStyle/>
          <a:p>
            <a:pPr algn="ctr"/>
            <a:r>
              <a:rPr lang="ru-RU" sz="2400" b="1" dirty="0" smtClean="0">
                <a:latin typeface="Cambria" panose="02040503050406030204" pitchFamily="18" charset="0"/>
                <a:ea typeface="Cambria" panose="02040503050406030204" pitchFamily="18" charset="0"/>
              </a:rPr>
              <a:t>5.Если речь идет о базисе съемного протеза, то при чрезмерном удлинении, утолщении или плохом прилегании этого базиса в области границы мягкого и твердого неба могут возникнуть проблемы с артикуляцией звука «К».</a:t>
            </a:r>
          </a:p>
          <a:p>
            <a:pPr algn="ctr"/>
            <a:endParaRPr lang="ru-RU" sz="2400" b="1" dirty="0">
              <a:latin typeface="Cambria" panose="02040503050406030204" pitchFamily="18" charset="0"/>
              <a:ea typeface="Cambria" panose="02040503050406030204" pitchFamily="18" charset="0"/>
            </a:endParaRPr>
          </a:p>
        </p:txBody>
      </p:sp>
      <p:pic>
        <p:nvPicPr>
          <p:cNvPr id="8"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1950" y="312738"/>
            <a:ext cx="4248150"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2775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p:txBody>
          <a:bodyPr/>
          <a:lstStyle/>
          <a:p>
            <a:fld id="{725C68B6-61C2-468F-89AB-4B9F7531AA68}" type="slidenum">
              <a:rPr lang="ru-RU" smtClean="0"/>
              <a:pPr/>
              <a:t>7</a:t>
            </a:fld>
            <a:endParaRPr lang="ru-RU"/>
          </a:p>
        </p:txBody>
      </p:sp>
      <p:sp>
        <p:nvSpPr>
          <p:cNvPr id="2" name="Прямоугольник 1"/>
          <p:cNvSpPr/>
          <p:nvPr/>
        </p:nvSpPr>
        <p:spPr>
          <a:xfrm>
            <a:off x="1478699" y="1351026"/>
            <a:ext cx="7344816" cy="4708981"/>
          </a:xfrm>
          <a:prstGeom prst="rect">
            <a:avLst/>
          </a:prstGeom>
        </p:spPr>
        <p:txBody>
          <a:bodyPr wrap="square">
            <a:spAutoFit/>
          </a:bodyPr>
          <a:lstStyle/>
          <a:p>
            <a:pPr indent="270510" algn="just">
              <a:lnSpc>
                <a:spcPct val="150000"/>
              </a:lnSpc>
              <a:spcAft>
                <a:spcPts val="0"/>
              </a:spcAft>
            </a:pPr>
            <a:r>
              <a:rPr lang="ru-RU" sz="2000" dirty="0" smtClean="0">
                <a:solidFill>
                  <a:srgbClr val="000000"/>
                </a:solidFill>
                <a:latin typeface="Cambria" panose="02040503050406030204" pitchFamily="18" charset="0"/>
                <a:ea typeface="Calibri" panose="020F0502020204030204" pitchFamily="34" charset="0"/>
                <a:cs typeface="Arial" panose="020B0604020202020204" pitchFamily="34" charset="0"/>
              </a:rPr>
              <a:t>Ученые установили существование трех типов лица: треугольного, квадратного и овального, которым по форме соответствуют верхние резцы (триада Нельсона).</a:t>
            </a:r>
            <a:endParaRPr lang="ru-RU" sz="2000" b="1" dirty="0">
              <a:solidFill>
                <a:srgbClr val="0066FF"/>
              </a:solidFill>
              <a:latin typeface="Calibri" panose="020F0502020204030204" pitchFamily="34" charset="0"/>
              <a:ea typeface="Calibri" panose="020F0502020204030204" pitchFamily="34" charset="0"/>
              <a:cs typeface="Times New Roman" panose="02020603050405020304" pitchFamily="18" charset="0"/>
            </a:endParaRPr>
          </a:p>
          <a:p>
            <a:pPr indent="270510" algn="just">
              <a:lnSpc>
                <a:spcPct val="150000"/>
              </a:lnSpc>
              <a:spcAft>
                <a:spcPts val="0"/>
              </a:spcAft>
            </a:pPr>
            <a:r>
              <a:rPr lang="ru-RU" sz="2000" dirty="0" smtClean="0">
                <a:latin typeface="Cambria" pitchFamily="18" charset="0"/>
                <a:ea typeface="Calibri" panose="020F0502020204030204" pitchFamily="34" charset="0"/>
                <a:cs typeface="Times New Roman" panose="02020603050405020304" pitchFamily="18" charset="0"/>
              </a:rPr>
              <a:t>На заводе зубоврачебных материалов изготавливают гарнитуры фронтальных и жевательных зубов. К ним прилагаются соответствующие альбомы. В альбоме представлены фронтальные зубы четырнадцати размеров и тринадцати фасонов. К альбому прилагается схема для подбора фронтальных зубов в зависимости от формы лица размеров зубных дуг.</a:t>
            </a:r>
            <a:endParaRPr lang="ru-RU" sz="2000" dirty="0" smtClean="0">
              <a:latin typeface="Cambria" panose="02040503050406030204" pitchFamily="18" charset="0"/>
              <a:ea typeface="Calibri" panose="020F0502020204030204" pitchFamily="34" charset="0"/>
              <a:cs typeface="Arial" panose="020B0604020202020204" pitchFamily="34" charset="0"/>
            </a:endParaRPr>
          </a:p>
        </p:txBody>
      </p:sp>
      <p:pic>
        <p:nvPicPr>
          <p:cNvPr id="6"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1950" y="312738"/>
            <a:ext cx="4248150"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523826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p:txBody>
          <a:bodyPr/>
          <a:lstStyle/>
          <a:p>
            <a:fld id="{725C68B6-61C2-468F-89AB-4B9F7531AA68}" type="slidenum">
              <a:rPr lang="ru-RU" smtClean="0"/>
              <a:pPr/>
              <a:t>70</a:t>
            </a:fld>
            <a:endParaRPr lang="ru-RU"/>
          </a:p>
        </p:txBody>
      </p:sp>
      <p:sp>
        <p:nvSpPr>
          <p:cNvPr id="6" name="TextBox 5"/>
          <p:cNvSpPr txBox="1"/>
          <p:nvPr/>
        </p:nvSpPr>
        <p:spPr>
          <a:xfrm>
            <a:off x="1619672" y="1360407"/>
            <a:ext cx="7133184" cy="2923877"/>
          </a:xfrm>
          <a:prstGeom prst="rect">
            <a:avLst/>
          </a:prstGeom>
          <a:noFill/>
        </p:spPr>
        <p:txBody>
          <a:bodyPr wrap="square" rtlCol="0">
            <a:spAutoFit/>
          </a:bodyPr>
          <a:lstStyle/>
          <a:p>
            <a:pPr algn="ctr"/>
            <a:r>
              <a:rPr lang="ru-RU" sz="2000" b="1" dirty="0" smtClean="0">
                <a:latin typeface="Cambria" panose="02040503050406030204" pitchFamily="18" charset="0"/>
                <a:ea typeface="Cambria" panose="02040503050406030204" pitchFamily="18" charset="0"/>
              </a:rPr>
              <a:t>6. Режущие края верхних передних зубов в большинстве случаев при анатомической норме касаются нижней губы по линии её перехода из наружной сухой поверхности в смоченную оральную поверхность. Правильность такого касания проверяется произношением звуков «В» и  «Ф». Удлиненные резцы протеза верхней челюсти могут нарушить произношение звука «Ф».</a:t>
            </a:r>
          </a:p>
          <a:p>
            <a:pPr algn="ctr"/>
            <a:endParaRPr lang="ru-RU" sz="2400" b="1" dirty="0">
              <a:latin typeface="Cambria" panose="02040503050406030204" pitchFamily="18" charset="0"/>
              <a:ea typeface="Cambria" panose="02040503050406030204" pitchFamily="18" charset="0"/>
            </a:endParaRPr>
          </a:p>
        </p:txBody>
      </p:sp>
      <p:pic>
        <p:nvPicPr>
          <p:cNvPr id="8" name="Рисунок 7" descr="zvuk 4"/>
          <p:cNvPicPr/>
          <p:nvPr/>
        </p:nvPicPr>
        <p:blipFill>
          <a:blip r:embed="rId3" cstate="print"/>
          <a:srcRect/>
          <a:stretch>
            <a:fillRect/>
          </a:stretch>
        </p:blipFill>
        <p:spPr bwMode="auto">
          <a:xfrm>
            <a:off x="3491880" y="4169840"/>
            <a:ext cx="3256985" cy="2369072"/>
          </a:xfrm>
          <a:prstGeom prst="rect">
            <a:avLst/>
          </a:prstGeom>
          <a:noFill/>
          <a:ln w="9525">
            <a:noFill/>
            <a:miter lim="800000"/>
            <a:headEnd/>
            <a:tailEnd/>
          </a:ln>
        </p:spPr>
      </p:pic>
      <p:pic>
        <p:nvPicPr>
          <p:cNvPr id="9" name="Рисунок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1950" y="312738"/>
            <a:ext cx="4248150"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6290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p:txBody>
          <a:bodyPr/>
          <a:lstStyle/>
          <a:p>
            <a:fld id="{725C68B6-61C2-468F-89AB-4B9F7531AA68}" type="slidenum">
              <a:rPr lang="ru-RU" smtClean="0"/>
              <a:pPr/>
              <a:t>71</a:t>
            </a:fld>
            <a:endParaRPr lang="ru-RU"/>
          </a:p>
        </p:txBody>
      </p:sp>
      <p:sp>
        <p:nvSpPr>
          <p:cNvPr id="6" name="TextBox 5"/>
          <p:cNvSpPr txBox="1"/>
          <p:nvPr/>
        </p:nvSpPr>
        <p:spPr>
          <a:xfrm>
            <a:off x="1508313" y="1412776"/>
            <a:ext cx="7543799" cy="4708981"/>
          </a:xfrm>
          <a:prstGeom prst="rect">
            <a:avLst/>
          </a:prstGeom>
          <a:noFill/>
        </p:spPr>
        <p:txBody>
          <a:bodyPr wrap="square" rtlCol="0">
            <a:spAutoFit/>
          </a:bodyPr>
          <a:lstStyle/>
          <a:p>
            <a:pPr algn="ctr"/>
            <a:r>
              <a:rPr lang="ru-RU" sz="2000" b="1" dirty="0" smtClean="0">
                <a:latin typeface="Cambria" panose="02040503050406030204" pitchFamily="18" charset="0"/>
                <a:ea typeface="Cambria" panose="02040503050406030204" pitchFamily="18" charset="0"/>
              </a:rPr>
              <a:t>7. Методика определения истинного переднезаднего и вертикального перекрытия между верхними и нижними искусственными резцами. </a:t>
            </a:r>
          </a:p>
          <a:p>
            <a:pPr algn="ctr"/>
            <a:r>
              <a:rPr lang="ru-RU" sz="2000" b="1" dirty="0" smtClean="0">
                <a:latin typeface="Cambria" panose="02040503050406030204" pitchFamily="18" charset="0"/>
                <a:ea typeface="Cambria" panose="02040503050406030204" pitchFamily="18" charset="0"/>
              </a:rPr>
              <a:t>Пациенту предлагается произнести звук «С», а затем сомкнуть зубы. При этом нижняя челюсть перемещается вверх и назад относительно верхней. Высота смещения нижней челюсти вверх при этом показывает величину вертикального резцового перекрытия, а глубина смещения нижней челюсти назад выявляет переднезаднее перекрытие. Если нижняя челюсть сместилась назад от исходного положения при артикуляции «С» не более чем на 2 -3 мм, то очевидно, что у исследуемого индивида было ортогнатическое (самое распространенное) соотношение челюстей.</a:t>
            </a:r>
          </a:p>
          <a:p>
            <a:endParaRPr lang="ru-RU" sz="2000" b="1" dirty="0">
              <a:latin typeface="Cambria" panose="02040503050406030204" pitchFamily="18" charset="0"/>
              <a:ea typeface="Cambria" panose="02040503050406030204" pitchFamily="18" charset="0"/>
            </a:endParaRPr>
          </a:p>
        </p:txBody>
      </p:sp>
      <p:pic>
        <p:nvPicPr>
          <p:cNvPr id="8"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1950" y="312738"/>
            <a:ext cx="4248150"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5333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p:txBody>
          <a:bodyPr/>
          <a:lstStyle/>
          <a:p>
            <a:fld id="{725C68B6-61C2-468F-89AB-4B9F7531AA68}" type="slidenum">
              <a:rPr lang="ru-RU" smtClean="0"/>
              <a:pPr/>
              <a:t>72</a:t>
            </a:fld>
            <a:endParaRPr lang="ru-RU"/>
          </a:p>
        </p:txBody>
      </p:sp>
      <p:pic>
        <p:nvPicPr>
          <p:cNvPr id="6" name="Рисунок 5" descr="zvuk 7"/>
          <p:cNvPicPr/>
          <p:nvPr/>
        </p:nvPicPr>
        <p:blipFill>
          <a:blip r:embed="rId3" cstate="print"/>
          <a:srcRect/>
          <a:stretch>
            <a:fillRect/>
          </a:stretch>
        </p:blipFill>
        <p:spPr bwMode="auto">
          <a:xfrm>
            <a:off x="1730102" y="1263977"/>
            <a:ext cx="3430905" cy="2479675"/>
          </a:xfrm>
          <a:prstGeom prst="rect">
            <a:avLst/>
          </a:prstGeom>
          <a:noFill/>
          <a:ln w="9525">
            <a:noFill/>
            <a:miter lim="800000"/>
            <a:headEnd/>
            <a:tailEnd/>
          </a:ln>
        </p:spPr>
      </p:pic>
      <p:sp>
        <p:nvSpPr>
          <p:cNvPr id="8" name="TextBox 7"/>
          <p:cNvSpPr txBox="1"/>
          <p:nvPr/>
        </p:nvSpPr>
        <p:spPr>
          <a:xfrm>
            <a:off x="5203278" y="1718984"/>
            <a:ext cx="3574007" cy="1569660"/>
          </a:xfrm>
          <a:prstGeom prst="rect">
            <a:avLst/>
          </a:prstGeom>
          <a:noFill/>
        </p:spPr>
        <p:txBody>
          <a:bodyPr wrap="square" rtlCol="0">
            <a:spAutoFit/>
          </a:bodyPr>
          <a:lstStyle/>
          <a:p>
            <a:pPr algn="ctr"/>
            <a:r>
              <a:rPr lang="en-US" sz="2400" dirty="0" smtClean="0">
                <a:latin typeface="Cambria" panose="02040503050406030204" pitchFamily="18" charset="0"/>
                <a:ea typeface="Cambria" panose="02040503050406030204" pitchFamily="18" charset="0"/>
              </a:rPr>
              <a:t>А – </a:t>
            </a:r>
            <a:r>
              <a:rPr lang="en-US" sz="2400" dirty="0" err="1" smtClean="0">
                <a:latin typeface="Cambria" panose="02040503050406030204" pitchFamily="18" charset="0"/>
                <a:ea typeface="Cambria" panose="02040503050406030204" pitchFamily="18" charset="0"/>
              </a:rPr>
              <a:t>соотношение</a:t>
            </a:r>
            <a:r>
              <a:rPr lang="ru-RU" sz="2400" dirty="0" smtClean="0">
                <a:latin typeface="Cambria" panose="02040503050406030204" pitchFamily="18" charset="0"/>
                <a:ea typeface="Cambria" panose="02040503050406030204" pitchFamily="18" charset="0"/>
              </a:rPr>
              <a:t/>
            </a:r>
            <a:br>
              <a:rPr lang="ru-RU" sz="2400" dirty="0" smtClean="0">
                <a:latin typeface="Cambria" panose="02040503050406030204" pitchFamily="18" charset="0"/>
                <a:ea typeface="Cambria" panose="02040503050406030204" pitchFamily="18" charset="0"/>
              </a:rPr>
            </a:b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при</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артикуляции</a:t>
            </a:r>
            <a:r>
              <a:rPr lang="en-US" sz="2400" dirty="0" smtClean="0">
                <a:latin typeface="Cambria" panose="02040503050406030204" pitchFamily="18" charset="0"/>
                <a:ea typeface="Cambria" panose="02040503050406030204" pitchFamily="18" charset="0"/>
              </a:rPr>
              <a:t> «С». </a:t>
            </a:r>
            <a:r>
              <a:rPr lang="ru-RU" sz="2400" dirty="0" smtClean="0">
                <a:latin typeface="Cambria" panose="02040503050406030204" pitchFamily="18" charset="0"/>
                <a:ea typeface="Cambria" panose="02040503050406030204" pitchFamily="18" charset="0"/>
              </a:rPr>
              <a:t/>
            </a:r>
            <a:br>
              <a:rPr lang="ru-RU" sz="2400" dirty="0" smtClean="0">
                <a:latin typeface="Cambria" panose="02040503050406030204" pitchFamily="18" charset="0"/>
                <a:ea typeface="Cambria" panose="02040503050406030204" pitchFamily="18" charset="0"/>
              </a:rPr>
            </a:br>
            <a:r>
              <a:rPr lang="en-US" sz="2400" dirty="0" smtClean="0">
                <a:latin typeface="Cambria" panose="02040503050406030204" pitchFamily="18" charset="0"/>
                <a:ea typeface="Cambria" panose="02040503050406030204" pitchFamily="18" charset="0"/>
              </a:rPr>
              <a:t>В – </a:t>
            </a:r>
            <a:r>
              <a:rPr lang="en-US" sz="2400" dirty="0" err="1" smtClean="0">
                <a:latin typeface="Cambria" panose="02040503050406030204" pitchFamily="18" charset="0"/>
                <a:ea typeface="Cambria" panose="02040503050406030204" pitchFamily="18" charset="0"/>
              </a:rPr>
              <a:t>центральное</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соотношение</a:t>
            </a:r>
            <a:endParaRPr lang="ru-RU" sz="2400" dirty="0">
              <a:latin typeface="Cambria" panose="02040503050406030204" pitchFamily="18" charset="0"/>
              <a:ea typeface="Cambria" panose="02040503050406030204" pitchFamily="18" charset="0"/>
            </a:endParaRPr>
          </a:p>
        </p:txBody>
      </p:sp>
      <p:sp>
        <p:nvSpPr>
          <p:cNvPr id="9" name="TextBox 8"/>
          <p:cNvSpPr txBox="1"/>
          <p:nvPr/>
        </p:nvSpPr>
        <p:spPr>
          <a:xfrm>
            <a:off x="1667382" y="4124794"/>
            <a:ext cx="7053537" cy="2246769"/>
          </a:xfrm>
          <a:prstGeom prst="rect">
            <a:avLst/>
          </a:prstGeom>
          <a:noFill/>
        </p:spPr>
        <p:txBody>
          <a:bodyPr wrap="square" rtlCol="0">
            <a:spAutoFit/>
          </a:bodyPr>
          <a:lstStyle/>
          <a:p>
            <a:r>
              <a:rPr lang="en-US" sz="2000" b="1" dirty="0" err="1" smtClean="0">
                <a:latin typeface="Cambria" panose="02040503050406030204" pitchFamily="18" charset="0"/>
                <a:ea typeface="Cambria" panose="02040503050406030204" pitchFamily="18" charset="0"/>
              </a:rPr>
              <a:t>Если</a:t>
            </a:r>
            <a:r>
              <a:rPr lang="en-US" sz="2000" b="1" dirty="0" smtClean="0">
                <a:latin typeface="Cambria" panose="02040503050406030204" pitchFamily="18" charset="0"/>
                <a:ea typeface="Cambria" panose="02040503050406030204" pitchFamily="18" charset="0"/>
              </a:rPr>
              <a:t> </a:t>
            </a:r>
            <a:r>
              <a:rPr lang="en-US" sz="2000" b="1" dirty="0" err="1" smtClean="0">
                <a:latin typeface="Cambria" panose="02040503050406030204" pitchFamily="18" charset="0"/>
                <a:ea typeface="Cambria" panose="02040503050406030204" pitchFamily="18" charset="0"/>
              </a:rPr>
              <a:t>при</a:t>
            </a:r>
            <a:r>
              <a:rPr lang="en-US" sz="2000" b="1" dirty="0" smtClean="0">
                <a:latin typeface="Cambria" panose="02040503050406030204" pitchFamily="18" charset="0"/>
                <a:ea typeface="Cambria" panose="02040503050406030204" pitchFamily="18" charset="0"/>
              </a:rPr>
              <a:t> </a:t>
            </a:r>
            <a:r>
              <a:rPr lang="en-US" sz="2000" b="1" dirty="0" err="1" smtClean="0">
                <a:latin typeface="Cambria" panose="02040503050406030204" pitchFamily="18" charset="0"/>
                <a:ea typeface="Cambria" panose="02040503050406030204" pitchFamily="18" charset="0"/>
              </a:rPr>
              <a:t>этой</a:t>
            </a:r>
            <a:r>
              <a:rPr lang="en-US" sz="2000" b="1" dirty="0" smtClean="0">
                <a:latin typeface="Cambria" panose="02040503050406030204" pitchFamily="18" charset="0"/>
                <a:ea typeface="Cambria" panose="02040503050406030204" pitchFamily="18" charset="0"/>
              </a:rPr>
              <a:t> </a:t>
            </a:r>
            <a:r>
              <a:rPr lang="en-US" sz="2000" b="1" dirty="0" err="1" smtClean="0">
                <a:latin typeface="Cambria" panose="02040503050406030204" pitchFamily="18" charset="0"/>
                <a:ea typeface="Cambria" panose="02040503050406030204" pitchFamily="18" charset="0"/>
              </a:rPr>
              <a:t>пробе</a:t>
            </a:r>
            <a:r>
              <a:rPr lang="en-US" sz="2000" b="1" dirty="0" smtClean="0">
                <a:latin typeface="Cambria" panose="02040503050406030204" pitchFamily="18" charset="0"/>
                <a:ea typeface="Cambria" panose="02040503050406030204" pitchFamily="18" charset="0"/>
              </a:rPr>
              <a:t> </a:t>
            </a:r>
            <a:r>
              <a:rPr lang="en-US" sz="2000" b="1" dirty="0" err="1" smtClean="0">
                <a:latin typeface="Cambria" panose="02040503050406030204" pitchFamily="18" charset="0"/>
                <a:ea typeface="Cambria" panose="02040503050406030204" pitchFamily="18" charset="0"/>
              </a:rPr>
              <a:t>нижняя</a:t>
            </a:r>
            <a:r>
              <a:rPr lang="en-US" sz="2000" b="1" dirty="0" smtClean="0">
                <a:latin typeface="Cambria" panose="02040503050406030204" pitchFamily="18" charset="0"/>
                <a:ea typeface="Cambria" panose="02040503050406030204" pitchFamily="18" charset="0"/>
              </a:rPr>
              <a:t> </a:t>
            </a:r>
            <a:r>
              <a:rPr lang="en-US" sz="2000" b="1" dirty="0" err="1" smtClean="0">
                <a:latin typeface="Cambria" panose="02040503050406030204" pitchFamily="18" charset="0"/>
                <a:ea typeface="Cambria" panose="02040503050406030204" pitchFamily="18" charset="0"/>
              </a:rPr>
              <a:t>челюсть</a:t>
            </a:r>
            <a:r>
              <a:rPr lang="en-US" sz="2000" b="1" dirty="0" smtClean="0">
                <a:latin typeface="Cambria" panose="02040503050406030204" pitchFamily="18" charset="0"/>
                <a:ea typeface="Cambria" panose="02040503050406030204" pitchFamily="18" charset="0"/>
              </a:rPr>
              <a:t> </a:t>
            </a:r>
            <a:r>
              <a:rPr lang="en-US" sz="2000" b="1" dirty="0" err="1" smtClean="0">
                <a:latin typeface="Cambria" panose="02040503050406030204" pitchFamily="18" charset="0"/>
                <a:ea typeface="Cambria" panose="02040503050406030204" pitchFamily="18" charset="0"/>
              </a:rPr>
              <a:t>сместилась</a:t>
            </a:r>
            <a:r>
              <a:rPr lang="en-US" sz="2000" b="1" dirty="0" smtClean="0">
                <a:latin typeface="Cambria" panose="02040503050406030204" pitchFamily="18" charset="0"/>
                <a:ea typeface="Cambria" panose="02040503050406030204" pitchFamily="18" charset="0"/>
              </a:rPr>
              <a:t> </a:t>
            </a:r>
            <a:r>
              <a:rPr lang="en-US" sz="2000" b="1" dirty="0" err="1" smtClean="0">
                <a:latin typeface="Cambria" panose="02040503050406030204" pitchFamily="18" charset="0"/>
                <a:ea typeface="Cambria" panose="02040503050406030204" pitchFamily="18" charset="0"/>
              </a:rPr>
              <a:t>назад</a:t>
            </a:r>
            <a:r>
              <a:rPr lang="en-US" sz="2000" b="1" dirty="0" smtClean="0">
                <a:latin typeface="Cambria" panose="02040503050406030204" pitchFamily="18" charset="0"/>
                <a:ea typeface="Cambria" panose="02040503050406030204" pitchFamily="18" charset="0"/>
              </a:rPr>
              <a:t> </a:t>
            </a:r>
            <a:r>
              <a:rPr lang="en-US" sz="2000" b="1" dirty="0" err="1" smtClean="0">
                <a:latin typeface="Cambria" panose="02040503050406030204" pitchFamily="18" charset="0"/>
                <a:ea typeface="Cambria" panose="02040503050406030204" pitchFamily="18" charset="0"/>
              </a:rPr>
              <a:t>более</a:t>
            </a:r>
            <a:r>
              <a:rPr lang="en-US" sz="2000" b="1" dirty="0" smtClean="0">
                <a:latin typeface="Cambria" panose="02040503050406030204" pitchFamily="18" charset="0"/>
                <a:ea typeface="Cambria" panose="02040503050406030204" pitchFamily="18" charset="0"/>
              </a:rPr>
              <a:t> 4 – 5 </a:t>
            </a:r>
            <a:r>
              <a:rPr lang="en-US" sz="2000" b="1" dirty="0" err="1" smtClean="0">
                <a:latin typeface="Cambria" panose="02040503050406030204" pitchFamily="18" charset="0"/>
                <a:ea typeface="Cambria" panose="02040503050406030204" pitchFamily="18" charset="0"/>
              </a:rPr>
              <a:t>мм</a:t>
            </a:r>
            <a:r>
              <a:rPr lang="en-US" sz="2000" b="1" dirty="0" smtClean="0">
                <a:latin typeface="Cambria" panose="02040503050406030204" pitchFamily="18" charset="0"/>
                <a:ea typeface="Cambria" panose="02040503050406030204" pitchFamily="18" charset="0"/>
              </a:rPr>
              <a:t>, </a:t>
            </a:r>
            <a:r>
              <a:rPr lang="en-US" sz="2000" b="1" dirty="0" err="1" smtClean="0">
                <a:latin typeface="Cambria" panose="02040503050406030204" pitchFamily="18" charset="0"/>
                <a:ea typeface="Cambria" panose="02040503050406030204" pitchFamily="18" charset="0"/>
              </a:rPr>
              <a:t>то</a:t>
            </a:r>
            <a:r>
              <a:rPr lang="en-US" sz="2000" b="1" dirty="0" smtClean="0">
                <a:latin typeface="Cambria" panose="02040503050406030204" pitchFamily="18" charset="0"/>
                <a:ea typeface="Cambria" panose="02040503050406030204" pitchFamily="18" charset="0"/>
              </a:rPr>
              <a:t> </a:t>
            </a:r>
            <a:r>
              <a:rPr lang="en-US" sz="2000" b="1" dirty="0" err="1" smtClean="0">
                <a:latin typeface="Cambria" panose="02040503050406030204" pitchFamily="18" charset="0"/>
                <a:ea typeface="Cambria" panose="02040503050406030204" pitchFamily="18" charset="0"/>
              </a:rPr>
              <a:t>можно</a:t>
            </a:r>
            <a:r>
              <a:rPr lang="en-US" sz="2000" b="1" dirty="0" smtClean="0">
                <a:latin typeface="Cambria" panose="02040503050406030204" pitchFamily="18" charset="0"/>
                <a:ea typeface="Cambria" panose="02040503050406030204" pitchFamily="18" charset="0"/>
              </a:rPr>
              <a:t> </a:t>
            </a:r>
            <a:r>
              <a:rPr lang="en-US" sz="2000" b="1" dirty="0" err="1" smtClean="0">
                <a:latin typeface="Cambria" panose="02040503050406030204" pitchFamily="18" charset="0"/>
                <a:ea typeface="Cambria" panose="02040503050406030204" pitchFamily="18" charset="0"/>
              </a:rPr>
              <a:t>заключить</a:t>
            </a:r>
            <a:r>
              <a:rPr lang="en-US" sz="2000" b="1" dirty="0" smtClean="0">
                <a:latin typeface="Cambria" panose="02040503050406030204" pitchFamily="18" charset="0"/>
                <a:ea typeface="Cambria" panose="02040503050406030204" pitchFamily="18" charset="0"/>
              </a:rPr>
              <a:t> </a:t>
            </a:r>
            <a:r>
              <a:rPr lang="en-US" sz="2000" b="1" dirty="0" err="1" smtClean="0">
                <a:latin typeface="Cambria" panose="02040503050406030204" pitchFamily="18" charset="0"/>
                <a:ea typeface="Cambria" panose="02040503050406030204" pitchFamily="18" charset="0"/>
              </a:rPr>
              <a:t>что</a:t>
            </a:r>
            <a:r>
              <a:rPr lang="en-US" sz="2000" b="1" dirty="0" smtClean="0">
                <a:latin typeface="Cambria" panose="02040503050406030204" pitchFamily="18" charset="0"/>
                <a:ea typeface="Cambria" panose="02040503050406030204" pitchFamily="18" charset="0"/>
              </a:rPr>
              <a:t> у </a:t>
            </a:r>
            <a:r>
              <a:rPr lang="en-US" sz="2000" b="1" dirty="0" err="1" smtClean="0">
                <a:latin typeface="Cambria" panose="02040503050406030204" pitchFamily="18" charset="0"/>
                <a:ea typeface="Cambria" panose="02040503050406030204" pitchFamily="18" charset="0"/>
              </a:rPr>
              <a:t>пациента</a:t>
            </a:r>
            <a:r>
              <a:rPr lang="en-US" sz="2000" b="1" dirty="0" smtClean="0">
                <a:latin typeface="Cambria" panose="02040503050406030204" pitchFamily="18" charset="0"/>
                <a:ea typeface="Cambria" panose="02040503050406030204" pitchFamily="18" charset="0"/>
              </a:rPr>
              <a:t> </a:t>
            </a:r>
            <a:r>
              <a:rPr lang="en-US" sz="2000" b="1" dirty="0" err="1" smtClean="0">
                <a:latin typeface="Cambria" panose="02040503050406030204" pitchFamily="18" charset="0"/>
                <a:ea typeface="Cambria" panose="02040503050406030204" pitchFamily="18" charset="0"/>
              </a:rPr>
              <a:t>предположительно</a:t>
            </a:r>
            <a:r>
              <a:rPr lang="en-US" sz="2000" b="1" dirty="0" smtClean="0">
                <a:latin typeface="Cambria" panose="02040503050406030204" pitchFamily="18" charset="0"/>
                <a:ea typeface="Cambria" panose="02040503050406030204" pitchFamily="18" charset="0"/>
              </a:rPr>
              <a:t> </a:t>
            </a:r>
            <a:r>
              <a:rPr lang="en-US" sz="2000" b="1" dirty="0" err="1" smtClean="0">
                <a:latin typeface="Cambria" panose="02040503050406030204" pitchFamily="18" charset="0"/>
                <a:ea typeface="Cambria" panose="02040503050406030204" pitchFamily="18" charset="0"/>
              </a:rPr>
              <a:t>было</a:t>
            </a:r>
            <a:r>
              <a:rPr lang="en-US" sz="2000" b="1" dirty="0" smtClean="0">
                <a:latin typeface="Cambria" panose="02040503050406030204" pitchFamily="18" charset="0"/>
                <a:ea typeface="Cambria" panose="02040503050406030204" pitchFamily="18" charset="0"/>
              </a:rPr>
              <a:t> </a:t>
            </a:r>
            <a:r>
              <a:rPr lang="en-US" sz="2000" b="1" dirty="0" err="1" smtClean="0">
                <a:latin typeface="Cambria" panose="02040503050406030204" pitchFamily="18" charset="0"/>
                <a:ea typeface="Cambria" panose="02040503050406030204" pitchFamily="18" charset="0"/>
              </a:rPr>
              <a:t>дистальное</a:t>
            </a:r>
            <a:r>
              <a:rPr lang="en-US" sz="2000" b="1" dirty="0" smtClean="0">
                <a:latin typeface="Cambria" panose="02040503050406030204" pitchFamily="18" charset="0"/>
                <a:ea typeface="Cambria" panose="02040503050406030204" pitchFamily="18" charset="0"/>
              </a:rPr>
              <a:t> </a:t>
            </a:r>
            <a:r>
              <a:rPr lang="en-US" sz="2000" b="1" dirty="0" err="1" smtClean="0">
                <a:latin typeface="Cambria" panose="02040503050406030204" pitchFamily="18" charset="0"/>
                <a:ea typeface="Cambria" panose="02040503050406030204" pitchFamily="18" charset="0"/>
              </a:rPr>
              <a:t>соотношение</a:t>
            </a:r>
            <a:r>
              <a:rPr lang="en-US" sz="2000" b="1" dirty="0" smtClean="0">
                <a:latin typeface="Cambria" panose="02040503050406030204" pitchFamily="18" charset="0"/>
                <a:ea typeface="Cambria" panose="02040503050406030204" pitchFamily="18" charset="0"/>
              </a:rPr>
              <a:t> </a:t>
            </a:r>
            <a:r>
              <a:rPr lang="en-US" sz="2000" b="1" dirty="0" err="1" smtClean="0">
                <a:latin typeface="Cambria" panose="02040503050406030204" pitchFamily="18" charset="0"/>
                <a:ea typeface="Cambria" panose="02040503050406030204" pitchFamily="18" charset="0"/>
              </a:rPr>
              <a:t>челюстей</a:t>
            </a:r>
            <a:r>
              <a:rPr lang="en-US" sz="2000" b="1" dirty="0" smtClean="0">
                <a:latin typeface="Cambria" panose="02040503050406030204" pitchFamily="18" charset="0"/>
                <a:ea typeface="Cambria" panose="02040503050406030204" pitchFamily="18" charset="0"/>
              </a:rPr>
              <a:t>. В </a:t>
            </a:r>
            <a:r>
              <a:rPr lang="en-US" sz="2000" b="1" dirty="0" err="1" smtClean="0">
                <a:latin typeface="Cambria" panose="02040503050406030204" pitchFamily="18" charset="0"/>
                <a:ea typeface="Cambria" panose="02040503050406030204" pitchFamily="18" charset="0"/>
              </a:rPr>
              <a:t>том</a:t>
            </a:r>
            <a:r>
              <a:rPr lang="en-US" sz="2000" b="1" dirty="0" smtClean="0">
                <a:latin typeface="Cambria" panose="02040503050406030204" pitchFamily="18" charset="0"/>
                <a:ea typeface="Cambria" panose="02040503050406030204" pitchFamily="18" charset="0"/>
              </a:rPr>
              <a:t> </a:t>
            </a:r>
            <a:r>
              <a:rPr lang="en-US" sz="2000" b="1" dirty="0" err="1" smtClean="0">
                <a:latin typeface="Cambria" panose="02040503050406030204" pitchFamily="18" charset="0"/>
                <a:ea typeface="Cambria" panose="02040503050406030204" pitchFamily="18" charset="0"/>
              </a:rPr>
              <a:t>случае</a:t>
            </a:r>
            <a:r>
              <a:rPr lang="en-US" sz="2000" b="1" dirty="0" smtClean="0">
                <a:latin typeface="Cambria" panose="02040503050406030204" pitchFamily="18" charset="0"/>
                <a:ea typeface="Cambria" panose="02040503050406030204" pitchFamily="18" charset="0"/>
              </a:rPr>
              <a:t>, </a:t>
            </a:r>
            <a:r>
              <a:rPr lang="en-US" sz="2000" b="1" dirty="0" err="1" smtClean="0">
                <a:latin typeface="Cambria" panose="02040503050406030204" pitchFamily="18" charset="0"/>
                <a:ea typeface="Cambria" panose="02040503050406030204" pitchFamily="18" charset="0"/>
              </a:rPr>
              <a:t>если</a:t>
            </a:r>
            <a:r>
              <a:rPr lang="en-US" sz="2000" b="1" dirty="0" smtClean="0">
                <a:latin typeface="Cambria" panose="02040503050406030204" pitchFamily="18" charset="0"/>
                <a:ea typeface="Cambria" panose="02040503050406030204" pitchFamily="18" charset="0"/>
              </a:rPr>
              <a:t> </a:t>
            </a:r>
            <a:r>
              <a:rPr lang="en-US" sz="2000" b="1" dirty="0" err="1" smtClean="0">
                <a:latin typeface="Cambria" panose="02040503050406030204" pitchFamily="18" charset="0"/>
                <a:ea typeface="Cambria" panose="02040503050406030204" pitchFamily="18" charset="0"/>
              </a:rPr>
              <a:t>нижняя</a:t>
            </a:r>
            <a:r>
              <a:rPr lang="en-US" sz="2000" b="1" dirty="0" smtClean="0">
                <a:latin typeface="Cambria" panose="02040503050406030204" pitchFamily="18" charset="0"/>
                <a:ea typeface="Cambria" panose="02040503050406030204" pitchFamily="18" charset="0"/>
              </a:rPr>
              <a:t> </a:t>
            </a:r>
            <a:r>
              <a:rPr lang="en-US" sz="2000" b="1" dirty="0" err="1" smtClean="0">
                <a:latin typeface="Cambria" panose="02040503050406030204" pitchFamily="18" charset="0"/>
                <a:ea typeface="Cambria" panose="02040503050406030204" pitchFamily="18" charset="0"/>
              </a:rPr>
              <a:t>челюсть</a:t>
            </a:r>
            <a:r>
              <a:rPr lang="en-US" sz="2000" b="1" dirty="0" smtClean="0">
                <a:latin typeface="Cambria" panose="02040503050406030204" pitchFamily="18" charset="0"/>
                <a:ea typeface="Cambria" panose="02040503050406030204" pitchFamily="18" charset="0"/>
              </a:rPr>
              <a:t> </a:t>
            </a:r>
            <a:r>
              <a:rPr lang="en-US" sz="2000" b="1" dirty="0" err="1" smtClean="0">
                <a:latin typeface="Cambria" panose="02040503050406030204" pitchFamily="18" charset="0"/>
                <a:ea typeface="Cambria" panose="02040503050406030204" pitchFamily="18" charset="0"/>
              </a:rPr>
              <a:t>во</a:t>
            </a:r>
            <a:r>
              <a:rPr lang="en-US" sz="2000" b="1" dirty="0" smtClean="0">
                <a:latin typeface="Cambria" panose="02040503050406030204" pitchFamily="18" charset="0"/>
                <a:ea typeface="Cambria" panose="02040503050406030204" pitchFamily="18" charset="0"/>
              </a:rPr>
              <a:t> </a:t>
            </a:r>
            <a:r>
              <a:rPr lang="en-US" sz="2000" b="1" dirty="0" err="1" smtClean="0">
                <a:latin typeface="Cambria" panose="02040503050406030204" pitchFamily="18" charset="0"/>
                <a:ea typeface="Cambria" panose="02040503050406030204" pitchFamily="18" charset="0"/>
              </a:rPr>
              <a:t>время</a:t>
            </a:r>
            <a:r>
              <a:rPr lang="en-US" sz="2000" b="1" dirty="0" smtClean="0">
                <a:latin typeface="Cambria" panose="02040503050406030204" pitchFamily="18" charset="0"/>
                <a:ea typeface="Cambria" panose="02040503050406030204" pitchFamily="18" charset="0"/>
              </a:rPr>
              <a:t> </a:t>
            </a:r>
            <a:r>
              <a:rPr lang="en-US" sz="2000" b="1" dirty="0" err="1" smtClean="0">
                <a:latin typeface="Cambria" panose="02040503050406030204" pitchFamily="18" charset="0"/>
                <a:ea typeface="Cambria" panose="02040503050406030204" pitchFamily="18" charset="0"/>
              </a:rPr>
              <a:t>описанного</a:t>
            </a:r>
            <a:r>
              <a:rPr lang="en-US" sz="2000" b="1" dirty="0" smtClean="0">
                <a:latin typeface="Cambria" panose="02040503050406030204" pitchFamily="18" charset="0"/>
                <a:ea typeface="Cambria" panose="02040503050406030204" pitchFamily="18" charset="0"/>
              </a:rPr>
              <a:t> </a:t>
            </a:r>
            <a:r>
              <a:rPr lang="en-US" sz="2000" b="1" dirty="0" err="1" smtClean="0">
                <a:latin typeface="Cambria" panose="02040503050406030204" pitchFamily="18" charset="0"/>
                <a:ea typeface="Cambria" panose="02040503050406030204" pitchFamily="18" charset="0"/>
              </a:rPr>
              <a:t>испытания</a:t>
            </a:r>
            <a:r>
              <a:rPr lang="en-US" sz="2000" b="1" dirty="0" smtClean="0">
                <a:latin typeface="Cambria" panose="02040503050406030204" pitchFamily="18" charset="0"/>
                <a:ea typeface="Cambria" panose="02040503050406030204" pitchFamily="18" charset="0"/>
              </a:rPr>
              <a:t> </a:t>
            </a:r>
            <a:r>
              <a:rPr lang="en-US" sz="2000" b="1" dirty="0" err="1" smtClean="0">
                <a:latin typeface="Cambria" panose="02040503050406030204" pitchFamily="18" charset="0"/>
                <a:ea typeface="Cambria" panose="02040503050406030204" pitchFamily="18" charset="0"/>
              </a:rPr>
              <a:t>смещается</a:t>
            </a:r>
            <a:r>
              <a:rPr lang="en-US" sz="2000" b="1" dirty="0" smtClean="0">
                <a:latin typeface="Cambria" panose="02040503050406030204" pitchFamily="18" charset="0"/>
                <a:ea typeface="Cambria" panose="02040503050406030204" pitchFamily="18" charset="0"/>
              </a:rPr>
              <a:t> </a:t>
            </a:r>
            <a:r>
              <a:rPr lang="en-US" sz="2000" b="1" dirty="0" err="1" smtClean="0">
                <a:latin typeface="Cambria" panose="02040503050406030204" pitchFamily="18" charset="0"/>
                <a:ea typeface="Cambria" panose="02040503050406030204" pitchFamily="18" charset="0"/>
              </a:rPr>
              <a:t>только</a:t>
            </a:r>
            <a:r>
              <a:rPr lang="en-US" sz="2000" b="1" dirty="0" smtClean="0">
                <a:latin typeface="Cambria" panose="02040503050406030204" pitchFamily="18" charset="0"/>
                <a:ea typeface="Cambria" panose="02040503050406030204" pitchFamily="18" charset="0"/>
              </a:rPr>
              <a:t> </a:t>
            </a:r>
            <a:r>
              <a:rPr lang="en-US" sz="2000" b="1" dirty="0" err="1" smtClean="0">
                <a:latin typeface="Cambria" panose="02040503050406030204" pitchFamily="18" charset="0"/>
                <a:ea typeface="Cambria" panose="02040503050406030204" pitchFamily="18" charset="0"/>
              </a:rPr>
              <a:t>вверх</a:t>
            </a:r>
            <a:r>
              <a:rPr lang="en-US" sz="2000" b="1" dirty="0" smtClean="0">
                <a:latin typeface="Cambria" panose="02040503050406030204" pitchFamily="18" charset="0"/>
                <a:ea typeface="Cambria" panose="02040503050406030204" pitchFamily="18" charset="0"/>
              </a:rPr>
              <a:t>, </a:t>
            </a:r>
            <a:r>
              <a:rPr lang="en-US" sz="2000" b="1" dirty="0" err="1" smtClean="0">
                <a:latin typeface="Cambria" panose="02040503050406030204" pitchFamily="18" charset="0"/>
                <a:ea typeface="Cambria" panose="02040503050406030204" pitchFamily="18" charset="0"/>
              </a:rPr>
              <a:t>то</a:t>
            </a:r>
            <a:r>
              <a:rPr lang="en-US" sz="2000" b="1" dirty="0" smtClean="0">
                <a:latin typeface="Cambria" panose="02040503050406030204" pitchFamily="18" charset="0"/>
                <a:ea typeface="Cambria" panose="02040503050406030204" pitchFamily="18" charset="0"/>
              </a:rPr>
              <a:t> </a:t>
            </a:r>
            <a:r>
              <a:rPr lang="en-US" sz="2000" b="1" dirty="0" err="1" smtClean="0">
                <a:latin typeface="Cambria" panose="02040503050406030204" pitchFamily="18" charset="0"/>
                <a:ea typeface="Cambria" panose="02040503050406030204" pitchFamily="18" charset="0"/>
              </a:rPr>
              <a:t>это</a:t>
            </a:r>
            <a:r>
              <a:rPr lang="en-US" sz="2000" b="1" dirty="0" smtClean="0">
                <a:latin typeface="Cambria" panose="02040503050406030204" pitchFamily="18" charset="0"/>
                <a:ea typeface="Cambria" panose="02040503050406030204" pitchFamily="18" charset="0"/>
              </a:rPr>
              <a:t> </a:t>
            </a:r>
            <a:r>
              <a:rPr lang="en-US" sz="2000" b="1" dirty="0" err="1" smtClean="0">
                <a:latin typeface="Cambria" panose="02040503050406030204" pitchFamily="18" charset="0"/>
                <a:ea typeface="Cambria" panose="02040503050406030204" pitchFamily="18" charset="0"/>
              </a:rPr>
              <a:t>указывает</a:t>
            </a:r>
            <a:r>
              <a:rPr lang="en-US" sz="2000" b="1" dirty="0" smtClean="0">
                <a:latin typeface="Cambria" panose="02040503050406030204" pitchFamily="18" charset="0"/>
                <a:ea typeface="Cambria" panose="02040503050406030204" pitchFamily="18" charset="0"/>
              </a:rPr>
              <a:t> </a:t>
            </a:r>
            <a:r>
              <a:rPr lang="en-US" sz="2000" b="1" dirty="0" err="1" smtClean="0">
                <a:latin typeface="Cambria" panose="02040503050406030204" pitchFamily="18" charset="0"/>
                <a:ea typeface="Cambria" panose="02040503050406030204" pitchFamily="18" charset="0"/>
              </a:rPr>
              <a:t>на</a:t>
            </a:r>
            <a:r>
              <a:rPr lang="en-US" sz="2000" b="1" dirty="0" smtClean="0">
                <a:latin typeface="Cambria" panose="02040503050406030204" pitchFamily="18" charset="0"/>
                <a:ea typeface="Cambria" panose="02040503050406030204" pitchFamily="18" charset="0"/>
              </a:rPr>
              <a:t> </a:t>
            </a:r>
            <a:r>
              <a:rPr lang="en-US" sz="2000" b="1" dirty="0" err="1" smtClean="0">
                <a:latin typeface="Cambria" panose="02040503050406030204" pitchFamily="18" charset="0"/>
                <a:ea typeface="Cambria" panose="02040503050406030204" pitchFamily="18" charset="0"/>
              </a:rPr>
              <a:t>присущее</a:t>
            </a:r>
            <a:r>
              <a:rPr lang="en-US" sz="2000" b="1" dirty="0" smtClean="0">
                <a:latin typeface="Cambria" panose="02040503050406030204" pitchFamily="18" charset="0"/>
                <a:ea typeface="Cambria" panose="02040503050406030204" pitchFamily="18" charset="0"/>
              </a:rPr>
              <a:t> </a:t>
            </a:r>
            <a:r>
              <a:rPr lang="en-US" sz="2000" b="1" dirty="0" err="1" smtClean="0">
                <a:latin typeface="Cambria" panose="02040503050406030204" pitchFamily="18" charset="0"/>
                <a:ea typeface="Cambria" panose="02040503050406030204" pitchFamily="18" charset="0"/>
              </a:rPr>
              <a:t>пациенту</a:t>
            </a:r>
            <a:r>
              <a:rPr lang="en-US" sz="2000" b="1" dirty="0" smtClean="0">
                <a:latin typeface="Cambria" panose="02040503050406030204" pitchFamily="18" charset="0"/>
                <a:ea typeface="Cambria" panose="02040503050406030204" pitchFamily="18" charset="0"/>
              </a:rPr>
              <a:t> </a:t>
            </a:r>
            <a:r>
              <a:rPr lang="en-US" sz="2000" b="1" dirty="0" err="1" smtClean="0">
                <a:latin typeface="Cambria" panose="02040503050406030204" pitchFamily="18" charset="0"/>
                <a:ea typeface="Cambria" panose="02040503050406030204" pitchFamily="18" charset="0"/>
              </a:rPr>
              <a:t>прямое</a:t>
            </a:r>
            <a:r>
              <a:rPr lang="en-US" sz="2000" b="1" dirty="0" smtClean="0">
                <a:latin typeface="Cambria" panose="02040503050406030204" pitchFamily="18" charset="0"/>
                <a:ea typeface="Cambria" panose="02040503050406030204" pitchFamily="18" charset="0"/>
              </a:rPr>
              <a:t> </a:t>
            </a:r>
            <a:r>
              <a:rPr lang="en-US" sz="2000" b="1" dirty="0" err="1" smtClean="0">
                <a:latin typeface="Cambria" panose="02040503050406030204" pitchFamily="18" charset="0"/>
                <a:ea typeface="Cambria" panose="02040503050406030204" pitchFamily="18" charset="0"/>
              </a:rPr>
              <a:t>соотношение</a:t>
            </a:r>
            <a:r>
              <a:rPr lang="en-US" sz="2000" b="1" dirty="0" smtClean="0">
                <a:latin typeface="Cambria" panose="02040503050406030204" pitchFamily="18" charset="0"/>
                <a:ea typeface="Cambria" panose="02040503050406030204" pitchFamily="18" charset="0"/>
              </a:rPr>
              <a:t> </a:t>
            </a:r>
            <a:r>
              <a:rPr lang="en-US" sz="2000" b="1" dirty="0" err="1" smtClean="0">
                <a:latin typeface="Cambria" panose="02040503050406030204" pitchFamily="18" charset="0"/>
                <a:ea typeface="Cambria" panose="02040503050406030204" pitchFamily="18" charset="0"/>
              </a:rPr>
              <a:t>челюстей</a:t>
            </a:r>
            <a:r>
              <a:rPr lang="en-US" sz="2000" b="1" dirty="0" smtClean="0">
                <a:latin typeface="Cambria" panose="02040503050406030204" pitchFamily="18" charset="0"/>
                <a:ea typeface="Cambria" panose="02040503050406030204" pitchFamily="18" charset="0"/>
              </a:rPr>
              <a:t>.</a:t>
            </a:r>
            <a:endParaRPr lang="ru-RU" sz="2000" b="1" dirty="0">
              <a:latin typeface="Cambria" panose="02040503050406030204" pitchFamily="18" charset="0"/>
              <a:ea typeface="Cambria" panose="02040503050406030204" pitchFamily="18" charset="0"/>
            </a:endParaRPr>
          </a:p>
        </p:txBody>
      </p:sp>
      <p:pic>
        <p:nvPicPr>
          <p:cNvPr id="10" name="Рисунок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1950" y="312738"/>
            <a:ext cx="4248150"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2972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p:txBody>
          <a:bodyPr/>
          <a:lstStyle/>
          <a:p>
            <a:fld id="{725C68B6-61C2-468F-89AB-4B9F7531AA68}" type="slidenum">
              <a:rPr lang="ru-RU" smtClean="0"/>
              <a:pPr/>
              <a:t>73</a:t>
            </a:fld>
            <a:endParaRPr lang="ru-RU"/>
          </a:p>
        </p:txBody>
      </p:sp>
      <p:sp>
        <p:nvSpPr>
          <p:cNvPr id="6" name="TextBox 5"/>
          <p:cNvSpPr txBox="1"/>
          <p:nvPr/>
        </p:nvSpPr>
        <p:spPr>
          <a:xfrm>
            <a:off x="1475656" y="1384572"/>
            <a:ext cx="7668343" cy="2400657"/>
          </a:xfrm>
          <a:prstGeom prst="rect">
            <a:avLst/>
          </a:prstGeom>
          <a:noFill/>
        </p:spPr>
        <p:txBody>
          <a:bodyPr wrap="square" rtlCol="0">
            <a:spAutoFit/>
          </a:bodyPr>
          <a:lstStyle/>
          <a:p>
            <a:pPr algn="ctr"/>
            <a:r>
              <a:rPr lang="ru-RU" b="1" dirty="0" smtClean="0">
                <a:latin typeface="Cambria" panose="02040503050406030204" pitchFamily="18" charset="0"/>
                <a:ea typeface="Cambria" panose="02040503050406030204" pitchFamily="18" charset="0"/>
              </a:rPr>
              <a:t>8. Упрощенная речевая проба: при спокойном произношении звука «О» передние зубы в норме разобщаются примерно на 6 мм. </a:t>
            </a:r>
            <a:endParaRPr lang="ru-RU" b="1" dirty="0">
              <a:latin typeface="Cambria" panose="02040503050406030204" pitchFamily="18" charset="0"/>
              <a:ea typeface="Cambria" panose="02040503050406030204" pitchFamily="18" charset="0"/>
            </a:endParaRPr>
          </a:p>
          <a:p>
            <a:pPr algn="ctr"/>
            <a:r>
              <a:rPr lang="ru-RU" b="1" dirty="0" smtClean="0">
                <a:latin typeface="Cambria" panose="02040503050406030204" pitchFamily="18" charset="0"/>
                <a:ea typeface="Cambria" panose="02040503050406030204" pitchFamily="18" charset="0"/>
              </a:rPr>
              <a:t>Если разобщение более 6 мм, можно предположить недостаточно высокое межчелюстное соотношение (занижение высоты прикуса) у зубных протезов, если разобщение менее 5 мм – следует диагностировать чрезмерно высокое межчелюстное соотношение (завышение прикуса).</a:t>
            </a:r>
          </a:p>
          <a:p>
            <a:pPr algn="ctr"/>
            <a:endParaRPr lang="ru-RU" sz="2400" b="1" dirty="0">
              <a:latin typeface="Cambria" panose="02040503050406030204" pitchFamily="18" charset="0"/>
              <a:ea typeface="Cambria" panose="02040503050406030204" pitchFamily="18" charset="0"/>
            </a:endParaRPr>
          </a:p>
        </p:txBody>
      </p:sp>
      <p:pic>
        <p:nvPicPr>
          <p:cNvPr id="8" name="Рисунок 7" descr=" zvuk 8"/>
          <p:cNvPicPr/>
          <p:nvPr/>
        </p:nvPicPr>
        <p:blipFill>
          <a:blip r:embed="rId3" cstate="print"/>
          <a:srcRect/>
          <a:stretch>
            <a:fillRect/>
          </a:stretch>
        </p:blipFill>
        <p:spPr bwMode="auto">
          <a:xfrm>
            <a:off x="5136432" y="3830328"/>
            <a:ext cx="3885199" cy="2639812"/>
          </a:xfrm>
          <a:prstGeom prst="rect">
            <a:avLst/>
          </a:prstGeom>
          <a:noFill/>
          <a:ln w="9525">
            <a:noFill/>
            <a:miter lim="800000"/>
            <a:headEnd/>
            <a:tailEnd/>
          </a:ln>
        </p:spPr>
      </p:pic>
      <p:pic>
        <p:nvPicPr>
          <p:cNvPr id="9" name="Рисунок 8" descr="zvuk 9"/>
          <p:cNvPicPr/>
          <p:nvPr/>
        </p:nvPicPr>
        <p:blipFill>
          <a:blip r:embed="rId4" cstate="print"/>
          <a:srcRect/>
          <a:stretch>
            <a:fillRect/>
          </a:stretch>
        </p:blipFill>
        <p:spPr bwMode="auto">
          <a:xfrm>
            <a:off x="1583160" y="3847911"/>
            <a:ext cx="3430905" cy="2662555"/>
          </a:xfrm>
          <a:prstGeom prst="rect">
            <a:avLst/>
          </a:prstGeom>
          <a:noFill/>
          <a:ln w="9525">
            <a:noFill/>
            <a:miter lim="800000"/>
            <a:headEnd/>
            <a:tailEnd/>
          </a:ln>
        </p:spPr>
      </p:pic>
      <p:pic>
        <p:nvPicPr>
          <p:cNvPr id="10" name="Рисунок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1950" y="312738"/>
            <a:ext cx="4248150"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7185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a:srcRect l="41900" t="62005" r="53766" b="7839"/>
          <a:stretch/>
        </p:blipFill>
        <p:spPr bwMode="auto">
          <a:xfrm>
            <a:off x="145507" y="138704"/>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a:xfrm>
            <a:off x="6591203" y="6378422"/>
            <a:ext cx="2133600" cy="365125"/>
          </a:xfrm>
        </p:spPr>
        <p:txBody>
          <a:bodyPr/>
          <a:lstStyle/>
          <a:p>
            <a:fld id="{725C68B6-61C2-468F-89AB-4B9F7531AA68}" type="slidenum">
              <a:rPr lang="ru-RU" sz="2000" smtClean="0">
                <a:latin typeface="Cambria Math" panose="02040503050406030204" pitchFamily="18" charset="0"/>
                <a:ea typeface="Cambria Math" panose="02040503050406030204" pitchFamily="18" charset="0"/>
              </a:rPr>
              <a:pPr/>
              <a:t>74</a:t>
            </a:fld>
            <a:endParaRPr lang="ru-RU" sz="2000">
              <a:latin typeface="Cambria Math" panose="02040503050406030204" pitchFamily="18" charset="0"/>
              <a:ea typeface="Cambria Math" panose="02040503050406030204" pitchFamily="18" charset="0"/>
            </a:endParaRPr>
          </a:p>
        </p:txBody>
      </p:sp>
      <p:sp>
        <p:nvSpPr>
          <p:cNvPr id="6" name="TextBox 5"/>
          <p:cNvSpPr txBox="1"/>
          <p:nvPr/>
        </p:nvSpPr>
        <p:spPr>
          <a:xfrm>
            <a:off x="1464877" y="1361664"/>
            <a:ext cx="7664924" cy="5016758"/>
          </a:xfrm>
          <a:prstGeom prst="rect">
            <a:avLst/>
          </a:prstGeom>
          <a:noFill/>
        </p:spPr>
        <p:txBody>
          <a:bodyPr wrap="square" rtlCol="0">
            <a:spAutoFit/>
          </a:bodyPr>
          <a:lstStyle/>
          <a:p>
            <a:pPr algn="ctr"/>
            <a:r>
              <a:rPr lang="ru-RU" sz="2000" dirty="0">
                <a:solidFill>
                  <a:srgbClr val="1B05BB"/>
                </a:solidFill>
                <a:latin typeface="Cambria Math" panose="02040503050406030204" pitchFamily="18" charset="0"/>
                <a:ea typeface="Cambria Math" panose="02040503050406030204" pitchFamily="18" charset="0"/>
              </a:rPr>
              <a:t>Неправильному произнесению звуков могут способствовать некоторые патологические состояния полости рта.</a:t>
            </a:r>
          </a:p>
          <a:p>
            <a:pPr marL="457200" indent="-457200">
              <a:buFont typeface="+mj-lt"/>
              <a:buAutoNum type="arabicPeriod"/>
            </a:pPr>
            <a:r>
              <a:rPr lang="ru-RU" sz="2000" dirty="0" smtClean="0">
                <a:latin typeface="Cambria Math" panose="02040503050406030204" pitchFamily="18" charset="0"/>
                <a:ea typeface="Cambria Math" panose="02040503050406030204" pitchFamily="18" charset="0"/>
              </a:rPr>
              <a:t>При глубокой резцовой окклюзии, </a:t>
            </a:r>
            <a:r>
              <a:rPr lang="ru-RU" sz="2000" dirty="0" err="1" smtClean="0">
                <a:latin typeface="Cambria Math" panose="02040503050406030204" pitchFamily="18" charset="0"/>
                <a:ea typeface="Cambria Math" panose="02040503050406030204" pitchFamily="18" charset="0"/>
              </a:rPr>
              <a:t>дистокклюзии</a:t>
            </a:r>
            <a:r>
              <a:rPr lang="ru-RU" sz="2000" dirty="0" smtClean="0">
                <a:latin typeface="Cambria Math" panose="02040503050406030204" pitchFamily="18" charset="0"/>
                <a:ea typeface="Cambria Math" panose="02040503050406030204" pitchFamily="18" charset="0"/>
              </a:rPr>
              <a:t>, укороченной верхней губе, искривлении носовой перегородки, нарушении подвижности губ, щек, углов рта затрудненно произнесение звуков "б", "м", "п".</a:t>
            </a:r>
          </a:p>
          <a:p>
            <a:pPr marL="457200" indent="-457200">
              <a:buFont typeface="+mj-lt"/>
              <a:buAutoNum type="arabicPeriod"/>
            </a:pPr>
            <a:endParaRPr lang="ru-RU" sz="2000" dirty="0" smtClean="0">
              <a:latin typeface="Cambria Math" panose="02040503050406030204" pitchFamily="18" charset="0"/>
              <a:ea typeface="Cambria Math" panose="02040503050406030204" pitchFamily="18" charset="0"/>
            </a:endParaRPr>
          </a:p>
          <a:p>
            <a:pPr marL="457200" indent="-457200">
              <a:buFont typeface="+mj-lt"/>
              <a:buAutoNum type="arabicPeriod"/>
            </a:pPr>
            <a:r>
              <a:rPr lang="ru-RU" sz="2000" dirty="0" smtClean="0">
                <a:latin typeface="Cambria Math" panose="02040503050406030204" pitchFamily="18" charset="0"/>
                <a:ea typeface="Cambria Math" panose="02040503050406030204" pitchFamily="18" charset="0"/>
              </a:rPr>
              <a:t>При сужении челюстей в сочетании с глубокой резцовой окклюзией, </a:t>
            </a:r>
            <a:r>
              <a:rPr lang="ru-RU" sz="2000" dirty="0" err="1" smtClean="0">
                <a:latin typeface="Cambria Math" panose="02040503050406030204" pitchFamily="18" charset="0"/>
                <a:ea typeface="Cambria Math" panose="02040503050406030204" pitchFamily="18" charset="0"/>
              </a:rPr>
              <a:t>дистоокклюзией</a:t>
            </a:r>
            <a:r>
              <a:rPr lang="ru-RU" sz="2000" dirty="0" smtClean="0">
                <a:latin typeface="Cambria Math" panose="02040503050406030204" pitchFamily="18" charset="0"/>
                <a:ea typeface="Cambria Math" panose="02040503050406030204" pitchFamily="18" charset="0"/>
              </a:rPr>
              <a:t>, вертикальной резцовой </a:t>
            </a:r>
            <a:r>
              <a:rPr lang="ru-RU" sz="2000" dirty="0" err="1" smtClean="0">
                <a:latin typeface="Cambria Math" panose="02040503050406030204" pitchFamily="18" charset="0"/>
                <a:ea typeface="Cambria Math" panose="02040503050406030204" pitchFamily="18" charset="0"/>
              </a:rPr>
              <a:t>дизокклюзией</a:t>
            </a:r>
            <a:r>
              <a:rPr lang="ru-RU" sz="2000" dirty="0" smtClean="0">
                <a:latin typeface="Cambria Math" panose="02040503050406030204" pitchFamily="18" charset="0"/>
                <a:ea typeface="Cambria Math" panose="02040503050406030204" pitchFamily="18" charset="0"/>
              </a:rPr>
              <a:t>, неправильном положении отдельных зубов нарушается произнесение звуков "в", "</a:t>
            </a:r>
            <a:r>
              <a:rPr lang="ru-RU" sz="2000" dirty="0" err="1" smtClean="0">
                <a:latin typeface="Cambria Math" panose="02040503050406030204" pitchFamily="18" charset="0"/>
                <a:ea typeface="Cambria Math" panose="02040503050406030204" pitchFamily="18" charset="0"/>
              </a:rPr>
              <a:t>ф</a:t>
            </a:r>
            <a:r>
              <a:rPr lang="ru-RU" sz="2000" dirty="0" smtClean="0">
                <a:latin typeface="Cambria Math" panose="02040503050406030204" pitchFamily="18" charset="0"/>
                <a:ea typeface="Cambria Math" panose="02040503050406030204" pitchFamily="18" charset="0"/>
              </a:rPr>
              <a:t>".</a:t>
            </a:r>
          </a:p>
          <a:p>
            <a:pPr marL="457200" indent="-457200">
              <a:buFont typeface="+mj-lt"/>
              <a:buAutoNum type="arabicPeriod"/>
            </a:pPr>
            <a:endParaRPr lang="ru-RU" sz="2000" dirty="0" smtClean="0">
              <a:latin typeface="Cambria Math" panose="02040503050406030204" pitchFamily="18" charset="0"/>
              <a:ea typeface="Cambria Math" panose="02040503050406030204" pitchFamily="18" charset="0"/>
            </a:endParaRPr>
          </a:p>
          <a:p>
            <a:pPr marL="457200" indent="-457200">
              <a:buFont typeface="+mj-lt"/>
              <a:buAutoNum type="arabicPeriod"/>
            </a:pPr>
            <a:r>
              <a:rPr lang="ru-RU" sz="2000" dirty="0" smtClean="0">
                <a:latin typeface="Cambria Math" panose="02040503050406030204" pitchFamily="18" charset="0"/>
                <a:ea typeface="Cambria Math" panose="02040503050406030204" pitchFamily="18" charset="0"/>
              </a:rPr>
              <a:t>При вертикальной резцовой </a:t>
            </a:r>
            <a:r>
              <a:rPr lang="ru-RU" sz="2000" dirty="0" err="1" smtClean="0">
                <a:latin typeface="Cambria Math" panose="02040503050406030204" pitchFamily="18" charset="0"/>
                <a:ea typeface="Cambria Math" panose="02040503050406030204" pitchFamily="18" charset="0"/>
              </a:rPr>
              <a:t>дизокклюзии</a:t>
            </a:r>
            <a:r>
              <a:rPr lang="ru-RU" sz="2000" dirty="0" smtClean="0">
                <a:latin typeface="Cambria Math" panose="02040503050406030204" pitchFamily="18" charset="0"/>
                <a:ea typeface="Cambria Math" panose="02040503050406030204" pitchFamily="18" charset="0"/>
              </a:rPr>
              <a:t>, </a:t>
            </a:r>
            <a:r>
              <a:rPr lang="ru-RU" sz="2000" dirty="0" err="1" smtClean="0">
                <a:latin typeface="Cambria Math" panose="02040503050406030204" pitchFamily="18" charset="0"/>
                <a:ea typeface="Cambria Math" panose="02040503050406030204" pitchFamily="18" charset="0"/>
              </a:rPr>
              <a:t>диастеме</a:t>
            </a:r>
            <a:r>
              <a:rPr lang="ru-RU" sz="2000" dirty="0" smtClean="0">
                <a:latin typeface="Cambria Math" panose="02040503050406030204" pitchFamily="18" charset="0"/>
                <a:ea typeface="Cambria Math" panose="02040503050406030204" pitchFamily="18" charset="0"/>
              </a:rPr>
              <a:t>, </a:t>
            </a:r>
            <a:r>
              <a:rPr lang="ru-RU" sz="2000" dirty="0" err="1" smtClean="0">
                <a:latin typeface="Cambria Math" panose="02040503050406030204" pitchFamily="18" charset="0"/>
                <a:ea typeface="Cambria Math" panose="02040503050406030204" pitchFamily="18" charset="0"/>
              </a:rPr>
              <a:t>тремах</a:t>
            </a:r>
            <a:r>
              <a:rPr lang="ru-RU" sz="2000" dirty="0" smtClean="0">
                <a:latin typeface="Cambria Math" panose="02040503050406030204" pitchFamily="18" charset="0"/>
                <a:ea typeface="Cambria Math" panose="02040503050406030204" pitchFamily="18" charset="0"/>
              </a:rPr>
              <a:t>, </a:t>
            </a:r>
            <a:r>
              <a:rPr lang="ru-RU" sz="2000" dirty="0" err="1" smtClean="0">
                <a:latin typeface="Cambria Math" panose="02040503050406030204" pitchFamily="18" charset="0"/>
                <a:ea typeface="Cambria Math" panose="02040503050406030204" pitchFamily="18" charset="0"/>
              </a:rPr>
              <a:t>дистокклюзии</a:t>
            </a:r>
            <a:r>
              <a:rPr lang="ru-RU" sz="2000" dirty="0" smtClean="0">
                <a:latin typeface="Cambria Math" panose="02040503050406030204" pitchFamily="18" charset="0"/>
                <a:ea typeface="Cambria Math" panose="02040503050406030204" pitchFamily="18" charset="0"/>
              </a:rPr>
              <a:t>, </a:t>
            </a:r>
            <a:r>
              <a:rPr lang="ru-RU" sz="2000" dirty="0" err="1" smtClean="0">
                <a:latin typeface="Cambria Math" panose="02040503050406030204" pitchFamily="18" charset="0"/>
                <a:ea typeface="Cambria Math" panose="02040503050406030204" pitchFamily="18" charset="0"/>
              </a:rPr>
              <a:t>мезиоокклюзии</a:t>
            </a:r>
            <a:r>
              <a:rPr lang="ru-RU" sz="2000" dirty="0" smtClean="0">
                <a:latin typeface="Cambria Math" panose="02040503050406030204" pitchFamily="18" charset="0"/>
                <a:ea typeface="Cambria Math" panose="02040503050406030204" pitchFamily="18" charset="0"/>
              </a:rPr>
              <a:t>, плоском нёбном своде, короткой уздечке языка - звуков "</a:t>
            </a:r>
            <a:r>
              <a:rPr lang="ru-RU" sz="2000" dirty="0" err="1" smtClean="0">
                <a:latin typeface="Cambria Math" panose="02040503050406030204" pitchFamily="18" charset="0"/>
                <a:ea typeface="Cambria Math" panose="02040503050406030204" pitchFamily="18" charset="0"/>
              </a:rPr>
              <a:t>н</a:t>
            </a:r>
            <a:r>
              <a:rPr lang="ru-RU" sz="2000" dirty="0" smtClean="0">
                <a:latin typeface="Cambria Math" panose="02040503050406030204" pitchFamily="18" charset="0"/>
                <a:ea typeface="Cambria Math" panose="02040503050406030204" pitchFamily="18" charset="0"/>
              </a:rPr>
              <a:t>", "</a:t>
            </a:r>
            <a:r>
              <a:rPr lang="ru-RU" sz="2000" dirty="0" err="1" smtClean="0">
                <a:latin typeface="Cambria Math" panose="02040503050406030204" pitchFamily="18" charset="0"/>
                <a:ea typeface="Cambria Math" panose="02040503050406030204" pitchFamily="18" charset="0"/>
              </a:rPr>
              <a:t>з</a:t>
            </a:r>
            <a:r>
              <a:rPr lang="ru-RU" sz="2000" dirty="0" smtClean="0">
                <a:latin typeface="Cambria Math" panose="02040503050406030204" pitchFamily="18" charset="0"/>
                <a:ea typeface="Cambria Math" panose="02040503050406030204" pitchFamily="18" charset="0"/>
              </a:rPr>
              <a:t>", "л", "с", "</a:t>
            </a:r>
            <a:r>
              <a:rPr lang="ru-RU" sz="2000" dirty="0" err="1" smtClean="0">
                <a:latin typeface="Cambria Math" panose="02040503050406030204" pitchFamily="18" charset="0"/>
                <a:ea typeface="Cambria Math" panose="02040503050406030204" pitchFamily="18" charset="0"/>
              </a:rPr>
              <a:t>д</a:t>
            </a:r>
            <a:r>
              <a:rPr lang="ru-RU" sz="2000" dirty="0" smtClean="0">
                <a:latin typeface="Cambria Math" panose="02040503050406030204" pitchFamily="18" charset="0"/>
                <a:ea typeface="Cambria Math" panose="02040503050406030204" pitchFamily="18" charset="0"/>
              </a:rPr>
              <a:t>", "</a:t>
            </a:r>
            <a:r>
              <a:rPr lang="ru-RU" sz="2000" dirty="0" err="1" smtClean="0">
                <a:latin typeface="Cambria Math" panose="02040503050406030204" pitchFamily="18" charset="0"/>
                <a:ea typeface="Cambria Math" panose="02040503050406030204" pitchFamily="18" charset="0"/>
              </a:rPr>
              <a:t>ц</a:t>
            </a:r>
            <a:r>
              <a:rPr lang="ru-RU" sz="2000" dirty="0" smtClean="0">
                <a:latin typeface="Cambria Math" panose="02040503050406030204" pitchFamily="18" charset="0"/>
                <a:ea typeface="Cambria Math" panose="02040503050406030204" pitchFamily="18" charset="0"/>
              </a:rPr>
              <a:t>", "т".</a:t>
            </a:r>
            <a:endParaRPr lang="ru-RU" sz="2000" dirty="0">
              <a:latin typeface="Cambria Math" panose="02040503050406030204" pitchFamily="18" charset="0"/>
              <a:ea typeface="Cambria Math" panose="02040503050406030204" pitchFamily="18" charset="0"/>
            </a:endParaRPr>
          </a:p>
        </p:txBody>
      </p:sp>
      <p:pic>
        <p:nvPicPr>
          <p:cNvPr id="8"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1950" y="312738"/>
            <a:ext cx="4248150"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0003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p:txBody>
          <a:bodyPr/>
          <a:lstStyle/>
          <a:p>
            <a:fld id="{725C68B6-61C2-468F-89AB-4B9F7531AA68}" type="slidenum">
              <a:rPr lang="ru-RU" smtClean="0"/>
              <a:pPr/>
              <a:t>75</a:t>
            </a:fld>
            <a:endParaRPr lang="ru-RU"/>
          </a:p>
        </p:txBody>
      </p:sp>
      <p:sp>
        <p:nvSpPr>
          <p:cNvPr id="6" name="TextBox 5"/>
          <p:cNvSpPr txBox="1"/>
          <p:nvPr/>
        </p:nvSpPr>
        <p:spPr>
          <a:xfrm>
            <a:off x="1475656" y="1312614"/>
            <a:ext cx="7554044" cy="5016758"/>
          </a:xfrm>
          <a:prstGeom prst="rect">
            <a:avLst/>
          </a:prstGeom>
          <a:noFill/>
        </p:spPr>
        <p:txBody>
          <a:bodyPr wrap="square" rtlCol="0">
            <a:spAutoFit/>
          </a:bodyPr>
          <a:lstStyle/>
          <a:p>
            <a:pPr algn="ctr"/>
            <a:r>
              <a:rPr lang="ru-RU" sz="2000" dirty="0">
                <a:solidFill>
                  <a:srgbClr val="1B05BB"/>
                </a:solidFill>
                <a:latin typeface="Cambria" panose="02040503050406030204" pitchFamily="18" charset="0"/>
                <a:ea typeface="Cambria" panose="02040503050406030204" pitchFamily="18" charset="0"/>
              </a:rPr>
              <a:t>Неправильному произнесению звуков могут способствовать некоторые патологические состояния полости рта.</a:t>
            </a:r>
          </a:p>
          <a:p>
            <a:pPr marL="457200" indent="-457200">
              <a:buFont typeface="+mj-lt"/>
              <a:buAutoNum type="arabicPeriod" startAt="4"/>
            </a:pPr>
            <a:r>
              <a:rPr lang="ru-RU" sz="2000" dirty="0" smtClean="0">
                <a:latin typeface="Cambria" panose="02040503050406030204" pitchFamily="18" charset="0"/>
                <a:ea typeface="Cambria" panose="02040503050406030204" pitchFamily="18" charset="0"/>
              </a:rPr>
              <a:t>При глубокой резцовой окклюзии, </a:t>
            </a:r>
            <a:r>
              <a:rPr lang="ru-RU" sz="2000" dirty="0" err="1" smtClean="0">
                <a:latin typeface="Cambria" panose="02040503050406030204" pitchFamily="18" charset="0"/>
                <a:ea typeface="Cambria" panose="02040503050406030204" pitchFamily="18" charset="0"/>
              </a:rPr>
              <a:t>дистокклюзии</a:t>
            </a:r>
            <a:r>
              <a:rPr lang="ru-RU" sz="2000" dirty="0" smtClean="0">
                <a:latin typeface="Cambria" panose="02040503050406030204" pitchFamily="18" charset="0"/>
                <a:ea typeface="Cambria" panose="02040503050406030204" pitchFamily="18" charset="0"/>
              </a:rPr>
              <a:t>, вертикальной резцовой </a:t>
            </a:r>
            <a:r>
              <a:rPr lang="ru-RU" sz="2000" dirty="0" err="1" smtClean="0">
                <a:latin typeface="Cambria" panose="02040503050406030204" pitchFamily="18" charset="0"/>
                <a:ea typeface="Cambria" panose="02040503050406030204" pitchFamily="18" charset="0"/>
              </a:rPr>
              <a:t>дизокклюзии</a:t>
            </a:r>
            <a:r>
              <a:rPr lang="ru-RU" sz="2000" dirty="0" smtClean="0">
                <a:latin typeface="Cambria" panose="02040503050406030204" pitchFamily="18" charset="0"/>
                <a:ea typeface="Cambria" panose="02040503050406030204" pitchFamily="18" charset="0"/>
              </a:rPr>
              <a:t>, </a:t>
            </a:r>
            <a:r>
              <a:rPr lang="ru-RU" sz="2000" dirty="0" err="1" smtClean="0">
                <a:latin typeface="Cambria" panose="02040503050406030204" pitchFamily="18" charset="0"/>
                <a:ea typeface="Cambria" panose="02040503050406030204" pitchFamily="18" charset="0"/>
              </a:rPr>
              <a:t>мезиоокклюзии</a:t>
            </a:r>
            <a:r>
              <a:rPr lang="ru-RU" sz="2000" dirty="0" smtClean="0">
                <a:latin typeface="Cambria" panose="02040503050406030204" pitchFamily="18" charset="0"/>
                <a:ea typeface="Cambria" panose="02040503050406030204" pitchFamily="18" charset="0"/>
              </a:rPr>
              <a:t>, аномалии положения зубов, ограничении подвижности языка, губ, подбородочной мышцы, </a:t>
            </a:r>
            <a:r>
              <a:rPr lang="ru-RU" sz="2000" dirty="0" err="1" smtClean="0">
                <a:latin typeface="Cambria" panose="02040503050406030204" pitchFamily="18" charset="0"/>
                <a:ea typeface="Cambria" panose="02040503050406030204" pitchFamily="18" charset="0"/>
              </a:rPr>
              <a:t>макроглоссии</a:t>
            </a:r>
            <a:r>
              <a:rPr lang="ru-RU" sz="2000" dirty="0" smtClean="0">
                <a:latin typeface="Cambria" panose="02040503050406030204" pitchFamily="18" charset="0"/>
                <a:ea typeface="Cambria" panose="02040503050406030204" pitchFamily="18" charset="0"/>
              </a:rPr>
              <a:t> - фонем "ж", "ч", "ш".</a:t>
            </a:r>
          </a:p>
          <a:p>
            <a:pPr marL="457200" indent="-457200">
              <a:buFont typeface="+mj-lt"/>
              <a:buAutoNum type="arabicPeriod" startAt="4"/>
            </a:pPr>
            <a:endParaRPr lang="ru-RU" sz="2000" dirty="0" smtClean="0">
              <a:latin typeface="Cambria" panose="02040503050406030204" pitchFamily="18" charset="0"/>
              <a:ea typeface="Cambria" panose="02040503050406030204" pitchFamily="18" charset="0"/>
            </a:endParaRPr>
          </a:p>
          <a:p>
            <a:pPr marL="457200" indent="-457200">
              <a:buFont typeface="+mj-lt"/>
              <a:buAutoNum type="arabicPeriod" startAt="4"/>
            </a:pPr>
            <a:r>
              <a:rPr lang="en-US" sz="2000" dirty="0" smtClean="0">
                <a:latin typeface="Cambria" panose="02040503050406030204" pitchFamily="18" charset="0"/>
                <a:ea typeface="Cambria" panose="02040503050406030204" pitchFamily="18" charset="0"/>
              </a:rPr>
              <a:t> </a:t>
            </a:r>
            <a:r>
              <a:rPr lang="ru-RU" sz="2000" dirty="0" smtClean="0">
                <a:latin typeface="Cambria" panose="02040503050406030204" pitchFamily="18" charset="0"/>
                <a:ea typeface="Cambria" panose="02040503050406030204" pitchFamily="18" charset="0"/>
              </a:rPr>
              <a:t>При сужении челюстей, глубокой резцовой окклюзии, </a:t>
            </a:r>
            <a:r>
              <a:rPr lang="ru-RU" sz="2000" dirty="0" err="1" smtClean="0">
                <a:latin typeface="Cambria" panose="02040503050406030204" pitchFamily="18" charset="0"/>
                <a:ea typeface="Cambria" panose="02040503050406030204" pitchFamily="18" charset="0"/>
              </a:rPr>
              <a:t>дистокклюзии</a:t>
            </a:r>
            <a:r>
              <a:rPr lang="ru-RU" sz="2000" dirty="0" smtClean="0">
                <a:latin typeface="Cambria" panose="02040503050406030204" pitchFamily="18" charset="0"/>
                <a:ea typeface="Cambria" panose="02040503050406030204" pitchFamily="18" charset="0"/>
              </a:rPr>
              <a:t>, высоком узком нёбе, низком плоском нёбе, короткой уздечке языка - звука "</a:t>
            </a:r>
            <a:r>
              <a:rPr lang="ru-RU" sz="2000" dirty="0" err="1" smtClean="0">
                <a:latin typeface="Cambria" panose="02040503050406030204" pitchFamily="18" charset="0"/>
                <a:ea typeface="Cambria" panose="02040503050406030204" pitchFamily="18" charset="0"/>
              </a:rPr>
              <a:t>р</a:t>
            </a:r>
            <a:r>
              <a:rPr lang="ru-RU" sz="2000" dirty="0" smtClean="0">
                <a:latin typeface="Cambria" panose="02040503050406030204" pitchFamily="18" charset="0"/>
                <a:ea typeface="Cambria" panose="02040503050406030204" pitchFamily="18" charset="0"/>
              </a:rPr>
              <a:t>".</a:t>
            </a:r>
          </a:p>
          <a:p>
            <a:pPr marL="457200" indent="-457200">
              <a:buFont typeface="+mj-lt"/>
              <a:buAutoNum type="arabicPeriod" startAt="4"/>
            </a:pPr>
            <a:endParaRPr lang="ru-RU" sz="2000" dirty="0" smtClean="0">
              <a:latin typeface="Cambria" panose="02040503050406030204" pitchFamily="18" charset="0"/>
              <a:ea typeface="Cambria" panose="02040503050406030204" pitchFamily="18" charset="0"/>
            </a:endParaRPr>
          </a:p>
          <a:p>
            <a:pPr marL="457200" indent="-457200">
              <a:buFont typeface="+mj-lt"/>
              <a:buAutoNum type="arabicPeriod" startAt="4"/>
            </a:pPr>
            <a:r>
              <a:rPr lang="ru-RU" sz="2000" dirty="0" smtClean="0">
                <a:latin typeface="Cambria" panose="02040503050406030204" pitchFamily="18" charset="0"/>
                <a:ea typeface="Cambria" panose="02040503050406030204" pitchFamily="18" charset="0"/>
              </a:rPr>
              <a:t>При глубокой резцовой окклюзии, </a:t>
            </a:r>
            <a:r>
              <a:rPr lang="ru-RU" sz="2000" dirty="0" err="1" smtClean="0">
                <a:latin typeface="Cambria" panose="02040503050406030204" pitchFamily="18" charset="0"/>
                <a:ea typeface="Cambria" panose="02040503050406030204" pitchFamily="18" charset="0"/>
              </a:rPr>
              <a:t>дистокклюзии</a:t>
            </a:r>
            <a:r>
              <a:rPr lang="ru-RU" sz="2000" dirty="0" smtClean="0">
                <a:latin typeface="Cambria" panose="02040503050406030204" pitchFamily="18" charset="0"/>
                <a:ea typeface="Cambria" panose="02040503050406030204" pitchFamily="18" charset="0"/>
              </a:rPr>
              <a:t>, вертикальной резцовой </a:t>
            </a:r>
            <a:r>
              <a:rPr lang="ru-RU" sz="2000" dirty="0" err="1" smtClean="0">
                <a:latin typeface="Cambria" panose="02040503050406030204" pitchFamily="18" charset="0"/>
                <a:ea typeface="Cambria" panose="02040503050406030204" pitchFamily="18" charset="0"/>
              </a:rPr>
              <a:t>дизокклюзии</a:t>
            </a:r>
            <a:r>
              <a:rPr lang="ru-RU" sz="2000" dirty="0" smtClean="0">
                <a:latin typeface="Cambria" panose="02040503050406030204" pitchFamily="18" charset="0"/>
                <a:ea typeface="Cambria" panose="02040503050406030204" pitchFamily="18" charset="0"/>
              </a:rPr>
              <a:t>, нарушении подвижности средней части языка, корня языка и мягкого нёба - звуков "к", "г", "х", "и".</a:t>
            </a:r>
            <a:endParaRPr lang="ru-RU" sz="2000" dirty="0">
              <a:latin typeface="Cambria" panose="02040503050406030204" pitchFamily="18" charset="0"/>
              <a:ea typeface="Cambria" panose="02040503050406030204" pitchFamily="18" charset="0"/>
            </a:endParaRPr>
          </a:p>
        </p:txBody>
      </p:sp>
      <p:pic>
        <p:nvPicPr>
          <p:cNvPr id="8"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1950" y="312738"/>
            <a:ext cx="4248150"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5926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p:txBody>
          <a:bodyPr/>
          <a:lstStyle/>
          <a:p>
            <a:fld id="{725C68B6-61C2-468F-89AB-4B9F7531AA68}" type="slidenum">
              <a:rPr lang="ru-RU" smtClean="0"/>
              <a:pPr/>
              <a:t>76</a:t>
            </a:fld>
            <a:endParaRPr lang="ru-RU"/>
          </a:p>
        </p:txBody>
      </p:sp>
      <p:sp>
        <p:nvSpPr>
          <p:cNvPr id="2" name="Прямоугольник 1"/>
          <p:cNvSpPr/>
          <p:nvPr/>
        </p:nvSpPr>
        <p:spPr>
          <a:xfrm>
            <a:off x="1490869" y="1628800"/>
            <a:ext cx="7560840" cy="4524315"/>
          </a:xfrm>
          <a:prstGeom prst="rect">
            <a:avLst/>
          </a:prstGeom>
        </p:spPr>
        <p:txBody>
          <a:bodyPr wrap="square">
            <a:spAutoFit/>
          </a:bodyPr>
          <a:lstStyle/>
          <a:p>
            <a:pPr algn="just">
              <a:spcAft>
                <a:spcPts val="0"/>
              </a:spcAft>
            </a:pPr>
            <a:r>
              <a:rPr lang="ru-RU" dirty="0">
                <a:solidFill>
                  <a:srgbClr val="000000"/>
                </a:solidFill>
                <a:latin typeface="Cambria Math" panose="02040503050406030204" pitchFamily="18" charset="0"/>
                <a:ea typeface="Cambria Math" panose="02040503050406030204" pitchFamily="18" charset="0"/>
                <a:cs typeface="Times New Roman" panose="02020603050405020304" pitchFamily="18" charset="0"/>
              </a:rPr>
              <a:t>У большинства больных после протезирования речь восстанавливается примерно через неделю, иногда на это требуется месяц. А если съемные пластиночные протезы сделать не сразу после потери зубов, а спустя значительное время, это неизбежно скажется на сроках восстановления речи. Они удлиняются.</a:t>
            </a:r>
            <a:endParaRPr lang="ru-RU" dirty="0">
              <a:latin typeface="Cambria Math" panose="02040503050406030204" pitchFamily="18" charset="0"/>
              <a:ea typeface="Cambria Math" panose="02040503050406030204" pitchFamily="18" charset="0"/>
              <a:cs typeface="Times New Roman" panose="02020603050405020304" pitchFamily="18" charset="0"/>
            </a:endParaRPr>
          </a:p>
          <a:p>
            <a:pPr algn="just">
              <a:spcAft>
                <a:spcPts val="0"/>
              </a:spcAft>
            </a:pPr>
            <a:r>
              <a:rPr lang="ru-RU" dirty="0">
                <a:solidFill>
                  <a:srgbClr val="000000"/>
                </a:solidFill>
                <a:latin typeface="Cambria Math" panose="02040503050406030204" pitchFamily="18" charset="0"/>
                <a:ea typeface="Cambria Math" panose="02040503050406030204" pitchFamily="18" charset="0"/>
                <a:cs typeface="Times New Roman" panose="02020603050405020304" pitchFamily="18" charset="0"/>
              </a:rPr>
              <a:t>Постепенно к протезам привыкает слизистая оболочка десен и неба, на которые теперь падает основная функциональная нагрузка в процессе жевания.</a:t>
            </a:r>
            <a:endParaRPr lang="ru-RU" dirty="0">
              <a:latin typeface="Cambria Math" panose="02040503050406030204" pitchFamily="18" charset="0"/>
              <a:ea typeface="Cambria Math" panose="02040503050406030204" pitchFamily="18" charset="0"/>
              <a:cs typeface="Times New Roman" panose="02020603050405020304" pitchFamily="18" charset="0"/>
            </a:endParaRPr>
          </a:p>
          <a:p>
            <a:pPr algn="just">
              <a:spcAft>
                <a:spcPts val="0"/>
              </a:spcAft>
            </a:pPr>
            <a:r>
              <a:rPr lang="ru-RU" dirty="0">
                <a:solidFill>
                  <a:srgbClr val="000000"/>
                </a:solidFill>
                <a:latin typeface="Cambria Math" panose="02040503050406030204" pitchFamily="18" charset="0"/>
                <a:ea typeface="Cambria Math" panose="02040503050406030204" pitchFamily="18" charset="0"/>
                <a:cs typeface="Times New Roman" panose="02020603050405020304" pitchFamily="18" charset="0"/>
              </a:rPr>
              <a:t>Пища поначалу должна быть не жесткой и не вязкой (жидкие каши, супы, слегка подсушенный хлеб). Не рекомендуются СУШКИ, сухари и другие продукты и блюда, требующие усиленного жевания. День ото дня понемногу следует вводить в рацион все более плотную пищу. </a:t>
            </a:r>
            <a:endParaRPr lang="ru-RU" dirty="0">
              <a:latin typeface="Cambria Math" panose="02040503050406030204" pitchFamily="18" charset="0"/>
              <a:ea typeface="Cambria Math" panose="02040503050406030204" pitchFamily="18" charset="0"/>
              <a:cs typeface="Times New Roman" panose="02020603050405020304" pitchFamily="18" charset="0"/>
            </a:endParaRPr>
          </a:p>
          <a:p>
            <a:pPr algn="just">
              <a:spcAft>
                <a:spcPts val="0"/>
              </a:spcAft>
            </a:pPr>
            <a:r>
              <a:rPr lang="ru-RU" dirty="0">
                <a:solidFill>
                  <a:srgbClr val="000000"/>
                </a:solidFill>
                <a:latin typeface="Cambria Math" panose="02040503050406030204" pitchFamily="18" charset="0"/>
                <a:ea typeface="Cambria Math" panose="02040503050406030204" pitchFamily="18" charset="0"/>
                <a:cs typeface="Times New Roman" panose="02020603050405020304" pitchFamily="18" charset="0"/>
              </a:rPr>
              <a:t>В первое время человек может даже не ощущать вкуса пищи, ведь значительная часть слизистой оболочки закрыта пластинкой протеза. Это не должно смущать. Примерно через месяц, а то и раньше вкусовые ощущения, как правило, восстанавливаются.</a:t>
            </a:r>
            <a:endParaRPr lang="ru-RU" dirty="0">
              <a:effectLst/>
              <a:latin typeface="Cambria Math" panose="02040503050406030204" pitchFamily="18" charset="0"/>
              <a:ea typeface="Cambria Math" panose="02040503050406030204" pitchFamily="18" charset="0"/>
              <a:cs typeface="Times New Roman" panose="02020603050405020304" pitchFamily="18" charset="0"/>
            </a:endParaRPr>
          </a:p>
        </p:txBody>
      </p:sp>
      <p:pic>
        <p:nvPicPr>
          <p:cNvPr id="6"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1950" y="312738"/>
            <a:ext cx="4248150"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5632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p:txBody>
          <a:bodyPr/>
          <a:lstStyle/>
          <a:p>
            <a:fld id="{725C68B6-61C2-468F-89AB-4B9F7531AA68}" type="slidenum">
              <a:rPr lang="ru-RU" smtClean="0"/>
              <a:pPr/>
              <a:t>77</a:t>
            </a:fld>
            <a:endParaRPr lang="ru-RU"/>
          </a:p>
        </p:txBody>
      </p:sp>
      <p:sp>
        <p:nvSpPr>
          <p:cNvPr id="6" name="TextBox 5"/>
          <p:cNvSpPr txBox="1"/>
          <p:nvPr/>
        </p:nvSpPr>
        <p:spPr>
          <a:xfrm>
            <a:off x="1835696" y="1576076"/>
            <a:ext cx="6596987" cy="4770537"/>
          </a:xfrm>
          <a:prstGeom prst="rect">
            <a:avLst/>
          </a:prstGeom>
          <a:noFill/>
        </p:spPr>
        <p:txBody>
          <a:bodyPr wrap="square" rtlCol="0">
            <a:spAutoFit/>
          </a:bodyPr>
          <a:lstStyle/>
          <a:p>
            <a:pPr algn="ctr"/>
            <a:r>
              <a:rPr lang="ru-RU" dirty="0" smtClean="0">
                <a:latin typeface="Cambria" panose="02040503050406030204" pitchFamily="18" charset="0"/>
                <a:ea typeface="Cambria" panose="02040503050406030204" pitchFamily="18" charset="0"/>
              </a:rPr>
              <a:t>Полная потеря зубов влечет за собой значительное нарушение речи, которая становится невнятной, шепелявой, что оказывает серьезное влияние на эмоциональное состояние пациента и его социальные контакты.</a:t>
            </a:r>
          </a:p>
          <a:p>
            <a:pPr algn="ctr"/>
            <a:endParaRPr lang="ru-RU" dirty="0" smtClean="0">
              <a:latin typeface="Cambria" panose="02040503050406030204" pitchFamily="18" charset="0"/>
              <a:ea typeface="Cambria" panose="02040503050406030204" pitchFamily="18" charset="0"/>
            </a:endParaRPr>
          </a:p>
          <a:p>
            <a:pPr algn="ctr"/>
            <a:r>
              <a:rPr lang="ru-RU" sz="2800" b="1" dirty="0" smtClean="0">
                <a:solidFill>
                  <a:srgbClr val="C00000"/>
                </a:solidFill>
                <a:latin typeface="Cambria" panose="02040503050406030204" pitchFamily="18" charset="0"/>
                <a:ea typeface="Cambria" panose="02040503050406030204" pitchFamily="18" charset="0"/>
              </a:rPr>
              <a:t>Для воссоздания правильной фонетики необходимо дать возможность беспрепятственного движения языка, губ и щек, а также восполнить отсутствующие компоненты звукообразующей системы, а именно передних зубов.</a:t>
            </a:r>
          </a:p>
          <a:p>
            <a:endParaRPr lang="ru-RU" dirty="0">
              <a:latin typeface="Cambria" panose="02040503050406030204" pitchFamily="18" charset="0"/>
              <a:ea typeface="Cambria" panose="02040503050406030204" pitchFamily="18" charset="0"/>
            </a:endParaRPr>
          </a:p>
        </p:txBody>
      </p:sp>
      <p:pic>
        <p:nvPicPr>
          <p:cNvPr id="8"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1950" y="312738"/>
            <a:ext cx="4248150"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7789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p:txBody>
          <a:bodyPr/>
          <a:lstStyle/>
          <a:p>
            <a:fld id="{725C68B6-61C2-468F-89AB-4B9F7531AA68}" type="slidenum">
              <a:rPr lang="ru-RU" smtClean="0"/>
              <a:pPr/>
              <a:t>78</a:t>
            </a:fld>
            <a:endParaRPr lang="ru-RU"/>
          </a:p>
        </p:txBody>
      </p:sp>
      <p:sp>
        <p:nvSpPr>
          <p:cNvPr id="6" name="TextBox 5"/>
          <p:cNvSpPr txBox="1"/>
          <p:nvPr/>
        </p:nvSpPr>
        <p:spPr>
          <a:xfrm>
            <a:off x="1619672" y="1412776"/>
            <a:ext cx="7403124" cy="5632311"/>
          </a:xfrm>
          <a:prstGeom prst="rect">
            <a:avLst/>
          </a:prstGeom>
          <a:noFill/>
        </p:spPr>
        <p:txBody>
          <a:bodyPr wrap="square" rtlCol="0">
            <a:spAutoFit/>
          </a:bodyPr>
          <a:lstStyle/>
          <a:p>
            <a:r>
              <a:rPr lang="ru-RU" sz="2400" dirty="0" smtClean="0">
                <a:latin typeface="Cambria" panose="02040503050406030204" pitchFamily="18" charset="0"/>
                <a:ea typeface="Cambria" panose="02040503050406030204" pitchFamily="18" charset="0"/>
              </a:rPr>
              <a:t>На звукообразование оказывают большое значение конфигурация нёбного свода в сагиттальном направлении и соотношение его высоты и ширины.</a:t>
            </a:r>
          </a:p>
          <a:p>
            <a:r>
              <a:rPr lang="ru-RU" sz="2400" dirty="0" smtClean="0">
                <a:latin typeface="Cambria" panose="02040503050406030204" pitchFamily="18" charset="0"/>
                <a:ea typeface="Cambria" panose="02040503050406030204" pitchFamily="18" charset="0"/>
              </a:rPr>
              <a:t>Важными являются два параметра:</a:t>
            </a:r>
          </a:p>
          <a:p>
            <a:r>
              <a:rPr lang="ru-RU" sz="2400" dirty="0" smtClean="0">
                <a:latin typeface="Cambria" panose="02040503050406030204" pitchFamily="18" charset="0"/>
                <a:ea typeface="Cambria" panose="02040503050406030204" pitchFamily="18" charset="0"/>
              </a:rPr>
              <a:t>•</a:t>
            </a:r>
            <a:r>
              <a:rPr lang="en-US" sz="2400" dirty="0" smtClean="0">
                <a:latin typeface="Cambria" panose="02040503050406030204" pitchFamily="18" charset="0"/>
                <a:ea typeface="Cambria" panose="02040503050406030204" pitchFamily="18" charset="0"/>
              </a:rPr>
              <a:t>  </a:t>
            </a:r>
            <a:r>
              <a:rPr lang="ru-RU" sz="2400" dirty="0" smtClean="0">
                <a:latin typeface="Cambria" panose="02040503050406030204" pitchFamily="18" charset="0"/>
                <a:ea typeface="Cambria" panose="02040503050406030204" pitchFamily="18" charset="0"/>
              </a:rPr>
              <a:t>угол наклона нёбных фасеток передних зубов верхней челюсти по отношению к окклюзионной плоскости;</a:t>
            </a:r>
          </a:p>
          <a:p>
            <a:r>
              <a:rPr lang="ru-RU" sz="2400" dirty="0" smtClean="0">
                <a:latin typeface="Cambria" panose="02040503050406030204" pitchFamily="18" charset="0"/>
                <a:ea typeface="Cambria" panose="02040503050406030204" pitchFamily="18" charset="0"/>
              </a:rPr>
              <a:t>•</a:t>
            </a:r>
            <a:r>
              <a:rPr lang="en-US" sz="2400" dirty="0" smtClean="0">
                <a:latin typeface="Cambria" panose="02040503050406030204" pitchFamily="18" charset="0"/>
                <a:ea typeface="Cambria" panose="02040503050406030204" pitchFamily="18" charset="0"/>
              </a:rPr>
              <a:t>  </a:t>
            </a:r>
            <a:r>
              <a:rPr lang="ru-RU" sz="2400" dirty="0" smtClean="0">
                <a:latin typeface="Cambria" panose="02040503050406030204" pitchFamily="18" charset="0"/>
                <a:ea typeface="Cambria" panose="02040503050406030204" pitchFamily="18" charset="0"/>
              </a:rPr>
              <a:t>угол наклона передней стенки нёбного свода по отношению к окклюзионной плоскости.</a:t>
            </a:r>
          </a:p>
          <a:p>
            <a:endParaRPr lang="ru-RU" sz="2400" dirty="0" smtClean="0">
              <a:latin typeface="Cambria" panose="02040503050406030204" pitchFamily="18" charset="0"/>
              <a:ea typeface="Cambria" panose="02040503050406030204" pitchFamily="18" charset="0"/>
            </a:endParaRPr>
          </a:p>
          <a:p>
            <a:pPr algn="ctr"/>
            <a:r>
              <a:rPr lang="ru-RU" sz="2400" i="1" dirty="0" smtClean="0">
                <a:solidFill>
                  <a:srgbClr val="0000FF"/>
                </a:solidFill>
                <a:latin typeface="Cambria" panose="02040503050406030204" pitchFamily="18" charset="0"/>
                <a:ea typeface="Cambria" panose="02040503050406030204" pitchFamily="18" charset="0"/>
              </a:rPr>
              <a:t>Чем меньше разница в величинах этих углов, тем лучше условия для формирования звуков разборчивой речи в полости рта.</a:t>
            </a:r>
          </a:p>
          <a:p>
            <a:endParaRPr lang="ru-RU" sz="2400" dirty="0" smtClean="0">
              <a:latin typeface="Cambria" panose="02040503050406030204" pitchFamily="18" charset="0"/>
              <a:ea typeface="Cambria" panose="02040503050406030204" pitchFamily="18" charset="0"/>
            </a:endParaRPr>
          </a:p>
          <a:p>
            <a:endParaRPr lang="ru-RU" sz="2400" dirty="0">
              <a:latin typeface="Cambria" panose="02040503050406030204" pitchFamily="18" charset="0"/>
              <a:ea typeface="Cambria" panose="02040503050406030204" pitchFamily="18" charset="0"/>
            </a:endParaRPr>
          </a:p>
        </p:txBody>
      </p:sp>
      <p:pic>
        <p:nvPicPr>
          <p:cNvPr id="8"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1950" y="312738"/>
            <a:ext cx="4248150"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9954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p:txBody>
          <a:bodyPr/>
          <a:lstStyle/>
          <a:p>
            <a:fld id="{725C68B6-61C2-468F-89AB-4B9F7531AA68}" type="slidenum">
              <a:rPr lang="ru-RU" smtClean="0"/>
              <a:pPr/>
              <a:t>79</a:t>
            </a:fld>
            <a:endParaRPr lang="ru-RU"/>
          </a:p>
        </p:txBody>
      </p:sp>
      <p:sp>
        <p:nvSpPr>
          <p:cNvPr id="6" name="TextBox 5"/>
          <p:cNvSpPr txBox="1"/>
          <p:nvPr/>
        </p:nvSpPr>
        <p:spPr>
          <a:xfrm>
            <a:off x="1547664" y="1340768"/>
            <a:ext cx="7473462" cy="4524315"/>
          </a:xfrm>
          <a:prstGeom prst="rect">
            <a:avLst/>
          </a:prstGeom>
          <a:noFill/>
        </p:spPr>
        <p:txBody>
          <a:bodyPr wrap="square" rtlCol="0">
            <a:spAutoFit/>
          </a:bodyPr>
          <a:lstStyle/>
          <a:p>
            <a:pPr algn="ctr"/>
            <a:r>
              <a:rPr lang="ru-RU" sz="3200" b="1" dirty="0" smtClean="0">
                <a:solidFill>
                  <a:srgbClr val="C00000"/>
                </a:solidFill>
                <a:latin typeface="Cambria" panose="02040503050406030204" pitchFamily="18" charset="0"/>
                <a:ea typeface="Cambria" panose="02040503050406030204" pitchFamily="18" charset="0"/>
              </a:rPr>
              <a:t>Отрицательно влияют на формирование звуков в полости рта:</a:t>
            </a:r>
          </a:p>
          <a:p>
            <a:pPr algn="ctr"/>
            <a:endParaRPr lang="ru-RU" sz="3200" b="1" dirty="0" smtClean="0">
              <a:solidFill>
                <a:srgbClr val="C00000"/>
              </a:solidFill>
              <a:latin typeface="Cambria" panose="02040503050406030204" pitchFamily="18" charset="0"/>
              <a:ea typeface="Cambria" panose="02040503050406030204" pitchFamily="18" charset="0"/>
            </a:endParaRPr>
          </a:p>
          <a:p>
            <a:r>
              <a:rPr lang="ru-RU" sz="2400" dirty="0" smtClean="0">
                <a:latin typeface="Cambria" panose="02040503050406030204" pitchFamily="18" charset="0"/>
                <a:ea typeface="Cambria" panose="02040503050406030204" pitchFamily="18" charset="0"/>
              </a:rPr>
              <a:t>•</a:t>
            </a:r>
            <a:r>
              <a:rPr lang="en-US" sz="2400" dirty="0" smtClean="0">
                <a:latin typeface="Cambria" panose="02040503050406030204" pitchFamily="18" charset="0"/>
                <a:ea typeface="Cambria" panose="02040503050406030204" pitchFamily="18" charset="0"/>
              </a:rPr>
              <a:t>  </a:t>
            </a:r>
            <a:r>
              <a:rPr lang="ru-RU" sz="2400" dirty="0" smtClean="0">
                <a:latin typeface="Cambria" panose="02040503050406030204" pitchFamily="18" charset="0"/>
                <a:ea typeface="Cambria" panose="02040503050406030204" pitchFamily="18" charset="0"/>
              </a:rPr>
              <a:t>узкий и глубокий нёбный свод;</a:t>
            </a:r>
          </a:p>
          <a:p>
            <a:r>
              <a:rPr lang="ru-RU" sz="2400" dirty="0" smtClean="0">
                <a:latin typeface="Cambria" panose="02040503050406030204" pitchFamily="18" charset="0"/>
                <a:ea typeface="Cambria" panose="02040503050406030204" pitchFamily="18" charset="0"/>
              </a:rPr>
              <a:t>•</a:t>
            </a:r>
            <a:r>
              <a:rPr lang="en-US" sz="2400" dirty="0" smtClean="0">
                <a:latin typeface="Cambria" panose="02040503050406030204" pitchFamily="18" charset="0"/>
                <a:ea typeface="Cambria" panose="02040503050406030204" pitchFamily="18" charset="0"/>
              </a:rPr>
              <a:t>  </a:t>
            </a:r>
            <a:r>
              <a:rPr lang="ru-RU" sz="2400" dirty="0" smtClean="0">
                <a:latin typeface="Cambria" panose="02040503050406030204" pitchFamily="18" charset="0"/>
                <a:ea typeface="Cambria" panose="02040503050406030204" pitchFamily="18" charset="0"/>
              </a:rPr>
              <a:t>нёбный свод, имеющий крутой характер наклона срединно-сагиттальной кривой в переднем отделе;</a:t>
            </a:r>
          </a:p>
          <a:p>
            <a:r>
              <a:rPr lang="ru-RU" sz="2400" dirty="0" smtClean="0">
                <a:latin typeface="Cambria" panose="02040503050406030204" pitchFamily="18" charset="0"/>
                <a:ea typeface="Cambria" panose="02040503050406030204" pitchFamily="18" charset="0"/>
              </a:rPr>
              <a:t>•</a:t>
            </a:r>
            <a:r>
              <a:rPr lang="en-US" sz="2400" dirty="0" smtClean="0">
                <a:latin typeface="Cambria" panose="02040503050406030204" pitchFamily="18" charset="0"/>
                <a:ea typeface="Cambria" panose="02040503050406030204" pitchFamily="18" charset="0"/>
              </a:rPr>
              <a:t>  </a:t>
            </a:r>
            <a:r>
              <a:rPr lang="ru-RU" sz="2400" dirty="0" smtClean="0">
                <a:latin typeface="Cambria" panose="02040503050406030204" pitchFamily="18" charset="0"/>
                <a:ea typeface="Cambria" panose="02040503050406030204" pitchFamily="18" charset="0"/>
              </a:rPr>
              <a:t>нёбный свод ступенчатой конфигурации, наблюдаемый при гипертрофированном альвеолярном отростке;</a:t>
            </a:r>
          </a:p>
          <a:p>
            <a:r>
              <a:rPr lang="ru-RU" sz="2400" dirty="0" smtClean="0">
                <a:latin typeface="Cambria" panose="02040503050406030204" pitchFamily="18" charset="0"/>
                <a:ea typeface="Cambria" panose="02040503050406030204" pitchFamily="18" charset="0"/>
              </a:rPr>
              <a:t>•</a:t>
            </a:r>
            <a:r>
              <a:rPr lang="en-US" sz="2400" dirty="0" smtClean="0">
                <a:latin typeface="Cambria" panose="02040503050406030204" pitchFamily="18" charset="0"/>
                <a:ea typeface="Cambria" panose="02040503050406030204" pitchFamily="18" charset="0"/>
              </a:rPr>
              <a:t>  </a:t>
            </a:r>
            <a:r>
              <a:rPr lang="ru-RU" sz="2400" dirty="0" smtClean="0">
                <a:latin typeface="Cambria" panose="02040503050406030204" pitchFamily="18" charset="0"/>
                <a:ea typeface="Cambria" panose="02040503050406030204" pitchFamily="18" charset="0"/>
              </a:rPr>
              <a:t>отвесное положение или наклон в нёбную сторону верхних передних зубов.</a:t>
            </a:r>
            <a:endParaRPr lang="ru-RU" sz="2400" dirty="0">
              <a:latin typeface="Cambria" panose="02040503050406030204" pitchFamily="18" charset="0"/>
              <a:ea typeface="Cambria" panose="02040503050406030204" pitchFamily="18" charset="0"/>
            </a:endParaRPr>
          </a:p>
        </p:txBody>
      </p:sp>
      <p:pic>
        <p:nvPicPr>
          <p:cNvPr id="8"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1950" y="312738"/>
            <a:ext cx="4248150"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0843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Гарнитур акриловых зубов A2, T1 Gloria New Ace (28 шт) - купить по цене  570руб. в ExDent.r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6025" y="1138105"/>
            <a:ext cx="4936013" cy="2468007"/>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p:cNvPicPr/>
          <p:nvPr/>
        </p:nvPicPr>
        <p:blipFill rotWithShape="1">
          <a:blip r:embed="rId3"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p:txBody>
          <a:bodyPr/>
          <a:lstStyle/>
          <a:p>
            <a:fld id="{725C68B6-61C2-468F-89AB-4B9F7531AA68}" type="slidenum">
              <a:rPr lang="ru-RU" smtClean="0"/>
              <a:pPr/>
              <a:t>8</a:t>
            </a:fld>
            <a:endParaRPr lang="ru-RU"/>
          </a:p>
        </p:txBody>
      </p:sp>
      <p:pic>
        <p:nvPicPr>
          <p:cNvPr id="2052" name="Picture 4" descr="Гарнитур боковых зубов - 3M2, PL31, Vita MFT (8 шт) - купить по цене  850руб. в ExDent.r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784" y="3068960"/>
            <a:ext cx="4678229" cy="204396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VITA MFT — многофункциональные искусственные зубы нового поколения — дл"/>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8360" y="4701086"/>
            <a:ext cx="2333625" cy="19621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30102" y="1257040"/>
            <a:ext cx="6480720" cy="523220"/>
          </a:xfrm>
          <a:prstGeom prst="rect">
            <a:avLst/>
          </a:prstGeom>
          <a:noFill/>
        </p:spPr>
        <p:txBody>
          <a:bodyPr wrap="square" rtlCol="0">
            <a:spAutoFit/>
          </a:bodyPr>
          <a:lstStyle/>
          <a:p>
            <a:pPr algn="ctr"/>
            <a:r>
              <a:rPr lang="ru-RU" sz="2800" b="1" dirty="0" smtClean="0">
                <a:solidFill>
                  <a:srgbClr val="FF0000"/>
                </a:solidFill>
                <a:latin typeface="Cambria" pitchFamily="18" charset="0"/>
              </a:rPr>
              <a:t>Гарнитуры искусственных зубов</a:t>
            </a:r>
            <a:endParaRPr lang="ru-RU" sz="2800" b="1" dirty="0">
              <a:solidFill>
                <a:srgbClr val="FF0000"/>
              </a:solidFill>
              <a:latin typeface="Cambria" pitchFamily="18" charset="0"/>
            </a:endParaRPr>
          </a:p>
        </p:txBody>
      </p:sp>
      <p:pic>
        <p:nvPicPr>
          <p:cNvPr id="9" name="Рисунок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61950" y="312738"/>
            <a:ext cx="4248150"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519008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p:txBody>
          <a:bodyPr/>
          <a:lstStyle/>
          <a:p>
            <a:fld id="{725C68B6-61C2-468F-89AB-4B9F7531AA68}" type="slidenum">
              <a:rPr lang="ru-RU" smtClean="0"/>
              <a:pPr/>
              <a:t>80</a:t>
            </a:fld>
            <a:endParaRPr lang="ru-RU"/>
          </a:p>
        </p:txBody>
      </p:sp>
      <p:sp>
        <p:nvSpPr>
          <p:cNvPr id="2" name="Прямоугольник 1"/>
          <p:cNvSpPr/>
          <p:nvPr/>
        </p:nvSpPr>
        <p:spPr>
          <a:xfrm>
            <a:off x="1547664" y="1340768"/>
            <a:ext cx="7344816" cy="4801314"/>
          </a:xfrm>
          <a:prstGeom prst="rect">
            <a:avLst/>
          </a:prstGeom>
        </p:spPr>
        <p:txBody>
          <a:bodyPr wrap="square">
            <a:spAutoFit/>
          </a:bodyPr>
          <a:lstStyle/>
          <a:p>
            <a:pPr algn="just"/>
            <a:r>
              <a:rPr lang="ru-RU" dirty="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a:t>В своей работе врач-стоматолог ортопед должен руководствоваться основным принципом эстетики – единством формы и функции, целостностью построения зубочелюстной системы, соразмерностью и пропорциональностью отдельных ее элементов.</a:t>
            </a:r>
          </a:p>
          <a:p>
            <a:pPr algn="just"/>
            <a:r>
              <a:rPr lang="ru-RU" dirty="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a:t>Наиболее </a:t>
            </a:r>
            <a:r>
              <a:rPr lang="ru-RU" dirty="0">
                <a:solidFill>
                  <a:srgbClr val="000000"/>
                </a:solidFill>
                <a:latin typeface="Cambria Math" panose="02040503050406030204" pitchFamily="18" charset="0"/>
                <a:ea typeface="Cambria Math" panose="02040503050406030204" pitchFamily="18" charset="0"/>
                <a:cs typeface="Times New Roman" panose="02020603050405020304" pitchFamily="18" charset="0"/>
              </a:rPr>
              <a:t>благоприятные условия для четкой артикуляции в полости рта наблюдаются при пропорционально развитом нёбном своде, когда его конфигурация имеет отлогую или слегка куполообразную форму, что необходимо учитывать при конструировании базиса протеза на верхнюю челюсть. Рельеф нёбной поверхности базиса протеза также может играть важную роль в четкости произнесения звуков.</a:t>
            </a:r>
            <a:endParaRPr lang="ru-RU" dirty="0">
              <a:latin typeface="Cambria Math" panose="02040503050406030204" pitchFamily="18" charset="0"/>
              <a:ea typeface="Cambria Math" panose="02040503050406030204" pitchFamily="18" charset="0"/>
              <a:cs typeface="Times New Roman" panose="02020603050405020304" pitchFamily="18" charset="0"/>
            </a:endParaRPr>
          </a:p>
          <a:p>
            <a:r>
              <a:rPr lang="ru-RU" dirty="0">
                <a:solidFill>
                  <a:srgbClr val="000000"/>
                </a:solidFill>
                <a:latin typeface="Cambria Math" panose="02040503050406030204" pitchFamily="18" charset="0"/>
                <a:ea typeface="Cambria Math" panose="02040503050406030204" pitchFamily="18" charset="0"/>
                <a:cs typeface="Times New Roman" panose="02020603050405020304" pitchFamily="18" charset="0"/>
              </a:rPr>
              <a:t>Поскольку акт речи сложен и правильное произношение зависит не только от того, как поставлены искусственные зубы, но и от формы оральной и вестибулярной поверхности базиса протеза, </a:t>
            </a:r>
            <a:r>
              <a:rPr lang="ru-RU" dirty="0" err="1">
                <a:solidFill>
                  <a:srgbClr val="000000"/>
                </a:solidFill>
                <a:latin typeface="Cambria Math" panose="02040503050406030204" pitchFamily="18" charset="0"/>
                <a:ea typeface="Cambria Math" panose="02040503050406030204" pitchFamily="18" charset="0"/>
                <a:cs typeface="Times New Roman" panose="02020603050405020304" pitchFamily="18" charset="0"/>
              </a:rPr>
              <a:t>межальвеолярной</a:t>
            </a:r>
            <a:r>
              <a:rPr lang="ru-RU" dirty="0">
                <a:solidFill>
                  <a:srgbClr val="000000"/>
                </a:solidFill>
                <a:latin typeface="Cambria Math" panose="02040503050406030204" pitchFamily="18" charset="0"/>
                <a:ea typeface="Cambria Math" panose="02040503050406030204" pitchFamily="18" charset="0"/>
                <a:cs typeface="Times New Roman" panose="02020603050405020304" pitchFamily="18" charset="0"/>
              </a:rPr>
              <a:t> высоты, уровня расположения окклюзионной поверхности и т.д., значение каждого из них можно рассматривать лишь в совокупности с другими факторами.</a:t>
            </a:r>
            <a:endParaRPr lang="ru-RU" dirty="0">
              <a:latin typeface="Cambria Math" panose="02040503050406030204" pitchFamily="18" charset="0"/>
              <a:ea typeface="Cambria Math" panose="02040503050406030204" pitchFamily="18" charset="0"/>
              <a:cs typeface="Times New Roman" panose="02020603050405020304" pitchFamily="18" charset="0"/>
            </a:endParaRPr>
          </a:p>
        </p:txBody>
      </p:sp>
      <p:pic>
        <p:nvPicPr>
          <p:cNvPr id="6"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1950" y="312738"/>
            <a:ext cx="4248150"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8742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8"/>
            <a:ext cx="9149631" cy="6853782"/>
          </a:xfrm>
          <a:prstGeom prst="rect">
            <a:avLst/>
          </a:prstGeom>
        </p:spPr>
      </p:pic>
      <p:sp>
        <p:nvSpPr>
          <p:cNvPr id="5" name="TextBox 4"/>
          <p:cNvSpPr txBox="1"/>
          <p:nvPr/>
        </p:nvSpPr>
        <p:spPr>
          <a:xfrm>
            <a:off x="3563888" y="1859925"/>
            <a:ext cx="5328592" cy="1938992"/>
          </a:xfrm>
          <a:prstGeom prst="rect">
            <a:avLst/>
          </a:prstGeom>
          <a:noFill/>
        </p:spPr>
        <p:txBody>
          <a:bodyPr wrap="square" rtlCol="0">
            <a:spAutoFit/>
          </a:bodyPr>
          <a:lstStyle/>
          <a:p>
            <a:pPr algn="ctr"/>
            <a:r>
              <a:rPr lang="ru-RU" sz="6000" b="1" dirty="0" smtClean="0">
                <a:solidFill>
                  <a:schemeClr val="bg1"/>
                </a:solidFill>
                <a:latin typeface="Cambria" panose="02040503050406030204" pitchFamily="18" charset="0"/>
              </a:rPr>
              <a:t>Благодарю за внимание!</a:t>
            </a:r>
            <a:endParaRPr lang="ru-RU" sz="3600" b="1" dirty="0" smtClean="0">
              <a:solidFill>
                <a:schemeClr val="bg1"/>
              </a:solidFill>
              <a:latin typeface="Cambria" panose="02040503050406030204" pitchFamily="18" charset="0"/>
            </a:endParaRPr>
          </a:p>
        </p:txBody>
      </p:sp>
      <p:sp>
        <p:nvSpPr>
          <p:cNvPr id="7" name="Номер слайда 6"/>
          <p:cNvSpPr>
            <a:spLocks noGrp="1"/>
          </p:cNvSpPr>
          <p:nvPr>
            <p:ph type="sldNum" sz="quarter" idx="12"/>
          </p:nvPr>
        </p:nvSpPr>
        <p:spPr/>
        <p:txBody>
          <a:bodyPr/>
          <a:lstStyle/>
          <a:p>
            <a:fld id="{725C68B6-61C2-468F-89AB-4B9F7531AA68}" type="slidenum">
              <a:rPr lang="ru-RU" smtClean="0"/>
              <a:pPr/>
              <a:t>81</a:t>
            </a:fld>
            <a:endParaRPr lang="ru-RU"/>
          </a:p>
        </p:txBody>
      </p:sp>
      <p:pic>
        <p:nvPicPr>
          <p:cNvPr id="10"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49105"/>
            <a:ext cx="3866764" cy="932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88439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p:txBody>
          <a:bodyPr/>
          <a:lstStyle/>
          <a:p>
            <a:fld id="{725C68B6-61C2-468F-89AB-4B9F7531AA68}" type="slidenum">
              <a:rPr lang="ru-RU" smtClean="0"/>
              <a:pPr/>
              <a:t>9</a:t>
            </a:fld>
            <a:endParaRPr lang="ru-RU"/>
          </a:p>
        </p:txBody>
      </p:sp>
      <p:pic>
        <p:nvPicPr>
          <p:cNvPr id="6" name="Рисунок 5" descr="http://vmede.org/sait/content/Stomatologiya_ortop_lebedenko_2011/8_files/mb4_006.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7744" y="404664"/>
            <a:ext cx="4104456" cy="1944216"/>
          </a:xfrm>
          <a:prstGeom prst="rect">
            <a:avLst/>
          </a:prstGeom>
          <a:noFill/>
          <a:ln>
            <a:noFill/>
          </a:ln>
        </p:spPr>
      </p:pic>
      <p:sp>
        <p:nvSpPr>
          <p:cNvPr id="2" name="TextBox 1"/>
          <p:cNvSpPr txBox="1"/>
          <p:nvPr/>
        </p:nvSpPr>
        <p:spPr>
          <a:xfrm>
            <a:off x="6732240" y="404664"/>
            <a:ext cx="2284392" cy="1477328"/>
          </a:xfrm>
          <a:prstGeom prst="rect">
            <a:avLst/>
          </a:prstGeom>
          <a:noFill/>
        </p:spPr>
        <p:txBody>
          <a:bodyPr wrap="square" rtlCol="0">
            <a:spAutoFit/>
          </a:bodyPr>
          <a:lstStyle/>
          <a:p>
            <a:pPr algn="ctr"/>
            <a:r>
              <a:rPr lang="ru-RU" dirty="0">
                <a:latin typeface="Cambria" panose="02040503050406030204" pitchFamily="18" charset="0"/>
              </a:rPr>
              <a:t>Зависимость расположения режущего края резцов от формы основания носа</a:t>
            </a:r>
          </a:p>
        </p:txBody>
      </p:sp>
      <p:pic>
        <p:nvPicPr>
          <p:cNvPr id="8" name="Рисунок 7"/>
          <p:cNvPicPr>
            <a:picLocks noChangeAspect="1"/>
          </p:cNvPicPr>
          <p:nvPr/>
        </p:nvPicPr>
        <p:blipFill>
          <a:blip r:embed="rId4" cstate="print"/>
          <a:stretch>
            <a:fillRect/>
          </a:stretch>
        </p:blipFill>
        <p:spPr>
          <a:xfrm>
            <a:off x="1972767" y="2627418"/>
            <a:ext cx="3295501" cy="1200528"/>
          </a:xfrm>
          <a:prstGeom prst="rect">
            <a:avLst/>
          </a:prstGeom>
        </p:spPr>
      </p:pic>
      <p:pic>
        <p:nvPicPr>
          <p:cNvPr id="10" name="Рисунок 9"/>
          <p:cNvPicPr>
            <a:picLocks noChangeAspect="1"/>
          </p:cNvPicPr>
          <p:nvPr/>
        </p:nvPicPr>
        <p:blipFill>
          <a:blip r:embed="rId5" cstate="print"/>
          <a:stretch>
            <a:fillRect/>
          </a:stretch>
        </p:blipFill>
        <p:spPr>
          <a:xfrm>
            <a:off x="5652120" y="2646257"/>
            <a:ext cx="3255941" cy="1191033"/>
          </a:xfrm>
          <a:prstGeom prst="rect">
            <a:avLst/>
          </a:prstGeom>
        </p:spPr>
      </p:pic>
      <p:pic>
        <p:nvPicPr>
          <p:cNvPr id="11" name="Рисунок 10"/>
          <p:cNvPicPr>
            <a:picLocks noChangeAspect="1"/>
          </p:cNvPicPr>
          <p:nvPr/>
        </p:nvPicPr>
        <p:blipFill>
          <a:blip r:embed="rId6" cstate="print"/>
          <a:stretch>
            <a:fillRect/>
          </a:stretch>
        </p:blipFill>
        <p:spPr>
          <a:xfrm>
            <a:off x="3380447" y="4876868"/>
            <a:ext cx="4239553" cy="1549660"/>
          </a:xfrm>
          <a:prstGeom prst="rect">
            <a:avLst/>
          </a:prstGeom>
        </p:spPr>
      </p:pic>
      <p:sp>
        <p:nvSpPr>
          <p:cNvPr id="12" name="TextBox 11"/>
          <p:cNvSpPr txBox="1"/>
          <p:nvPr/>
        </p:nvSpPr>
        <p:spPr>
          <a:xfrm>
            <a:off x="2145831" y="3849500"/>
            <a:ext cx="6972584" cy="954107"/>
          </a:xfrm>
          <a:prstGeom prst="rect">
            <a:avLst/>
          </a:prstGeom>
          <a:noFill/>
        </p:spPr>
        <p:txBody>
          <a:bodyPr wrap="square" rtlCol="0">
            <a:spAutoFit/>
          </a:bodyPr>
          <a:lstStyle/>
          <a:p>
            <a:pPr algn="ctr"/>
            <a:r>
              <a:rPr lang="ru-RU" sz="2800" dirty="0" smtClean="0"/>
              <a:t>Квадратная                                  яйцевидная</a:t>
            </a:r>
          </a:p>
          <a:p>
            <a:pPr algn="ctr"/>
            <a:r>
              <a:rPr lang="ru-RU" sz="2800" dirty="0" smtClean="0"/>
              <a:t>коническая</a:t>
            </a:r>
            <a:endParaRPr lang="ru-RU" sz="2800" dirty="0"/>
          </a:p>
        </p:txBody>
      </p:sp>
      <p:pic>
        <p:nvPicPr>
          <p:cNvPr id="13" name="Рисунок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61950" y="312738"/>
            <a:ext cx="4248150"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9645378"/>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2654</TotalTime>
  <Words>5319</Words>
  <Application>Microsoft Office PowerPoint</Application>
  <PresentationFormat>Экран (4:3)</PresentationFormat>
  <Paragraphs>347</Paragraphs>
  <Slides>81</Slides>
  <Notes>22</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81</vt:i4>
      </vt:variant>
    </vt:vector>
  </HeadingPairs>
  <TitlesOfParts>
    <vt:vector size="88" baseType="lpstr">
      <vt:lpstr>Arial</vt:lpstr>
      <vt:lpstr>Calibri</vt:lpstr>
      <vt:lpstr>Cambria</vt:lpstr>
      <vt:lpstr>Cambria Math</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Наталья</dc:creator>
  <cp:lastModifiedBy>User</cp:lastModifiedBy>
  <cp:revision>146</cp:revision>
  <dcterms:modified xsi:type="dcterms:W3CDTF">2024-06-26T07:53:32Z</dcterms:modified>
</cp:coreProperties>
</file>