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88"/>
  </p:notesMasterIdLst>
  <p:sldIdLst>
    <p:sldId id="273" r:id="rId2"/>
    <p:sldId id="274" r:id="rId3"/>
    <p:sldId id="306" r:id="rId4"/>
    <p:sldId id="291" r:id="rId5"/>
    <p:sldId id="292" r:id="rId6"/>
    <p:sldId id="293" r:id="rId7"/>
    <p:sldId id="296" r:id="rId8"/>
    <p:sldId id="295" r:id="rId9"/>
    <p:sldId id="294" r:id="rId10"/>
    <p:sldId id="297" r:id="rId11"/>
    <p:sldId id="301" r:id="rId12"/>
    <p:sldId id="299" r:id="rId13"/>
    <p:sldId id="300" r:id="rId14"/>
    <p:sldId id="391" r:id="rId15"/>
    <p:sldId id="392" r:id="rId16"/>
    <p:sldId id="393" r:id="rId17"/>
    <p:sldId id="385" r:id="rId18"/>
    <p:sldId id="302" r:id="rId19"/>
    <p:sldId id="346" r:id="rId20"/>
    <p:sldId id="347" r:id="rId21"/>
    <p:sldId id="348" r:id="rId22"/>
    <p:sldId id="364" r:id="rId23"/>
    <p:sldId id="365" r:id="rId24"/>
    <p:sldId id="367" r:id="rId25"/>
    <p:sldId id="366" r:id="rId26"/>
    <p:sldId id="368" r:id="rId27"/>
    <p:sldId id="303" r:id="rId28"/>
    <p:sldId id="335" r:id="rId29"/>
    <p:sldId id="298" r:id="rId30"/>
    <p:sldId id="336" r:id="rId31"/>
    <p:sldId id="337" r:id="rId32"/>
    <p:sldId id="388" r:id="rId33"/>
    <p:sldId id="389" r:id="rId34"/>
    <p:sldId id="304" r:id="rId35"/>
    <p:sldId id="349" r:id="rId36"/>
    <p:sldId id="350" r:id="rId37"/>
    <p:sldId id="305" r:id="rId38"/>
    <p:sldId id="307" r:id="rId39"/>
    <p:sldId id="390" r:id="rId40"/>
    <p:sldId id="387" r:id="rId41"/>
    <p:sldId id="330" r:id="rId42"/>
    <p:sldId id="331" r:id="rId43"/>
    <p:sldId id="332" r:id="rId44"/>
    <p:sldId id="333" r:id="rId45"/>
    <p:sldId id="338" r:id="rId46"/>
    <p:sldId id="311" r:id="rId47"/>
    <p:sldId id="310" r:id="rId48"/>
    <p:sldId id="329" r:id="rId49"/>
    <p:sldId id="351" r:id="rId50"/>
    <p:sldId id="339" r:id="rId51"/>
    <p:sldId id="308" r:id="rId52"/>
    <p:sldId id="352" r:id="rId53"/>
    <p:sldId id="394" r:id="rId54"/>
    <p:sldId id="395" r:id="rId55"/>
    <p:sldId id="386" r:id="rId56"/>
    <p:sldId id="313" r:id="rId57"/>
    <p:sldId id="363" r:id="rId58"/>
    <p:sldId id="353" r:id="rId59"/>
    <p:sldId id="396" r:id="rId60"/>
    <p:sldId id="314" r:id="rId61"/>
    <p:sldId id="354" r:id="rId62"/>
    <p:sldId id="381" r:id="rId63"/>
    <p:sldId id="382" r:id="rId64"/>
    <p:sldId id="383" r:id="rId65"/>
    <p:sldId id="384" r:id="rId66"/>
    <p:sldId id="340" r:id="rId67"/>
    <p:sldId id="315" r:id="rId68"/>
    <p:sldId id="342" r:id="rId69"/>
    <p:sldId id="341" r:id="rId70"/>
    <p:sldId id="317" r:id="rId71"/>
    <p:sldId id="344" r:id="rId72"/>
    <p:sldId id="345" r:id="rId73"/>
    <p:sldId id="397" r:id="rId74"/>
    <p:sldId id="398" r:id="rId75"/>
    <p:sldId id="399" r:id="rId76"/>
    <p:sldId id="400" r:id="rId77"/>
    <p:sldId id="355" r:id="rId78"/>
    <p:sldId id="360" r:id="rId79"/>
    <p:sldId id="356" r:id="rId80"/>
    <p:sldId id="357" r:id="rId81"/>
    <p:sldId id="358" r:id="rId82"/>
    <p:sldId id="359" r:id="rId83"/>
    <p:sldId id="361" r:id="rId84"/>
    <p:sldId id="362" r:id="rId85"/>
    <p:sldId id="379" r:id="rId86"/>
    <p:sldId id="290" r:id="rId87"/>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4709" autoAdjust="0"/>
  </p:normalViewPr>
  <p:slideViewPr>
    <p:cSldViewPr>
      <p:cViewPr varScale="1">
        <p:scale>
          <a:sx n="108" d="100"/>
          <a:sy n="108" d="100"/>
        </p:scale>
        <p:origin x="151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30D8C57-7384-4148-A4DE-E25EFC2873EF}" type="datetimeFigureOut">
              <a:rPr lang="ru-RU"/>
              <a:pPr>
                <a:defRPr/>
              </a:pPr>
              <a:t>25.06.2024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861D775-9F9E-4D37-91B3-C22F81B51746}" type="slidenum">
              <a:rPr lang="ru-RU" altLang="ru-RU"/>
              <a:pPr/>
              <a:t>‹#›</a:t>
            </a:fld>
            <a:endParaRPr lang="ru-RU" altLang="ru-RU"/>
          </a:p>
        </p:txBody>
      </p:sp>
    </p:spTree>
    <p:extLst>
      <p:ext uri="{BB962C8B-B14F-4D97-AF65-F5344CB8AC3E}">
        <p14:creationId xmlns:p14="http://schemas.microsoft.com/office/powerpoint/2010/main" val="387100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70</a:t>
            </a:fld>
            <a:endParaRPr lang="ru-RU" altLang="ru-RU">
              <a:latin typeface="Calibri" panose="020F0502020204030204" pitchFamily="34" charset="0"/>
            </a:endParaRPr>
          </a:p>
        </p:txBody>
      </p:sp>
    </p:spTree>
    <p:extLst>
      <p:ext uri="{BB962C8B-B14F-4D97-AF65-F5344CB8AC3E}">
        <p14:creationId xmlns:p14="http://schemas.microsoft.com/office/powerpoint/2010/main" val="4076627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79</a:t>
            </a:fld>
            <a:endParaRPr lang="ru-RU" altLang="ru-RU">
              <a:latin typeface="Calibri" panose="020F0502020204030204" pitchFamily="34" charset="0"/>
            </a:endParaRPr>
          </a:p>
        </p:txBody>
      </p:sp>
    </p:spTree>
    <p:extLst>
      <p:ext uri="{BB962C8B-B14F-4D97-AF65-F5344CB8AC3E}">
        <p14:creationId xmlns:p14="http://schemas.microsoft.com/office/powerpoint/2010/main" val="52917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80</a:t>
            </a:fld>
            <a:endParaRPr lang="ru-RU" altLang="ru-RU">
              <a:latin typeface="Calibri" panose="020F0502020204030204" pitchFamily="34" charset="0"/>
            </a:endParaRPr>
          </a:p>
        </p:txBody>
      </p:sp>
    </p:spTree>
    <p:extLst>
      <p:ext uri="{BB962C8B-B14F-4D97-AF65-F5344CB8AC3E}">
        <p14:creationId xmlns:p14="http://schemas.microsoft.com/office/powerpoint/2010/main" val="2949345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81</a:t>
            </a:fld>
            <a:endParaRPr lang="ru-RU" altLang="ru-RU">
              <a:latin typeface="Calibri" panose="020F0502020204030204" pitchFamily="34" charset="0"/>
            </a:endParaRPr>
          </a:p>
        </p:txBody>
      </p:sp>
    </p:spTree>
    <p:extLst>
      <p:ext uri="{BB962C8B-B14F-4D97-AF65-F5344CB8AC3E}">
        <p14:creationId xmlns:p14="http://schemas.microsoft.com/office/powerpoint/2010/main" val="3923770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82</a:t>
            </a:fld>
            <a:endParaRPr lang="ru-RU" altLang="ru-RU">
              <a:latin typeface="Calibri" panose="020F0502020204030204" pitchFamily="34" charset="0"/>
            </a:endParaRPr>
          </a:p>
        </p:txBody>
      </p:sp>
    </p:spTree>
    <p:extLst>
      <p:ext uri="{BB962C8B-B14F-4D97-AF65-F5344CB8AC3E}">
        <p14:creationId xmlns:p14="http://schemas.microsoft.com/office/powerpoint/2010/main" val="5751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83</a:t>
            </a:fld>
            <a:endParaRPr lang="ru-RU" altLang="ru-RU">
              <a:latin typeface="Calibri" panose="020F0502020204030204" pitchFamily="34" charset="0"/>
            </a:endParaRPr>
          </a:p>
        </p:txBody>
      </p:sp>
    </p:spTree>
    <p:extLst>
      <p:ext uri="{BB962C8B-B14F-4D97-AF65-F5344CB8AC3E}">
        <p14:creationId xmlns:p14="http://schemas.microsoft.com/office/powerpoint/2010/main" val="185902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84</a:t>
            </a:fld>
            <a:endParaRPr lang="ru-RU" altLang="ru-RU">
              <a:latin typeface="Calibri" panose="020F0502020204030204" pitchFamily="34" charset="0"/>
            </a:endParaRPr>
          </a:p>
        </p:txBody>
      </p:sp>
    </p:spTree>
    <p:extLst>
      <p:ext uri="{BB962C8B-B14F-4D97-AF65-F5344CB8AC3E}">
        <p14:creationId xmlns:p14="http://schemas.microsoft.com/office/powerpoint/2010/main" val="1004329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71</a:t>
            </a:fld>
            <a:endParaRPr lang="ru-RU" altLang="ru-RU">
              <a:latin typeface="Calibri" panose="020F0502020204030204" pitchFamily="34" charset="0"/>
            </a:endParaRPr>
          </a:p>
        </p:txBody>
      </p:sp>
    </p:spTree>
    <p:extLst>
      <p:ext uri="{BB962C8B-B14F-4D97-AF65-F5344CB8AC3E}">
        <p14:creationId xmlns:p14="http://schemas.microsoft.com/office/powerpoint/2010/main" val="133283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72</a:t>
            </a:fld>
            <a:endParaRPr lang="ru-RU" altLang="ru-RU">
              <a:latin typeface="Calibri" panose="020F0502020204030204" pitchFamily="34" charset="0"/>
            </a:endParaRPr>
          </a:p>
        </p:txBody>
      </p:sp>
    </p:spTree>
    <p:extLst>
      <p:ext uri="{BB962C8B-B14F-4D97-AF65-F5344CB8AC3E}">
        <p14:creationId xmlns:p14="http://schemas.microsoft.com/office/powerpoint/2010/main" val="98496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73</a:t>
            </a:fld>
            <a:endParaRPr lang="ru-RU" altLang="ru-RU">
              <a:latin typeface="Calibri" panose="020F0502020204030204" pitchFamily="34" charset="0"/>
            </a:endParaRPr>
          </a:p>
        </p:txBody>
      </p:sp>
    </p:spTree>
    <p:extLst>
      <p:ext uri="{BB962C8B-B14F-4D97-AF65-F5344CB8AC3E}">
        <p14:creationId xmlns:p14="http://schemas.microsoft.com/office/powerpoint/2010/main" val="109354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74</a:t>
            </a:fld>
            <a:endParaRPr lang="ru-RU" altLang="ru-RU">
              <a:latin typeface="Calibri" panose="020F0502020204030204" pitchFamily="34" charset="0"/>
            </a:endParaRPr>
          </a:p>
        </p:txBody>
      </p:sp>
    </p:spTree>
    <p:extLst>
      <p:ext uri="{BB962C8B-B14F-4D97-AF65-F5344CB8AC3E}">
        <p14:creationId xmlns:p14="http://schemas.microsoft.com/office/powerpoint/2010/main" val="267441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75</a:t>
            </a:fld>
            <a:endParaRPr lang="ru-RU" altLang="ru-RU">
              <a:latin typeface="Calibri" panose="020F0502020204030204" pitchFamily="34" charset="0"/>
            </a:endParaRPr>
          </a:p>
        </p:txBody>
      </p:sp>
    </p:spTree>
    <p:extLst>
      <p:ext uri="{BB962C8B-B14F-4D97-AF65-F5344CB8AC3E}">
        <p14:creationId xmlns:p14="http://schemas.microsoft.com/office/powerpoint/2010/main" val="3752880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76</a:t>
            </a:fld>
            <a:endParaRPr lang="ru-RU" altLang="ru-RU">
              <a:latin typeface="Calibri" panose="020F0502020204030204" pitchFamily="34" charset="0"/>
            </a:endParaRPr>
          </a:p>
        </p:txBody>
      </p:sp>
    </p:spTree>
    <p:extLst>
      <p:ext uri="{BB962C8B-B14F-4D97-AF65-F5344CB8AC3E}">
        <p14:creationId xmlns:p14="http://schemas.microsoft.com/office/powerpoint/2010/main" val="202901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77</a:t>
            </a:fld>
            <a:endParaRPr lang="ru-RU" altLang="ru-RU">
              <a:latin typeface="Calibri" panose="020F0502020204030204" pitchFamily="34" charset="0"/>
            </a:endParaRPr>
          </a:p>
        </p:txBody>
      </p:sp>
    </p:spTree>
    <p:extLst>
      <p:ext uri="{BB962C8B-B14F-4D97-AF65-F5344CB8AC3E}">
        <p14:creationId xmlns:p14="http://schemas.microsoft.com/office/powerpoint/2010/main" val="269023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0163E-7D59-4310-A812-AFB190D92BB3}" type="slidenum">
              <a:rPr lang="ru-RU" altLang="ru-RU">
                <a:latin typeface="Calibri" panose="020F0502020204030204" pitchFamily="34" charset="0"/>
              </a:rPr>
              <a:pPr/>
              <a:t>78</a:t>
            </a:fld>
            <a:endParaRPr lang="ru-RU" altLang="ru-RU">
              <a:latin typeface="Calibri" panose="020F0502020204030204" pitchFamily="34" charset="0"/>
            </a:endParaRPr>
          </a:p>
        </p:txBody>
      </p:sp>
    </p:spTree>
    <p:extLst>
      <p:ext uri="{BB962C8B-B14F-4D97-AF65-F5344CB8AC3E}">
        <p14:creationId xmlns:p14="http://schemas.microsoft.com/office/powerpoint/2010/main" val="236761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7FCF8BA-354F-4E2F-8AE4-FAD5FE83C40D}" type="datetimeFigureOut">
              <a:rPr lang="ru-RU"/>
              <a:pPr>
                <a:defRPr/>
              </a:pPr>
              <a:t>25.06.2024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56C29ECE-F25F-44E5-B619-CE5BE5606C69}" type="slidenum">
              <a:rPr lang="ru-RU" altLang="ru-RU"/>
              <a:pPr/>
              <a:t>‹#›</a:t>
            </a:fld>
            <a:endParaRPr lang="ru-RU" altLang="ru-RU"/>
          </a:p>
        </p:txBody>
      </p:sp>
    </p:spTree>
    <p:extLst>
      <p:ext uri="{BB962C8B-B14F-4D97-AF65-F5344CB8AC3E}">
        <p14:creationId xmlns:p14="http://schemas.microsoft.com/office/powerpoint/2010/main" val="336123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06CACF2-5FD1-4C85-B1CD-9435FC60D354}" type="datetimeFigureOut">
              <a:rPr lang="ru-RU"/>
              <a:pPr>
                <a:defRPr/>
              </a:pPr>
              <a:t>25.06.2024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A4E0AFF4-A31C-436F-99CA-C52EBCCC5C9E}" type="slidenum">
              <a:rPr lang="ru-RU" altLang="ru-RU"/>
              <a:pPr/>
              <a:t>‹#›</a:t>
            </a:fld>
            <a:endParaRPr lang="ru-RU" altLang="ru-RU"/>
          </a:p>
        </p:txBody>
      </p:sp>
    </p:spTree>
    <p:extLst>
      <p:ext uri="{BB962C8B-B14F-4D97-AF65-F5344CB8AC3E}">
        <p14:creationId xmlns:p14="http://schemas.microsoft.com/office/powerpoint/2010/main" val="807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B7609FD-93B9-42E4-8BBD-67ADD34EEF75}" type="datetimeFigureOut">
              <a:rPr lang="ru-RU"/>
              <a:pPr>
                <a:defRPr/>
              </a:pPr>
              <a:t>25.06.2024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C5D5067-E5D7-4A53-A943-565923B1214F}" type="slidenum">
              <a:rPr lang="ru-RU" altLang="ru-RU"/>
              <a:pPr/>
              <a:t>‹#›</a:t>
            </a:fld>
            <a:endParaRPr lang="ru-RU" altLang="ru-RU"/>
          </a:p>
        </p:txBody>
      </p:sp>
    </p:spTree>
    <p:extLst>
      <p:ext uri="{BB962C8B-B14F-4D97-AF65-F5344CB8AC3E}">
        <p14:creationId xmlns:p14="http://schemas.microsoft.com/office/powerpoint/2010/main" val="259509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D0604BA-FB9F-4AD6-B2EF-8772C24E1DFD}" type="datetimeFigureOut">
              <a:rPr lang="ru-RU"/>
              <a:pPr>
                <a:defRPr/>
              </a:pPr>
              <a:t>25.06.2024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7BFFB8CA-C983-410E-A308-4A00B59411CB}" type="slidenum">
              <a:rPr lang="ru-RU" altLang="ru-RU"/>
              <a:pPr/>
              <a:t>‹#›</a:t>
            </a:fld>
            <a:endParaRPr lang="ru-RU" altLang="ru-RU"/>
          </a:p>
        </p:txBody>
      </p:sp>
    </p:spTree>
    <p:extLst>
      <p:ext uri="{BB962C8B-B14F-4D97-AF65-F5344CB8AC3E}">
        <p14:creationId xmlns:p14="http://schemas.microsoft.com/office/powerpoint/2010/main" val="39073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83FF1AF8-B7D5-4C45-B4CE-0ACA08B55987}" type="datetimeFigureOut">
              <a:rPr lang="ru-RU"/>
              <a:pPr>
                <a:defRPr/>
              </a:pPr>
              <a:t>25.06.2024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3F8AB517-0385-40F6-8D8A-D268D660A6D2}" type="slidenum">
              <a:rPr lang="ru-RU" altLang="ru-RU"/>
              <a:pPr/>
              <a:t>‹#›</a:t>
            </a:fld>
            <a:endParaRPr lang="ru-RU" altLang="ru-RU"/>
          </a:p>
        </p:txBody>
      </p:sp>
    </p:spTree>
    <p:extLst>
      <p:ext uri="{BB962C8B-B14F-4D97-AF65-F5344CB8AC3E}">
        <p14:creationId xmlns:p14="http://schemas.microsoft.com/office/powerpoint/2010/main" val="182569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30E245C-15ED-4F91-A65A-5F15E6A2C1C7}" type="datetimeFigureOut">
              <a:rPr lang="ru-RU"/>
              <a:pPr>
                <a:defRPr/>
              </a:pPr>
              <a:t>25.06.2024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7DA82F58-2E0E-44B3-96B8-BCFCF9C78C0B}" type="slidenum">
              <a:rPr lang="ru-RU" altLang="ru-RU"/>
              <a:pPr/>
              <a:t>‹#›</a:t>
            </a:fld>
            <a:endParaRPr lang="ru-RU" altLang="ru-RU"/>
          </a:p>
        </p:txBody>
      </p:sp>
    </p:spTree>
    <p:extLst>
      <p:ext uri="{BB962C8B-B14F-4D97-AF65-F5344CB8AC3E}">
        <p14:creationId xmlns:p14="http://schemas.microsoft.com/office/powerpoint/2010/main" val="647867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7E39D23-DAC1-419B-8D1E-8A995F32D40F}" type="datetimeFigureOut">
              <a:rPr lang="ru-RU"/>
              <a:pPr>
                <a:defRPr/>
              </a:pPr>
              <a:t>25.06.2024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ABA6B5DB-DF8A-4B76-950E-B596557DD67A}" type="slidenum">
              <a:rPr lang="ru-RU" altLang="ru-RU"/>
              <a:pPr/>
              <a:t>‹#›</a:t>
            </a:fld>
            <a:endParaRPr lang="ru-RU" altLang="ru-RU"/>
          </a:p>
        </p:txBody>
      </p:sp>
    </p:spTree>
    <p:extLst>
      <p:ext uri="{BB962C8B-B14F-4D97-AF65-F5344CB8AC3E}">
        <p14:creationId xmlns:p14="http://schemas.microsoft.com/office/powerpoint/2010/main" val="156629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6FB085C-63FA-4584-868D-05DC0F19E034}" type="datetimeFigureOut">
              <a:rPr lang="ru-RU"/>
              <a:pPr>
                <a:defRPr/>
              </a:pPr>
              <a:t>25.06.2024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7843350C-A753-4930-BF22-F2F405AE0825}" type="slidenum">
              <a:rPr lang="ru-RU" altLang="ru-RU"/>
              <a:pPr/>
              <a:t>‹#›</a:t>
            </a:fld>
            <a:endParaRPr lang="ru-RU" altLang="ru-RU"/>
          </a:p>
        </p:txBody>
      </p:sp>
    </p:spTree>
    <p:extLst>
      <p:ext uri="{BB962C8B-B14F-4D97-AF65-F5344CB8AC3E}">
        <p14:creationId xmlns:p14="http://schemas.microsoft.com/office/powerpoint/2010/main" val="267700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63944E1-95C3-415E-919E-62D99E5BA13B}" type="datetimeFigureOut">
              <a:rPr lang="ru-RU"/>
              <a:pPr>
                <a:defRPr/>
              </a:pPr>
              <a:t>25.06.2024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F11DDD1C-2367-4159-9939-DA2217826F08}" type="slidenum">
              <a:rPr lang="ru-RU" altLang="ru-RU"/>
              <a:pPr/>
              <a:t>‹#›</a:t>
            </a:fld>
            <a:endParaRPr lang="ru-RU" altLang="ru-RU"/>
          </a:p>
        </p:txBody>
      </p:sp>
    </p:spTree>
    <p:extLst>
      <p:ext uri="{BB962C8B-B14F-4D97-AF65-F5344CB8AC3E}">
        <p14:creationId xmlns:p14="http://schemas.microsoft.com/office/powerpoint/2010/main" val="65267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F342FAA-236F-4213-95E6-A12EEE92092F}" type="datetimeFigureOut">
              <a:rPr lang="ru-RU"/>
              <a:pPr>
                <a:defRPr/>
              </a:pPr>
              <a:t>25.06.2024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0131FEED-63A6-4ED1-B2EC-D1F916F0466A}" type="slidenum">
              <a:rPr lang="ru-RU" altLang="ru-RU"/>
              <a:pPr/>
              <a:t>‹#›</a:t>
            </a:fld>
            <a:endParaRPr lang="ru-RU" altLang="ru-RU"/>
          </a:p>
        </p:txBody>
      </p:sp>
    </p:spTree>
    <p:extLst>
      <p:ext uri="{BB962C8B-B14F-4D97-AF65-F5344CB8AC3E}">
        <p14:creationId xmlns:p14="http://schemas.microsoft.com/office/powerpoint/2010/main" val="81242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smtClean="0"/>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D8A99CD-F348-445D-9F58-F2188E72B301}" type="datetimeFigureOut">
              <a:rPr lang="ru-RU"/>
              <a:pPr>
                <a:defRPr/>
              </a:pPr>
              <a:t>25.06.2024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8F334C0F-D0B3-4EC2-978C-407B15746EB7}" type="slidenum">
              <a:rPr lang="ru-RU" altLang="ru-RU"/>
              <a:pPr/>
              <a:t>‹#›</a:t>
            </a:fld>
            <a:endParaRPr lang="ru-RU" altLang="ru-RU"/>
          </a:p>
        </p:txBody>
      </p:sp>
    </p:spTree>
    <p:extLst>
      <p:ext uri="{BB962C8B-B14F-4D97-AF65-F5344CB8AC3E}">
        <p14:creationId xmlns:p14="http://schemas.microsoft.com/office/powerpoint/2010/main" val="3639529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a:defRPr/>
            </a:pPr>
            <a:fld id="{ABD726F2-43EA-4508-91B1-3B732ABDF528}" type="datetimeFigureOut">
              <a:rPr lang="ru-RU"/>
              <a:pPr>
                <a:defRPr/>
              </a:pPr>
              <a:t>25.06.2024</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anose="020B0604020202020204" pitchFamily="34" charset="0"/>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4305376D-2461-4CD6-9643-4E2AC67653A9}"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2.jpeg"/><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1.png"/><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4.jpe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fif"/></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8.jpg"/><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3.png"/><Relationship Id="rId4" Type="http://schemas.openxmlformats.org/officeDocument/2006/relationships/image" Target="../media/image90.jpeg"/></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4.jpe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hyperlink" Target="https://www.tiaramed.ru/catalog/ultrazvukovye-moyki/"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03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FE12A3-B95E-4CDB-9E69-B0421D33D006}" type="slidenum">
              <a:rPr lang="ru-RU" altLang="ru-RU">
                <a:solidFill>
                  <a:srgbClr val="898989"/>
                </a:solidFill>
              </a:rPr>
              <a:pPr/>
              <a:t>1</a:t>
            </a:fld>
            <a:endParaRPr lang="ru-RU" altLang="ru-RU">
              <a:solidFill>
                <a:srgbClr val="898989"/>
              </a:solidFill>
            </a:endParaRPr>
          </a:p>
        </p:txBody>
      </p:sp>
      <p:sp>
        <p:nvSpPr>
          <p:cNvPr id="2054" name="Подзаголовок 2"/>
          <p:cNvSpPr txBox="1">
            <a:spLocks/>
          </p:cNvSpPr>
          <p:nvPr/>
        </p:nvSpPr>
        <p:spPr bwMode="auto">
          <a:xfrm>
            <a:off x="3276600" y="2060848"/>
            <a:ext cx="58674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ru-RU" altLang="ru-RU" sz="2800" b="1" dirty="0">
                <a:solidFill>
                  <a:schemeClr val="bg1"/>
                </a:solidFill>
                <a:latin typeface="Cambria" panose="02040503050406030204" pitchFamily="18" charset="0"/>
              </a:rPr>
              <a:t>Тема:</a:t>
            </a:r>
            <a:r>
              <a:rPr lang="ru-RU" altLang="ru-RU" sz="2000" b="1" dirty="0">
                <a:solidFill>
                  <a:schemeClr val="bg1"/>
                </a:solidFill>
                <a:latin typeface="Cambria" panose="02040503050406030204" pitchFamily="18" charset="0"/>
              </a:rPr>
              <a:t> </a:t>
            </a:r>
          </a:p>
          <a:p>
            <a:pPr algn="ctr" eaLnBrk="1" hangingPunct="1">
              <a:lnSpc>
                <a:spcPct val="80000"/>
              </a:lnSpc>
              <a:spcBef>
                <a:spcPct val="20000"/>
              </a:spcBef>
            </a:pPr>
            <a:r>
              <a:rPr lang="ru-RU" altLang="ru-RU" sz="2400" dirty="0">
                <a:solidFill>
                  <a:schemeClr val="bg1"/>
                </a:solidFill>
                <a:latin typeface="Cambria" panose="02040503050406030204" pitchFamily="18" charset="0"/>
                <a:ea typeface="Cambria" panose="02040503050406030204" pitchFamily="18" charset="0"/>
                <a:cs typeface="Cambria" panose="02040503050406030204" pitchFamily="18" charset="0"/>
              </a:rPr>
              <a:t>«Наложение и фиксация протезов. Тактика врача в период адаптации»</a:t>
            </a:r>
          </a:p>
          <a:p>
            <a:pPr algn="ctr" eaLnBrk="1" hangingPunct="1">
              <a:spcBef>
                <a:spcPct val="20000"/>
              </a:spcBef>
            </a:pPr>
            <a:endParaRPr lang="ru-RU" altLang="ru-RU" sz="2800" b="1" dirty="0">
              <a:solidFill>
                <a:schemeClr val="bg1"/>
              </a:solidFill>
              <a:latin typeface="Cambria" panose="02040503050406030204" pitchFamily="18" charset="0"/>
            </a:endParaRPr>
          </a:p>
          <a:p>
            <a:pPr eaLnBrk="1" hangingPunct="1">
              <a:spcBef>
                <a:spcPct val="20000"/>
              </a:spcBef>
            </a:pPr>
            <a:endParaRPr lang="ru-RU" altLang="ru-RU" sz="3200" b="1" dirty="0">
              <a:solidFill>
                <a:schemeClr val="bg1"/>
              </a:solidFill>
              <a:latin typeface="Cambria" panose="02040503050406030204" pitchFamily="18" charset="0"/>
            </a:endParaRPr>
          </a:p>
          <a:p>
            <a:pPr eaLnBrk="1" hangingPunct="1">
              <a:lnSpc>
                <a:spcPct val="80000"/>
              </a:lnSpc>
              <a:spcBef>
                <a:spcPct val="20000"/>
              </a:spcBef>
            </a:pPr>
            <a:endParaRPr lang="ru-RU" altLang="ru-RU" sz="3200" b="1" dirty="0">
              <a:solidFill>
                <a:schemeClr val="bg1"/>
              </a:solidFill>
              <a:latin typeface="Cambria" panose="02040503050406030204" pitchFamily="18" charset="0"/>
            </a:endParaRPr>
          </a:p>
        </p:txBody>
      </p:sp>
      <p:sp>
        <p:nvSpPr>
          <p:cNvPr id="9" name="TextBox 8"/>
          <p:cNvSpPr txBox="1"/>
          <p:nvPr/>
        </p:nvSpPr>
        <p:spPr>
          <a:xfrm>
            <a:off x="3503613" y="4208463"/>
            <a:ext cx="5678487" cy="1890712"/>
          </a:xfrm>
          <a:prstGeom prst="rect">
            <a:avLst/>
          </a:prstGeom>
          <a:noFill/>
        </p:spPr>
        <p:txBody>
          <a:bodyPr>
            <a:spAutoFit/>
          </a:bodyPr>
          <a:lstStyle/>
          <a:p>
            <a:pPr marL="342900" indent="-342900" algn="ctr" eaLnBrk="1" hangingPunct="1">
              <a:lnSpc>
                <a:spcPct val="80000"/>
              </a:lnSpc>
              <a:spcBef>
                <a:spcPct val="20000"/>
              </a:spcBef>
              <a:defRPr/>
            </a:pPr>
            <a:r>
              <a:rPr lang="ru-RU" sz="2200" b="1" dirty="0">
                <a:latin typeface="Cambria" panose="02040503050406030204" pitchFamily="18" charset="0"/>
              </a:rPr>
              <a:t>Лекцию подготовила: </a:t>
            </a:r>
          </a:p>
          <a:p>
            <a:pPr marL="342900" indent="-342900" algn="ctr" eaLnBrk="1" hangingPunct="1">
              <a:lnSpc>
                <a:spcPct val="80000"/>
              </a:lnSpc>
              <a:spcBef>
                <a:spcPct val="20000"/>
              </a:spcBef>
              <a:defRPr/>
            </a:pPr>
            <a:r>
              <a:rPr lang="ru-RU" sz="2200" b="1" dirty="0">
                <a:latin typeface="Cambria" panose="02040503050406030204" pitchFamily="18" charset="0"/>
              </a:rPr>
              <a:t>Доцент кафедры ортопедической стоматологии,</a:t>
            </a:r>
            <a:br>
              <a:rPr lang="ru-RU" sz="2200" b="1" dirty="0">
                <a:latin typeface="Cambria" panose="02040503050406030204" pitchFamily="18" charset="0"/>
              </a:rPr>
            </a:br>
            <a:r>
              <a:rPr lang="ru-RU" sz="2200" b="1" dirty="0">
                <a:latin typeface="Cambria" panose="02040503050406030204" pitchFamily="18" charset="0"/>
              </a:rPr>
              <a:t>кандидат медицинских наук</a:t>
            </a:r>
          </a:p>
          <a:p>
            <a:pPr marL="342900" indent="-342900" algn="ctr" eaLnBrk="1" hangingPunct="1">
              <a:lnSpc>
                <a:spcPct val="80000"/>
              </a:lnSpc>
              <a:spcBef>
                <a:spcPct val="20000"/>
              </a:spcBef>
              <a:defRPr/>
            </a:pPr>
            <a:r>
              <a:rPr lang="ru-RU" sz="2200" b="1" dirty="0" err="1">
                <a:solidFill>
                  <a:srgbClr val="C00000"/>
                </a:solidFill>
                <a:latin typeface="Cambria" panose="02040503050406030204" pitchFamily="18" charset="0"/>
              </a:rPr>
              <a:t>Кочконян</a:t>
            </a:r>
            <a:r>
              <a:rPr lang="ru-RU" sz="2200" b="1" dirty="0">
                <a:solidFill>
                  <a:srgbClr val="C00000"/>
                </a:solidFill>
                <a:latin typeface="Cambria" panose="02040503050406030204" pitchFamily="18" charset="0"/>
              </a:rPr>
              <a:t> Таисия </a:t>
            </a:r>
            <a:r>
              <a:rPr lang="ru-RU" sz="2200" b="1" dirty="0" err="1">
                <a:solidFill>
                  <a:srgbClr val="C00000"/>
                </a:solidFill>
                <a:latin typeface="Cambria" panose="02040503050406030204" pitchFamily="18" charset="0"/>
              </a:rPr>
              <a:t>Суреновна</a:t>
            </a:r>
            <a:endParaRPr lang="ru-RU" sz="2400" b="1" dirty="0">
              <a:solidFill>
                <a:srgbClr val="C00000"/>
              </a:solidFill>
              <a:latin typeface="Cambria" panose="02040503050406030204" pitchFamily="18" charset="0"/>
            </a:endParaRPr>
          </a:p>
          <a:p>
            <a:pPr eaLnBrk="1" hangingPunct="1">
              <a:defRPr/>
            </a:pPr>
            <a:endParaRPr lang="ru-RU" dirty="0">
              <a:latin typeface="Cambria" panose="02040503050406030204" pitchFamily="18" charset="0"/>
            </a:endParaRPr>
          </a:p>
        </p:txBody>
      </p:sp>
      <p:pic>
        <p:nvPicPr>
          <p:cNvPr id="1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427984" y="161746"/>
            <a:ext cx="4572000" cy="1200329"/>
          </a:xfrm>
          <a:prstGeom prst="rect">
            <a:avLst/>
          </a:prstGeom>
        </p:spPr>
        <p:txBody>
          <a:bodyPr>
            <a:spAutoFit/>
          </a:bodyPr>
          <a:lstStyle/>
          <a:p>
            <a:pPr algn="ctr" eaLnBrk="1" hangingPunct="1"/>
            <a:r>
              <a:rPr lang="ru-RU" altLang="ru-RU" b="1" dirty="0">
                <a:solidFill>
                  <a:srgbClr val="C00000"/>
                </a:solidFill>
                <a:latin typeface="Cambria" panose="02040503050406030204" pitchFamily="18" charset="0"/>
              </a:rPr>
              <a:t>Лекция</a:t>
            </a:r>
          </a:p>
          <a:p>
            <a:pPr algn="ctr" eaLnBrk="1" hangingPunct="1"/>
            <a:r>
              <a:rPr lang="ru-RU" altLang="ru-RU" b="1" dirty="0">
                <a:latin typeface="Cambria" panose="02040503050406030204" pitchFamily="18" charset="0"/>
              </a:rPr>
              <a:t>по дисциплине </a:t>
            </a:r>
            <a:r>
              <a:rPr lang="ru-RU" altLang="ru-RU" b="1" dirty="0" smtClean="0">
                <a:latin typeface="Cambria" panose="02040503050406030204" pitchFamily="18" charset="0"/>
              </a:rPr>
              <a:t>«Протезирование при полном </a:t>
            </a:r>
            <a:r>
              <a:rPr lang="ru-RU" altLang="ru-RU" b="1" smtClean="0">
                <a:latin typeface="Cambria" panose="02040503050406030204" pitchFamily="18" charset="0"/>
              </a:rPr>
              <a:t>отсутствии зубов »</a:t>
            </a:r>
            <a:endParaRPr lang="ru-RU" altLang="ru-RU" b="1" dirty="0">
              <a:latin typeface="Cambria" panose="02040503050406030204" pitchFamily="18" charset="0"/>
            </a:endParaRPr>
          </a:p>
          <a:p>
            <a:pPr algn="ctr" eaLnBrk="1" hangingPunct="1"/>
            <a:r>
              <a:rPr lang="ru-RU" altLang="ru-RU" b="1" dirty="0">
                <a:latin typeface="Cambria" panose="02040503050406030204" pitchFamily="18" charset="0"/>
              </a:rPr>
              <a:t>специальности «Стоматология»</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633869-6FFF-49BC-B934-CEB2DE003FB7}" type="slidenum">
              <a:rPr lang="ru-RU" altLang="ru-RU">
                <a:solidFill>
                  <a:srgbClr val="898989"/>
                </a:solidFill>
              </a:rPr>
              <a:pPr/>
              <a:t>10</a:t>
            </a:fld>
            <a:endParaRPr lang="ru-RU" altLang="ru-RU">
              <a:solidFill>
                <a:srgbClr val="898989"/>
              </a:solidFill>
            </a:endParaRPr>
          </a:p>
        </p:txBody>
      </p:sp>
      <p:sp>
        <p:nvSpPr>
          <p:cNvPr id="2" name="Прямоугольник 1"/>
          <p:cNvSpPr/>
          <p:nvPr/>
        </p:nvSpPr>
        <p:spPr>
          <a:xfrm>
            <a:off x="1979712" y="1243012"/>
            <a:ext cx="6391275" cy="5113338"/>
          </a:xfrm>
          <a:prstGeom prst="rect">
            <a:avLst/>
          </a:prstGeom>
        </p:spPr>
        <p:txBody>
          <a:bodyPr>
            <a:spAutoFit/>
          </a:bodyPr>
          <a:lstStyle/>
          <a:p>
            <a:pPr indent="270510" algn="just">
              <a:lnSpc>
                <a:spcPct val="150000"/>
              </a:lnSpc>
              <a:spcAft>
                <a:spcPts val="0"/>
              </a:spcAft>
              <a:defRPr/>
            </a:pPr>
            <a:r>
              <a:rPr lang="ru-RU" sz="20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На нижнюю че­люсть</a:t>
            </a:r>
            <a:r>
              <a:rPr lang="ru-RU" sz="2000" dirty="0">
                <a:latin typeface="Cambria" panose="02040503050406030204" pitchFamily="18" charset="0"/>
                <a:ea typeface="Cambria" panose="02040503050406030204" pitchFamily="18" charset="0"/>
                <a:cs typeface="Times New Roman" panose="02020603050405020304" pitchFamily="18" charset="0"/>
              </a:rPr>
              <a:t> протез накладывают, продвигая его сначала кзади, а затем опуская вниз и смещая вперед. Бывают случаи, когда имеется низко опущенный верхнечелю­стной бугор, контактирующий с задним краем базиса нижнего протеза. Контак­тируя между собой, базисы протезов пре­пятствуют смыканию зубных рядов в центральной окклюзии. Такие участки базиса приходится истончать в точке контакта, а иногда и вообще укорачивать дистальный край базиса протеза для нижней челюсти.</a:t>
            </a:r>
            <a:endParaRPr lang="ru-RU" sz="16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90B90B-363F-468A-A51F-D04671523C67}" type="slidenum">
              <a:rPr lang="ru-RU" altLang="ru-RU">
                <a:solidFill>
                  <a:srgbClr val="898989"/>
                </a:solidFill>
              </a:rPr>
              <a:pPr/>
              <a:t>11</a:t>
            </a:fld>
            <a:endParaRPr lang="ru-RU" altLang="ru-RU">
              <a:solidFill>
                <a:srgbClr val="898989"/>
              </a:solidFill>
            </a:endParaRPr>
          </a:p>
        </p:txBody>
      </p:sp>
      <p:sp>
        <p:nvSpPr>
          <p:cNvPr id="14341" name="Прямоугольник 1"/>
          <p:cNvSpPr>
            <a:spLocks noChangeArrowheads="1"/>
          </p:cNvSpPr>
          <p:nvPr/>
        </p:nvSpPr>
        <p:spPr bwMode="auto">
          <a:xfrm>
            <a:off x="1691680" y="1550829"/>
            <a:ext cx="7021512"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200" b="1" dirty="0">
                <a:solidFill>
                  <a:srgbClr val="FF0000"/>
                </a:solidFill>
                <a:latin typeface="Cambria" panose="02040503050406030204" pitchFamily="18" charset="0"/>
                <a:ea typeface="Cambria" panose="02040503050406030204" pitchFamily="18" charset="0"/>
                <a:cs typeface="Cambria" panose="02040503050406030204" pitchFamily="18" charset="0"/>
              </a:rPr>
              <a:t>При наложении полных съемных протезов могут наблюдаться: </a:t>
            </a:r>
            <a:endParaRPr lang="en-US" altLang="ru-RU" sz="2200" b="1" dirty="0">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ctr"/>
            <a:endParaRPr lang="en-US" altLang="ru-RU" sz="2200" b="1" dirty="0">
              <a:solidFill>
                <a:srgbClr val="FF0000"/>
              </a:solidFill>
              <a:latin typeface="Cambria" panose="02040503050406030204" pitchFamily="18" charset="0"/>
              <a:ea typeface="Cambria" panose="02040503050406030204" pitchFamily="18" charset="0"/>
              <a:cs typeface="Cambria" panose="02040503050406030204" pitchFamily="18" charset="0"/>
            </a:endParaRPr>
          </a:p>
          <a:p>
            <a:pPr>
              <a:buFont typeface="Arial" panose="020B0604020202020204" pitchFamily="34" charset="0"/>
              <a:buChar char="•"/>
            </a:pPr>
            <a:r>
              <a:rPr lang="ru-RU" altLang="ru-RU" sz="2200" dirty="0">
                <a:latin typeface="Cambria" panose="02040503050406030204" pitchFamily="18" charset="0"/>
                <a:ea typeface="Cambria" panose="02040503050406030204" pitchFamily="18" charset="0"/>
                <a:cs typeface="Cambria" panose="02040503050406030204" pitchFamily="18" charset="0"/>
              </a:rPr>
              <a:t>снижение или повышение </a:t>
            </a:r>
            <a:r>
              <a:rPr lang="ru-RU" altLang="ru-RU" sz="2200" dirty="0" err="1">
                <a:latin typeface="Cambria" panose="02040503050406030204" pitchFamily="18" charset="0"/>
                <a:ea typeface="Cambria" panose="02040503050406030204" pitchFamily="18" charset="0"/>
                <a:cs typeface="Cambria" panose="02040503050406030204" pitchFamily="18" charset="0"/>
              </a:rPr>
              <a:t>межальвеолярной</a:t>
            </a:r>
            <a:r>
              <a:rPr lang="ru-RU" altLang="ru-RU" sz="2200" dirty="0">
                <a:latin typeface="Cambria" panose="02040503050406030204" pitchFamily="18" charset="0"/>
                <a:ea typeface="Cambria" panose="02040503050406030204" pitchFamily="18" charset="0"/>
                <a:cs typeface="Cambria" panose="02040503050406030204" pitchFamily="18" charset="0"/>
              </a:rPr>
              <a:t> высоты, </a:t>
            </a:r>
            <a:endParaRPr lang="en-US" altLang="ru-RU" sz="2200" dirty="0">
              <a:latin typeface="Cambria" panose="02040503050406030204" pitchFamily="18" charset="0"/>
              <a:ea typeface="Cambria" panose="02040503050406030204" pitchFamily="18" charset="0"/>
              <a:cs typeface="Cambria" panose="02040503050406030204" pitchFamily="18" charset="0"/>
            </a:endParaRPr>
          </a:p>
          <a:p>
            <a:pPr>
              <a:buFont typeface="Arial" panose="020B0604020202020204" pitchFamily="34" charset="0"/>
              <a:buChar char="•"/>
            </a:pPr>
            <a:r>
              <a:rPr lang="ru-RU" altLang="ru-RU" sz="2200" dirty="0">
                <a:latin typeface="Cambria" panose="02040503050406030204" pitchFamily="18" charset="0"/>
                <a:ea typeface="Cambria" panose="02040503050406030204" pitchFamily="18" charset="0"/>
                <a:cs typeface="Cambria" panose="02040503050406030204" pitchFamily="18" charset="0"/>
              </a:rPr>
              <a:t>отсутствие центральной окклюзии, </a:t>
            </a:r>
            <a:endParaRPr lang="en-US" altLang="ru-RU" sz="2200" dirty="0">
              <a:latin typeface="Cambria" panose="02040503050406030204" pitchFamily="18" charset="0"/>
              <a:ea typeface="Cambria" panose="02040503050406030204" pitchFamily="18" charset="0"/>
              <a:cs typeface="Cambria" panose="02040503050406030204" pitchFamily="18" charset="0"/>
            </a:endParaRPr>
          </a:p>
          <a:p>
            <a:pPr>
              <a:buFont typeface="Arial" panose="020B0604020202020204" pitchFamily="34" charset="0"/>
              <a:buChar char="•"/>
            </a:pPr>
            <a:r>
              <a:rPr lang="ru-RU" altLang="ru-RU" sz="2200" dirty="0">
                <a:latin typeface="Cambria" panose="02040503050406030204" pitchFamily="18" charset="0"/>
                <a:ea typeface="Cambria" panose="02040503050406030204" pitchFamily="18" charset="0"/>
                <a:cs typeface="Cambria" panose="02040503050406030204" pitchFamily="18" charset="0"/>
              </a:rPr>
              <a:t>погрешности в </a:t>
            </a:r>
            <a:r>
              <a:rPr lang="ru-RU" altLang="ru-RU" sz="2200" dirty="0" smtClean="0">
                <a:latin typeface="Cambria" panose="02040503050406030204" pitchFamily="18" charset="0"/>
                <a:ea typeface="Cambria" panose="02040503050406030204" pitchFamily="18" charset="0"/>
                <a:cs typeface="Cambria" panose="02040503050406030204" pitchFamily="18" charset="0"/>
              </a:rPr>
              <a:t>смыкании отдельных </a:t>
            </a:r>
            <a:r>
              <a:rPr lang="ru-RU" altLang="ru-RU" sz="2200" dirty="0">
                <a:latin typeface="Cambria" panose="02040503050406030204" pitchFamily="18" charset="0"/>
                <a:ea typeface="Cambria" panose="02040503050406030204" pitchFamily="18" charset="0"/>
                <a:cs typeface="Cambria" panose="02040503050406030204" pitchFamily="18" charset="0"/>
              </a:rPr>
              <a:t>зубов, </a:t>
            </a:r>
            <a:endParaRPr lang="en-US" altLang="ru-RU" sz="2200" dirty="0">
              <a:latin typeface="Cambria" panose="02040503050406030204" pitchFamily="18" charset="0"/>
              <a:ea typeface="Cambria" panose="02040503050406030204" pitchFamily="18" charset="0"/>
              <a:cs typeface="Cambria" panose="02040503050406030204" pitchFamily="18" charset="0"/>
            </a:endParaRPr>
          </a:p>
          <a:p>
            <a:pPr>
              <a:buFont typeface="Arial" panose="020B0604020202020204" pitchFamily="34" charset="0"/>
              <a:buChar char="•"/>
            </a:pPr>
            <a:r>
              <a:rPr lang="ru-RU" altLang="ru-RU" sz="2200" dirty="0">
                <a:latin typeface="Cambria" panose="02040503050406030204" pitchFamily="18" charset="0"/>
                <a:ea typeface="Cambria" panose="02040503050406030204" pitchFamily="18" charset="0"/>
                <a:cs typeface="Cambria" panose="02040503050406030204" pitchFamily="18" charset="0"/>
              </a:rPr>
              <a:t>несоответствие протеза границам протезного ложа, деформация базиса. </a:t>
            </a:r>
            <a:endParaRPr lang="en-US" altLang="ru-RU" sz="2200" dirty="0">
              <a:latin typeface="Cambria" panose="02040503050406030204" pitchFamily="18" charset="0"/>
              <a:ea typeface="Cambria" panose="02040503050406030204" pitchFamily="18" charset="0"/>
              <a:cs typeface="Cambria" panose="02040503050406030204" pitchFamily="18" charset="0"/>
            </a:endParaRPr>
          </a:p>
          <a:p>
            <a:endParaRPr lang="ru-RU" altLang="ru-RU" sz="2200" dirty="0">
              <a:latin typeface="Cambria" panose="02040503050406030204" pitchFamily="18" charset="0"/>
              <a:ea typeface="Cambria" panose="02040503050406030204" pitchFamily="18" charset="0"/>
              <a:cs typeface="Cambria" panose="02040503050406030204" pitchFamily="18" charset="0"/>
            </a:endParaRPr>
          </a:p>
          <a:p>
            <a:r>
              <a:rPr lang="ru-RU" altLang="ru-RU" sz="2200" dirty="0">
                <a:latin typeface="Cambria" panose="02040503050406030204" pitchFamily="18" charset="0"/>
                <a:ea typeface="Cambria" panose="02040503050406030204" pitchFamily="18" charset="0"/>
                <a:cs typeface="Cambria" panose="02040503050406030204" pitchFamily="18" charset="0"/>
              </a:rPr>
              <a:t>Эти дефекты могли остаться незамеченными при проверке постановки зубов на восковой модели,</a:t>
            </a:r>
            <a:r>
              <a:rPr lang="en-US" altLang="ru-RU" sz="2200" dirty="0">
                <a:latin typeface="Cambria" panose="02040503050406030204" pitchFamily="18" charset="0"/>
                <a:ea typeface="Cambria" panose="02040503050406030204" pitchFamily="18" charset="0"/>
                <a:cs typeface="Cambria" panose="02040503050406030204" pitchFamily="18" charset="0"/>
              </a:rPr>
              <a:t> </a:t>
            </a:r>
            <a:r>
              <a:rPr lang="ru-RU" altLang="ru-RU" sz="2200" dirty="0">
                <a:latin typeface="Cambria" panose="02040503050406030204" pitchFamily="18" charset="0"/>
                <a:ea typeface="Cambria" panose="02040503050406030204" pitchFamily="18" charset="0"/>
                <a:cs typeface="Cambria" panose="02040503050406030204" pitchFamily="18" charset="0"/>
              </a:rPr>
              <a:t>а также явиться следствием технических погрешностей, допущенных в процессе изготовления </a:t>
            </a:r>
            <a:r>
              <a:rPr lang="ru-RU" altLang="ru-RU" sz="2200" dirty="0" smtClean="0">
                <a:latin typeface="Cambria" panose="02040503050406030204" pitchFamily="18" charset="0"/>
                <a:ea typeface="Cambria" panose="02040503050406030204" pitchFamily="18" charset="0"/>
                <a:cs typeface="Cambria" panose="02040503050406030204" pitchFamily="18" charset="0"/>
              </a:rPr>
              <a:t>протеза.</a:t>
            </a:r>
            <a:endParaRPr lang="ru-RU" altLang="ru-RU" sz="2200" dirty="0">
              <a:latin typeface="Cambria" panose="02040503050406030204" pitchFamily="18" charset="0"/>
              <a:ea typeface="Cambria" panose="02040503050406030204" pitchFamily="18" charset="0"/>
              <a:cs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C5B947-C4D7-48F7-8FFE-FB343C1D9D9A}" type="slidenum">
              <a:rPr lang="ru-RU" altLang="ru-RU">
                <a:solidFill>
                  <a:srgbClr val="898989"/>
                </a:solidFill>
              </a:rPr>
              <a:pPr/>
              <a:t>12</a:t>
            </a:fld>
            <a:endParaRPr lang="ru-RU" altLang="ru-RU">
              <a:solidFill>
                <a:srgbClr val="898989"/>
              </a:solidFill>
            </a:endParaRPr>
          </a:p>
        </p:txBody>
      </p:sp>
      <p:sp>
        <p:nvSpPr>
          <p:cNvPr id="5" name="Заголовок 1"/>
          <p:cNvSpPr txBox="1">
            <a:spLocks/>
          </p:cNvSpPr>
          <p:nvPr/>
        </p:nvSpPr>
        <p:spPr>
          <a:xfrm>
            <a:off x="1691680" y="1234206"/>
            <a:ext cx="7200900" cy="649287"/>
          </a:xfrm>
          <a:prstGeom prst="rect">
            <a:avLst/>
          </a:prstGeom>
          <a:effectLst/>
        </p:spPr>
        <p:txBody>
          <a:bodyPr>
            <a:normAutofit fontScale="75000" lnSpcReduction="200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ru-RU"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К техническим ошибкам относят:</a:t>
            </a:r>
            <a:r>
              <a:rPr lang="ru-RU"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r>
            <a:br>
              <a:rPr lang="ru-RU"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br>
            <a:endParaRPr lang="ru-RU" b="1" dirty="0">
              <a:solidFill>
                <a:srgbClr val="FF0000"/>
              </a:solidFill>
              <a:latin typeface="Cambria" panose="02040503050406030204" pitchFamily="18" charset="0"/>
              <a:ea typeface="Cambria" panose="02040503050406030204" pitchFamily="18" charset="0"/>
            </a:endParaRPr>
          </a:p>
        </p:txBody>
      </p:sp>
      <p:sp>
        <p:nvSpPr>
          <p:cNvPr id="2" name="Прямоугольник 1"/>
          <p:cNvSpPr/>
          <p:nvPr/>
        </p:nvSpPr>
        <p:spPr>
          <a:xfrm>
            <a:off x="1854200" y="1628776"/>
            <a:ext cx="6965950" cy="5113337"/>
          </a:xfrm>
          <a:prstGeom prst="rect">
            <a:avLst/>
          </a:prstGeom>
        </p:spPr>
        <p:txBody>
          <a:bodyPr>
            <a:spAutoFit/>
          </a:bodyPr>
          <a:lstStyle/>
          <a:p>
            <a:pPr algn="just">
              <a:lnSpc>
                <a:spcPct val="150000"/>
              </a:lnSpc>
              <a:spcAft>
                <a:spcPts val="0"/>
              </a:spcAft>
              <a:defRPr/>
            </a:pPr>
            <a:r>
              <a:rPr lang="ru-RU" sz="2000" dirty="0">
                <a:latin typeface="Cambria" panose="02040503050406030204" pitchFamily="18" charset="0"/>
                <a:ea typeface="Cambria" panose="02040503050406030204" pitchFamily="18" charset="0"/>
                <a:cs typeface="Times New Roman" panose="02020603050405020304" pitchFamily="18" charset="0"/>
              </a:rPr>
              <a:t>1. Недостаточное соединение частей кюветы (слабое прессование), при этом базис протеза получается толстым, пори­стым, цвет его изменен, прикус бывает завышенным, при смыкании челюстей часто наблюдается бугорково-</a:t>
            </a:r>
            <a:r>
              <a:rPr lang="ru-RU" sz="2000" dirty="0" err="1">
                <a:latin typeface="Cambria" panose="02040503050406030204" pitchFamily="18" charset="0"/>
                <a:ea typeface="Cambria" panose="02040503050406030204" pitchFamily="18" charset="0"/>
                <a:cs typeface="Times New Roman" panose="02020603050405020304" pitchFamily="18" charset="0"/>
              </a:rPr>
              <a:t>бугровый</a:t>
            </a:r>
            <a:r>
              <a:rPr lang="ru-RU" sz="2000" dirty="0">
                <a:latin typeface="Cambria" panose="02040503050406030204" pitchFamily="18" charset="0"/>
                <a:ea typeface="Cambria" panose="02040503050406030204" pitchFamily="18" charset="0"/>
                <a:cs typeface="Times New Roman" panose="02020603050405020304" pitchFamily="18" charset="0"/>
              </a:rPr>
              <a:t> контакт между зубами. Такие протезы необходимо переделать.</a:t>
            </a:r>
          </a:p>
          <a:p>
            <a:pPr algn="just">
              <a:lnSpc>
                <a:spcPct val="150000"/>
              </a:lnSpc>
              <a:spcAft>
                <a:spcPts val="0"/>
              </a:spcAft>
              <a:defRPr/>
            </a:pPr>
            <a:r>
              <a:rPr lang="ru-RU" sz="2000" dirty="0">
                <a:latin typeface="Cambria" panose="02040503050406030204" pitchFamily="18" charset="0"/>
                <a:ea typeface="Cambria" panose="02040503050406030204" pitchFamily="18" charset="0"/>
                <a:cs typeface="Times New Roman" panose="02020603050405020304" pitchFamily="18" charset="0"/>
              </a:rPr>
              <a:t>2. Отсутствие смыкания зубных рядов в центральной окклюзии, причиной ко­торого являются трещины или переломы</a:t>
            </a:r>
            <a:r>
              <a:rPr lang="ru-RU" sz="2000" spc="35"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ru-RU" sz="2000" dirty="0">
                <a:latin typeface="Cambria" panose="02040503050406030204" pitchFamily="18" charset="0"/>
                <a:ea typeface="Cambria" panose="02040503050406030204" pitchFamily="18" charset="0"/>
                <a:cs typeface="Times New Roman" panose="02020603050405020304" pitchFamily="18" charset="0"/>
              </a:rPr>
              <a:t>модели. Прикус получается неопреде­ленным в зависимости от смещения фрагментов модели. В таких случаях про­тезы также необходимо переделать.</a:t>
            </a: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88030F-E3BE-438A-819E-30238A1562CC}" type="slidenum">
              <a:rPr lang="ru-RU" altLang="ru-RU">
                <a:solidFill>
                  <a:srgbClr val="898989"/>
                </a:solidFill>
              </a:rPr>
              <a:pPr/>
              <a:t>13</a:t>
            </a:fld>
            <a:endParaRPr lang="ru-RU" altLang="ru-RU">
              <a:solidFill>
                <a:srgbClr val="898989"/>
              </a:solidFill>
            </a:endParaRPr>
          </a:p>
        </p:txBody>
      </p:sp>
      <p:sp>
        <p:nvSpPr>
          <p:cNvPr id="13317" name="Прямоугольник 1"/>
          <p:cNvSpPr>
            <a:spLocks noChangeArrowheads="1"/>
          </p:cNvSpPr>
          <p:nvPr/>
        </p:nvSpPr>
        <p:spPr bwMode="auto">
          <a:xfrm>
            <a:off x="2051720" y="2085045"/>
            <a:ext cx="65341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ru-RU" altLang="ru-RU"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3. Укорочение границ протеза при от­делке, при этом будет нарушена фикса­ция протеза. Исправить ошибку можно методом перебазировки.</a:t>
            </a:r>
          </a:p>
          <a:p>
            <a:pPr algn="just">
              <a:lnSpc>
                <a:spcPct val="150000"/>
              </a:lnSpc>
            </a:pPr>
            <a:r>
              <a:rPr lang="ru-RU" altLang="ru-RU"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4. Клинические ошибки могут быть свя­заны с неправильным определением цен­трального соотношения челюстей как в вертикальном, так и в горизонтальном направлениях. При этом они не были вы­явлены на этапе проверки восковой ком­позиции.</a:t>
            </a:r>
          </a:p>
        </p:txBody>
      </p:sp>
      <p:sp>
        <p:nvSpPr>
          <p:cNvPr id="13318" name="Заголовок 1"/>
          <p:cNvSpPr txBox="1">
            <a:spLocks/>
          </p:cNvSpPr>
          <p:nvPr/>
        </p:nvSpPr>
        <p:spPr bwMode="auto">
          <a:xfrm>
            <a:off x="1619672" y="1435758"/>
            <a:ext cx="72009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ru-RU" altLang="ru-RU" sz="3200" b="1" dirty="0">
                <a:solidFill>
                  <a:srgbClr val="FF0000"/>
                </a:solidFill>
                <a:latin typeface="Cambria" panose="02040503050406030204" pitchFamily="18" charset="0"/>
                <a:ea typeface="Cambria" panose="02040503050406030204" pitchFamily="18" charset="0"/>
                <a:cs typeface="Cambria" panose="02040503050406030204" pitchFamily="18" charset="0"/>
              </a:rPr>
              <a:t>Технические ошибки:</a:t>
            </a: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88030F-E3BE-438A-819E-30238A1562CC}" type="slidenum">
              <a:rPr lang="ru-RU" altLang="ru-RU">
                <a:solidFill>
                  <a:srgbClr val="898989"/>
                </a:solidFill>
              </a:rPr>
              <a:pPr/>
              <a:t>14</a:t>
            </a:fld>
            <a:endParaRPr lang="ru-RU" altLang="ru-RU">
              <a:solidFill>
                <a:srgbClr val="898989"/>
              </a:solidFill>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691680" y="1230401"/>
            <a:ext cx="7398568" cy="5324535"/>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При наложении полных съемных протезов может </a:t>
            </a:r>
            <a:r>
              <a:rPr lang="ru-RU" sz="2000" i="1" dirty="0">
                <a:solidFill>
                  <a:srgbClr val="0070C0"/>
                </a:solidFill>
                <a:latin typeface="Cambria" panose="02040503050406030204" pitchFamily="18" charset="0"/>
                <a:ea typeface="Cambria" panose="02040503050406030204" pitchFamily="18" charset="0"/>
              </a:rPr>
              <a:t>снижаться или повышаться </a:t>
            </a:r>
            <a:r>
              <a:rPr lang="ru-RU" sz="2000" i="1" dirty="0" err="1">
                <a:solidFill>
                  <a:srgbClr val="0070C0"/>
                </a:solidFill>
                <a:latin typeface="Cambria" panose="02040503050406030204" pitchFamily="18" charset="0"/>
                <a:ea typeface="Cambria" panose="02040503050406030204" pitchFamily="18" charset="0"/>
              </a:rPr>
              <a:t>межальвеолярная</a:t>
            </a:r>
            <a:r>
              <a:rPr lang="ru-RU" sz="2000" i="1" dirty="0">
                <a:solidFill>
                  <a:srgbClr val="0070C0"/>
                </a:solidFill>
                <a:latin typeface="Cambria" panose="02040503050406030204" pitchFamily="18" charset="0"/>
                <a:ea typeface="Cambria" panose="02040503050406030204" pitchFamily="18" charset="0"/>
              </a:rPr>
              <a:t> высота, отсутствовать центральная окклюзия, наблюдаются погрешности в смыкании отдельных зубов, несоответствие протеза границам протезного ложа, деформации базиса и др</a:t>
            </a:r>
            <a:r>
              <a:rPr lang="ru-RU" sz="2000" dirty="0">
                <a:latin typeface="Cambria" panose="02040503050406030204" pitchFamily="18" charset="0"/>
                <a:ea typeface="Cambria" panose="02040503050406030204" pitchFamily="18" charset="0"/>
              </a:rPr>
              <a:t>. Эти дефекты могли остаться незамеченными при проверке конструкции протезов, а также явиться следствием технических погрешностей, допущенных в процессе изготовления протеза. Более полное представление о его полноценности можно получить позже на основании наблюдений в период адаптации пациентов к протезу. При снижении или повышении высоты прикуса врачу следует определить, за счет какого протеза (для верхней или нижней челюсти) произошли изменения. На его базисе </a:t>
            </a:r>
            <a:r>
              <a:rPr lang="ru-RU" sz="2000" dirty="0" err="1">
                <a:latin typeface="Cambria" panose="02040503050406030204" pitchFamily="18" charset="0"/>
                <a:ea typeface="Cambria" panose="02040503050406030204" pitchFamily="18" charset="0"/>
              </a:rPr>
              <a:t>сошлифовывают</a:t>
            </a:r>
            <a:r>
              <a:rPr lang="ru-RU" sz="2000" dirty="0">
                <a:latin typeface="Cambria" panose="02040503050406030204" pitchFamily="18" charset="0"/>
                <a:ea typeface="Cambria" panose="02040503050406030204" pitchFamily="18" charset="0"/>
              </a:rPr>
              <a:t> искусственные зубы, а иногда на обоих. Формируют восковые </a:t>
            </a:r>
            <a:r>
              <a:rPr lang="ru-RU" sz="2000" dirty="0" err="1">
                <a:latin typeface="Cambria" panose="02040503050406030204" pitchFamily="18" charset="0"/>
                <a:ea typeface="Cambria" panose="02040503050406030204" pitchFamily="18" charset="0"/>
              </a:rPr>
              <a:t>окклюзионные</a:t>
            </a:r>
            <a:r>
              <a:rPr lang="ru-RU" sz="2000" dirty="0">
                <a:latin typeface="Cambria" panose="02040503050406030204" pitchFamily="18" charset="0"/>
                <a:ea typeface="Cambria" panose="02040503050406030204" pitchFamily="18" charset="0"/>
              </a:rPr>
              <a:t> валики и заново определяют центральное соотношение челюстей. </a:t>
            </a:r>
          </a:p>
        </p:txBody>
      </p:sp>
    </p:spTree>
    <p:extLst>
      <p:ext uri="{BB962C8B-B14F-4D97-AF65-F5344CB8AC3E}">
        <p14:creationId xmlns:p14="http://schemas.microsoft.com/office/powerpoint/2010/main" val="3438321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88030F-E3BE-438A-819E-30238A1562CC}" type="slidenum">
              <a:rPr lang="ru-RU" altLang="ru-RU">
                <a:solidFill>
                  <a:srgbClr val="898989"/>
                </a:solidFill>
              </a:rPr>
              <a:pPr/>
              <a:t>15</a:t>
            </a:fld>
            <a:endParaRPr lang="ru-RU" altLang="ru-RU">
              <a:solidFill>
                <a:srgbClr val="898989"/>
              </a:solidFill>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763688" y="1412776"/>
            <a:ext cx="7128792" cy="4708981"/>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При неправильном определении центрального соотношения челюстей (выявлена передняя, боковая окклюзия) </a:t>
            </a:r>
            <a:r>
              <a:rPr lang="ru-RU" sz="2000" i="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протезы нужно переделать</a:t>
            </a:r>
            <a:r>
              <a:rPr lang="ru-RU" sz="2000" dirty="0">
                <a:latin typeface="Cambria" panose="02040503050406030204" pitchFamily="18" charset="0"/>
                <a:ea typeface="Cambria" panose="02040503050406030204" pitchFamily="18" charset="0"/>
              </a:rPr>
              <a:t>. </a:t>
            </a:r>
            <a:r>
              <a:rPr lang="ru-RU" sz="2000" dirty="0" err="1">
                <a:latin typeface="Cambria" panose="02040503050406030204" pitchFamily="18" charset="0"/>
                <a:ea typeface="Cambria" panose="02040503050406030204" pitchFamily="18" charset="0"/>
              </a:rPr>
              <a:t>Сошлифовывают</a:t>
            </a:r>
            <a:r>
              <a:rPr lang="ru-RU" sz="2000" dirty="0">
                <a:latin typeface="Cambria" panose="02040503050406030204" pitchFamily="18" charset="0"/>
                <a:ea typeface="Cambria" panose="02040503050406030204" pitchFamily="18" charset="0"/>
              </a:rPr>
              <a:t> зубы с пластмассовых базисов, формируют восковые </a:t>
            </a:r>
            <a:r>
              <a:rPr lang="ru-RU" sz="2000" dirty="0" err="1">
                <a:latin typeface="Cambria" panose="02040503050406030204" pitchFamily="18" charset="0"/>
                <a:ea typeface="Cambria" panose="02040503050406030204" pitchFamily="18" charset="0"/>
              </a:rPr>
              <a:t>окклюзионные</a:t>
            </a:r>
            <a:r>
              <a:rPr lang="ru-RU" sz="2000" dirty="0">
                <a:latin typeface="Cambria" panose="02040503050406030204" pitchFamily="18" charset="0"/>
                <a:ea typeface="Cambria" panose="02040503050406030204" pitchFamily="18" charset="0"/>
              </a:rPr>
              <a:t> валики, определяют центральное соотношение челюстей и далее изготавливают протезы. При </a:t>
            </a:r>
            <a:r>
              <a:rPr lang="ru-RU" sz="2000" dirty="0" err="1">
                <a:latin typeface="Cambria" panose="02040503050406030204" pitchFamily="18" charset="0"/>
                <a:ea typeface="Cambria" panose="02040503050406030204" pitchFamily="18" charset="0"/>
              </a:rPr>
              <a:t>несмыкании</a:t>
            </a:r>
            <a:r>
              <a:rPr lang="ru-RU" sz="2000" dirty="0">
                <a:latin typeface="Cambria" panose="02040503050406030204" pitchFamily="18" charset="0"/>
                <a:ea typeface="Cambria" panose="02040503050406030204" pitchFamily="18" charset="0"/>
              </a:rPr>
              <a:t> зубов с одной стороны, но правильно зафиксированной высоте прикуса и центральной окклюзии в щель между искусственными зубами следует поместить размягченную пластину воска и предложить пациенту сомкнуть зубы</a:t>
            </a:r>
            <a:r>
              <a:rPr lang="ru-RU" sz="2000" u="sng"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По восковым отпечаткам составляют протезы в положении центральной окклюзии, </a:t>
            </a:r>
            <a:r>
              <a:rPr lang="ru-RU" sz="2000" u="sng" dirty="0" err="1">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загипсовывают</a:t>
            </a:r>
            <a:r>
              <a:rPr lang="ru-RU" sz="2000" u="sng"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в </a:t>
            </a:r>
            <a:r>
              <a:rPr lang="ru-RU" sz="2000" u="sng" dirty="0" err="1">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окклюдатор</a:t>
            </a:r>
            <a:r>
              <a:rPr lang="ru-RU" sz="2000" u="sng"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или </a:t>
            </a:r>
            <a:r>
              <a:rPr lang="ru-RU" sz="2000" u="sng" dirty="0" err="1">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артикулятор</a:t>
            </a:r>
            <a:r>
              <a:rPr lang="ru-RU" sz="2000" u="sng"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для исправления постановки зубов и дальнейшего изготовления. </a:t>
            </a:r>
          </a:p>
        </p:txBody>
      </p:sp>
    </p:spTree>
    <p:extLst>
      <p:ext uri="{BB962C8B-B14F-4D97-AF65-F5344CB8AC3E}">
        <p14:creationId xmlns:p14="http://schemas.microsoft.com/office/powerpoint/2010/main" val="588768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88030F-E3BE-438A-819E-30238A1562CC}" type="slidenum">
              <a:rPr lang="ru-RU" altLang="ru-RU">
                <a:solidFill>
                  <a:srgbClr val="898989"/>
                </a:solidFill>
              </a:rPr>
              <a:pPr/>
              <a:t>16</a:t>
            </a:fld>
            <a:endParaRPr lang="ru-RU" altLang="ru-RU">
              <a:solidFill>
                <a:srgbClr val="898989"/>
              </a:solidFill>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763688" y="1412776"/>
            <a:ext cx="7128792" cy="4708981"/>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Одним из существенных недостатков является укорочение границ (краев) протеза, вызывающее нарушение замыкающего клапана и плохую фиксацию конструкции. </a:t>
            </a:r>
            <a:endParaRPr lang="ru-RU" sz="2000" dirty="0" smtClean="0">
              <a:latin typeface="Cambria" panose="02040503050406030204" pitchFamily="18" charset="0"/>
              <a:ea typeface="Cambria" panose="02040503050406030204" pitchFamily="18" charset="0"/>
            </a:endParaRPr>
          </a:p>
          <a:p>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Для </a:t>
            </a:r>
            <a:r>
              <a:rPr lang="ru-RU" sz="2000" dirty="0">
                <a:latin typeface="Cambria" panose="02040503050406030204" pitchFamily="18" charset="0"/>
                <a:ea typeface="Cambria" panose="02040503050406030204" pitchFamily="18" charset="0"/>
              </a:rPr>
              <a:t>исправления этого </a:t>
            </a:r>
            <a:r>
              <a:rPr lang="ru-RU" sz="2000" dirty="0" err="1">
                <a:latin typeface="Cambria" panose="02040503050406030204" pitchFamily="18" charset="0"/>
                <a:ea typeface="Cambria" panose="02040503050406030204" pitchFamily="18" charset="0"/>
              </a:rPr>
              <a:t>подшлифовывают</a:t>
            </a:r>
            <a:r>
              <a:rPr lang="ru-RU" sz="2000" dirty="0">
                <a:latin typeface="Cambria" panose="02040503050406030204" pitchFamily="18" charset="0"/>
                <a:ea typeface="Cambria" panose="02040503050406030204" pitchFamily="18" charset="0"/>
              </a:rPr>
              <a:t> край протеза и на него накладывают валик из воска или термопластической массы. Край протеза осторожно разогревают, чтобы наслоенная масса стала пластичной, вводят в рот протез и формируют его край функциональными пробами. Затем протез извлекают, удаляют излишки массы по его краю. Если необходимо, манипуляцию повторяют до тех пор, </a:t>
            </a:r>
            <a:r>
              <a:rPr lang="ru-RU" sz="2000" dirty="0" smtClean="0">
                <a:latin typeface="Cambria" panose="02040503050406030204" pitchFamily="18" charset="0"/>
                <a:ea typeface="Cambria" panose="02040503050406030204" pitchFamily="18" charset="0"/>
              </a:rPr>
              <a:t>пока </a:t>
            </a:r>
            <a:r>
              <a:rPr lang="ru-RU" sz="2000" dirty="0">
                <a:latin typeface="Cambria" panose="02040503050406030204" pitchFamily="18" charset="0"/>
                <a:ea typeface="Cambria" panose="02040503050406030204" pitchFamily="18" charset="0"/>
              </a:rPr>
              <a:t>не достигнут хорошей фиксации. Воск или термопластическую массу в дальнейшем заменяют базисным материалом обычным способом. </a:t>
            </a:r>
          </a:p>
        </p:txBody>
      </p:sp>
    </p:spTree>
    <p:extLst>
      <p:ext uri="{BB962C8B-B14F-4D97-AF65-F5344CB8AC3E}">
        <p14:creationId xmlns:p14="http://schemas.microsoft.com/office/powerpoint/2010/main" val="3747899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52952F-DC85-46A5-8A7F-924441A62BA6}" type="slidenum">
              <a:rPr lang="ru-RU" altLang="ru-RU">
                <a:solidFill>
                  <a:srgbClr val="898989"/>
                </a:solidFill>
              </a:rPr>
              <a:pPr/>
              <a:t>17</a:t>
            </a:fld>
            <a:endParaRPr lang="ru-RU" altLang="ru-RU">
              <a:solidFill>
                <a:srgbClr val="898989"/>
              </a:solidFill>
            </a:endParaRPr>
          </a:p>
        </p:txBody>
      </p:sp>
      <p:sp>
        <p:nvSpPr>
          <p:cNvPr id="4102" name="Прямоугольник 2"/>
          <p:cNvSpPr>
            <a:spLocks noChangeArrowheads="1"/>
          </p:cNvSpPr>
          <p:nvPr/>
        </p:nvSpPr>
        <p:spPr bwMode="auto">
          <a:xfrm>
            <a:off x="2247307" y="1584325"/>
            <a:ext cx="669607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endParaRPr lang="ru-RU" altLang="ru-RU" sz="12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pPr>
            <a:r>
              <a:rPr lang="ru-RU" altLang="ru-RU" sz="1600" dirty="0">
                <a:latin typeface="Cambria" panose="02040503050406030204" pitchFamily="18" charset="0"/>
                <a:ea typeface="Cambria" panose="02040503050406030204" pitchFamily="18" charset="0"/>
                <a:cs typeface="Times New Roman" panose="02020603050405020304" pitchFamily="18" charset="0"/>
              </a:rPr>
              <a:t>В случаях, когда необходимо значительное </a:t>
            </a:r>
            <a:r>
              <a:rPr lang="ru-RU" altLang="ru-RU" sz="1600" dirty="0" err="1">
                <a:latin typeface="Cambria" panose="02040503050406030204" pitchFamily="18" charset="0"/>
                <a:ea typeface="Cambria" panose="02040503050406030204" pitchFamily="18" charset="0"/>
                <a:cs typeface="Times New Roman" panose="02020603050405020304" pitchFamily="18" charset="0"/>
              </a:rPr>
              <a:t>сошлифовывание</a:t>
            </a:r>
            <a:r>
              <a:rPr lang="ru-RU" altLang="ru-RU" sz="1600" dirty="0">
                <a:latin typeface="Cambria" panose="02040503050406030204" pitchFamily="18" charset="0"/>
                <a:ea typeface="Cambria" panose="02040503050406030204" pitchFamily="18" charset="0"/>
                <a:cs typeface="Times New Roman" panose="02020603050405020304" pitchFamily="18" charset="0"/>
              </a:rPr>
              <a:t> поверхности базиса, обращенного к слизистой оболочке, а также при несоответствии цвета, формы и постановки искусственных зубов протез подлежит переделке.</a:t>
            </a:r>
            <a:endParaRPr lang="ru-RU" altLang="ru-RU" sz="12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Коррекция зубных протезов - как правильно проводить - Фрезерный CAD/CAM  центр Орто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4050871"/>
            <a:ext cx="4003951" cy="2670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оррекция зубных протезов - как правильно проводить - Фрезерный CAD/CAM  центр Орто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6920" y="4050871"/>
            <a:ext cx="3160876" cy="26706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Восклицательный знак – Бесплатные иконки: образовани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988" y="1333194"/>
            <a:ext cx="2680569" cy="268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719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18</a:t>
            </a:fld>
            <a:endParaRPr lang="ru-RU" altLang="ru-RU">
              <a:solidFill>
                <a:srgbClr val="898989"/>
              </a:solidFill>
            </a:endParaRPr>
          </a:p>
        </p:txBody>
      </p:sp>
      <p:sp>
        <p:nvSpPr>
          <p:cNvPr id="15365" name="Прямоугольник 2"/>
          <p:cNvSpPr>
            <a:spLocks noChangeArrowheads="1"/>
          </p:cNvSpPr>
          <p:nvPr/>
        </p:nvSpPr>
        <p:spPr bwMode="auto">
          <a:xfrm>
            <a:off x="1691680" y="1469086"/>
            <a:ext cx="70389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b="1" dirty="0">
                <a:solidFill>
                  <a:srgbClr val="FF0000"/>
                </a:solidFill>
                <a:latin typeface="Cambria" panose="02040503050406030204" pitchFamily="18" charset="0"/>
                <a:ea typeface="Cambria" panose="02040503050406030204" pitchFamily="18" charset="0"/>
                <a:cs typeface="Cambria" panose="02040503050406030204" pitchFamily="18" charset="0"/>
              </a:rPr>
              <a:t>Фиксация протеза </a:t>
            </a:r>
            <a:r>
              <a:rPr lang="ru-RU" altLang="ru-RU" i="1" dirty="0">
                <a:latin typeface="Cambria" panose="02040503050406030204" pitchFamily="18" charset="0"/>
                <a:ea typeface="Cambria" panose="02040503050406030204" pitchFamily="18" charset="0"/>
                <a:cs typeface="Times New Roman" panose="02020603050405020304" pitchFamily="18" charset="0"/>
              </a:rPr>
              <a:t>(от фр. </a:t>
            </a:r>
            <a:r>
              <a:rPr lang="ru-RU" altLang="ru-RU" i="1" dirty="0" err="1">
                <a:latin typeface="Cambria" panose="02040503050406030204" pitchFamily="18" charset="0"/>
                <a:ea typeface="Cambria" panose="02040503050406030204" pitchFamily="18" charset="0"/>
                <a:cs typeface="Times New Roman" panose="02020603050405020304" pitchFamily="18" charset="0"/>
              </a:rPr>
              <a:t>fixer</a:t>
            </a:r>
            <a:r>
              <a:rPr lang="ru-RU" altLang="ru-RU" i="1" dirty="0">
                <a:latin typeface="Cambria" panose="02040503050406030204" pitchFamily="18" charset="0"/>
                <a:ea typeface="Cambria" panose="02040503050406030204" pitchFamily="18" charset="0"/>
                <a:cs typeface="Times New Roman" panose="02020603050405020304" pitchFamily="18" charset="0"/>
              </a:rPr>
              <a:t>, лат. </a:t>
            </a:r>
            <a:r>
              <a:rPr lang="ru-RU" altLang="ru-RU" i="1" dirty="0" err="1">
                <a:latin typeface="Cambria" panose="02040503050406030204" pitchFamily="18" charset="0"/>
                <a:ea typeface="Cambria" panose="02040503050406030204" pitchFamily="18" charset="0"/>
                <a:cs typeface="Times New Roman" panose="02020603050405020304" pitchFamily="18" charset="0"/>
              </a:rPr>
              <a:t>fixus</a:t>
            </a:r>
            <a:r>
              <a:rPr lang="ru-RU" altLang="ru-RU" i="1" dirty="0">
                <a:latin typeface="Cambria" panose="02040503050406030204" pitchFamily="18" charset="0"/>
                <a:ea typeface="Cambria" panose="02040503050406030204" pitchFamily="18" charset="0"/>
                <a:cs typeface="Times New Roman" panose="02020603050405020304" pitchFamily="18" charset="0"/>
              </a:rPr>
              <a:t> — твердый, нерушимый, крепкий) </a:t>
            </a:r>
            <a:r>
              <a:rPr lang="ru-RU" altLang="ru-RU" dirty="0">
                <a:latin typeface="Cambria" panose="02040503050406030204" pitchFamily="18" charset="0"/>
                <a:ea typeface="Cambria" panose="02040503050406030204" pitchFamily="18" charset="0"/>
                <a:cs typeface="Times New Roman" panose="02020603050405020304" pitchFamily="18" charset="0"/>
              </a:rPr>
              <a:t>— удержание протеза на челюсти в покое за счет сил адгезии, </a:t>
            </a:r>
            <a:r>
              <a:rPr lang="ru-RU" altLang="ru-RU" dirty="0" err="1">
                <a:latin typeface="Cambria" panose="02040503050406030204" pitchFamily="18" charset="0"/>
                <a:ea typeface="Cambria" panose="02040503050406030204" pitchFamily="18" charset="0"/>
                <a:cs typeface="Times New Roman" panose="02020603050405020304" pitchFamily="18" charset="0"/>
              </a:rPr>
              <a:t>когезии</a:t>
            </a:r>
            <a:r>
              <a:rPr lang="ru-RU" altLang="ru-RU" dirty="0">
                <a:latin typeface="Cambria" panose="02040503050406030204" pitchFamily="18" charset="0"/>
                <a:ea typeface="Cambria" panose="02040503050406030204" pitchFamily="18" charset="0"/>
                <a:cs typeface="Times New Roman" panose="02020603050405020304" pitchFamily="18" charset="0"/>
              </a:rPr>
              <a:t> и разности давлений атмосферного и под протезом.</a:t>
            </a:r>
            <a:endParaRPr lang="en-US" altLang="ru-RU" dirty="0">
              <a:latin typeface="Cambria" panose="02040503050406030204" pitchFamily="18" charset="0"/>
              <a:ea typeface="Cambria" panose="02040503050406030204" pitchFamily="18" charset="0"/>
              <a:cs typeface="Times New Roman" panose="02020603050405020304" pitchFamily="18" charset="0"/>
            </a:endParaRPr>
          </a:p>
          <a:p>
            <a:endParaRPr lang="ru-RU" altLang="ru-RU" dirty="0">
              <a:latin typeface="Cambria" panose="02040503050406030204" pitchFamily="18" charset="0"/>
              <a:ea typeface="Cambria" panose="02040503050406030204" pitchFamily="18" charset="0"/>
              <a:cs typeface="Times New Roman" panose="02020603050405020304" pitchFamily="18" charset="0"/>
            </a:endParaRPr>
          </a:p>
          <a:p>
            <a:r>
              <a:rPr lang="ru-RU" altLang="ru-RU"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Адгезия</a:t>
            </a:r>
            <a:r>
              <a:rPr lang="ru-RU" altLang="ru-RU" dirty="0">
                <a:latin typeface="Cambria" panose="02040503050406030204" pitchFamily="18" charset="0"/>
                <a:ea typeface="Cambria" panose="02040503050406030204" pitchFamily="18" charset="0"/>
                <a:cs typeface="Times New Roman" panose="02020603050405020304" pitchFamily="18" charset="0"/>
              </a:rPr>
              <a:t> – возникновение связи между поверхностными слоями двух разнородных тел. При этом возникает явление прилипания друг к другу твердых или жидких тел: протез – слизистая оболочка, или протез – слюна и слюна – слизистая оболочка.</a:t>
            </a:r>
            <a:endParaRPr lang="en-US" altLang="ru-RU" dirty="0">
              <a:latin typeface="Cambria" panose="02040503050406030204" pitchFamily="18" charset="0"/>
              <a:ea typeface="Cambria" panose="02040503050406030204" pitchFamily="18" charset="0"/>
              <a:cs typeface="Times New Roman" panose="02020603050405020304" pitchFamily="18" charset="0"/>
            </a:endParaRPr>
          </a:p>
          <a:p>
            <a:endParaRPr lang="ru-RU" altLang="ru-RU" dirty="0">
              <a:latin typeface="Cambria" panose="02040503050406030204" pitchFamily="18" charset="0"/>
              <a:ea typeface="Cambria" panose="02040503050406030204" pitchFamily="18" charset="0"/>
              <a:cs typeface="Times New Roman" panose="02020603050405020304" pitchFamily="18" charset="0"/>
            </a:endParaRPr>
          </a:p>
          <a:p>
            <a:r>
              <a:rPr lang="ru-RU" altLang="ru-RU"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Когезия</a:t>
            </a:r>
            <a:r>
              <a:rPr lang="ru-RU" altLang="ru-RU"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ru-RU" altLang="ru-RU" dirty="0">
                <a:latin typeface="Cambria" panose="02040503050406030204" pitchFamily="18" charset="0"/>
                <a:ea typeface="Cambria" panose="02040503050406030204" pitchFamily="18" charset="0"/>
                <a:cs typeface="Times New Roman" panose="02020603050405020304" pitchFamily="18" charset="0"/>
              </a:rPr>
              <a:t>- представляет силу межмолекулярного сцепления частиц жидкости – слюны между двумя пластинками или между протезом и слизистой оболочкой.</a:t>
            </a:r>
            <a:endParaRPr lang="en-US" altLang="ru-RU" dirty="0">
              <a:latin typeface="Cambria" panose="02040503050406030204" pitchFamily="18" charset="0"/>
              <a:ea typeface="Cambria" panose="02040503050406030204" pitchFamily="18" charset="0"/>
              <a:cs typeface="Times New Roman" panose="02020603050405020304" pitchFamily="18" charset="0"/>
            </a:endParaRPr>
          </a:p>
          <a:p>
            <a:endParaRPr lang="ru-RU" altLang="ru-RU" dirty="0">
              <a:latin typeface="Cambria" panose="02040503050406030204" pitchFamily="18" charset="0"/>
              <a:ea typeface="Cambria" panose="02040503050406030204" pitchFamily="18" charset="0"/>
              <a:cs typeface="Times New Roman" panose="02020603050405020304" pitchFamily="18" charset="0"/>
            </a:endParaRPr>
          </a:p>
          <a:p>
            <a:r>
              <a:rPr lang="ru-RU" altLang="ru-RU"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Стабилизация протеза </a:t>
            </a:r>
            <a:r>
              <a:rPr lang="ru-RU" altLang="ru-RU" i="1" dirty="0">
                <a:latin typeface="Cambria" panose="02040503050406030204" pitchFamily="18" charset="0"/>
                <a:ea typeface="Cambria" panose="02040503050406030204" pitchFamily="18" charset="0"/>
                <a:cs typeface="Times New Roman" panose="02020603050405020304" pitchFamily="18" charset="0"/>
              </a:rPr>
              <a:t>(от лат. </a:t>
            </a:r>
            <a:r>
              <a:rPr lang="ru-RU" altLang="ru-RU" i="1" dirty="0" err="1">
                <a:latin typeface="Cambria" panose="02040503050406030204" pitchFamily="18" charset="0"/>
                <a:ea typeface="Cambria" panose="02040503050406030204" pitchFamily="18" charset="0"/>
                <a:cs typeface="Times New Roman" panose="02020603050405020304" pitchFamily="18" charset="0"/>
              </a:rPr>
              <a:t>stabilis</a:t>
            </a:r>
            <a:r>
              <a:rPr lang="ru-RU" altLang="ru-RU" i="1" dirty="0">
                <a:latin typeface="Cambria" panose="02040503050406030204" pitchFamily="18" charset="0"/>
                <a:ea typeface="Cambria" panose="02040503050406030204" pitchFamily="18" charset="0"/>
                <a:cs typeface="Times New Roman" panose="02020603050405020304" pitchFamily="18" charset="0"/>
              </a:rPr>
              <a:t> — устойчивый) </a:t>
            </a:r>
            <a:r>
              <a:rPr lang="ru-RU" altLang="ru-RU" dirty="0">
                <a:latin typeface="Cambria" panose="02040503050406030204" pitchFamily="18" charset="0"/>
                <a:ea typeface="Cambria" panose="02040503050406030204" pitchFamily="18" charset="0"/>
                <a:cs typeface="Times New Roman" panose="02020603050405020304" pitchFamily="18" charset="0"/>
              </a:rPr>
              <a:t>— устойчивость протеза, его сопротивление разнонаправленным, сбрасывающим нагрузкам во время функции.</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19</a:t>
            </a:fld>
            <a:endParaRPr lang="ru-RU" altLang="ru-RU">
              <a:solidFill>
                <a:srgbClr val="898989"/>
              </a:solidFill>
            </a:endParaRPr>
          </a:p>
        </p:txBody>
      </p:sp>
      <p:sp>
        <p:nvSpPr>
          <p:cNvPr id="2" name="Прямоугольник 1"/>
          <p:cNvSpPr/>
          <p:nvPr/>
        </p:nvSpPr>
        <p:spPr>
          <a:xfrm>
            <a:off x="1691680" y="1328722"/>
            <a:ext cx="7560840" cy="5324535"/>
          </a:xfrm>
          <a:prstGeom prst="rect">
            <a:avLst/>
          </a:prstGeom>
        </p:spPr>
        <p:txBody>
          <a:bodyPr wrap="square">
            <a:spAutoFit/>
          </a:bodyPr>
          <a:lstStyle/>
          <a:p>
            <a:r>
              <a:rPr lang="ru-RU" sz="1700" dirty="0">
                <a:latin typeface="Cambria" panose="02040503050406030204" pitchFamily="18" charset="0"/>
                <a:ea typeface="Cambria" panose="02040503050406030204" pitchFamily="18" charset="0"/>
              </a:rPr>
              <a:t>Фиксацию протеза можно рассматривать как пассивную </a:t>
            </a:r>
            <a:r>
              <a:rPr lang="ru-RU" sz="1700" dirty="0" smtClean="0">
                <a:latin typeface="Cambria" panose="02040503050406030204" pitchFamily="18" charset="0"/>
                <a:ea typeface="Cambria" panose="02040503050406030204" pitchFamily="18" charset="0"/>
              </a:rPr>
              <a:t>устойчивость </a:t>
            </a:r>
            <a:r>
              <a:rPr lang="ru-RU" sz="1700" dirty="0">
                <a:latin typeface="Cambria" panose="02040503050406030204" pitchFamily="18" charset="0"/>
                <a:ea typeface="Cambria" panose="02040503050406030204" pitchFamily="18" charset="0"/>
              </a:rPr>
              <a:t>протеза на протезном ложе. Поэтому необходимо </a:t>
            </a:r>
            <a:r>
              <a:rPr lang="ru-RU" sz="1700" dirty="0" smtClean="0">
                <a:latin typeface="Cambria" panose="02040503050406030204" pitchFamily="18" charset="0"/>
                <a:ea typeface="Cambria" panose="02040503050406030204" pitchFamily="18" charset="0"/>
              </a:rPr>
              <a:t>также проверять </a:t>
            </a:r>
            <a:r>
              <a:rPr lang="ru-RU" sz="1700" dirty="0">
                <a:latin typeface="Cambria" panose="02040503050406030204" pitchFamily="18" charset="0"/>
                <a:ea typeface="Cambria" panose="02040503050406030204" pitchFamily="18" charset="0"/>
              </a:rPr>
              <a:t>поведение протеза в динамике, используя </a:t>
            </a:r>
            <a:r>
              <a:rPr lang="ru-RU" sz="1700" dirty="0" smtClean="0">
                <a:latin typeface="Cambria" panose="02040503050406030204" pitchFamily="18" charset="0"/>
                <a:ea typeface="Cambria" panose="02040503050406030204" pitchFamily="18" charset="0"/>
              </a:rPr>
              <a:t>различные пробы </a:t>
            </a:r>
            <a:r>
              <a:rPr lang="ru-RU" sz="1700" dirty="0">
                <a:latin typeface="Cambria" panose="02040503050406030204" pitchFamily="18" charset="0"/>
                <a:ea typeface="Cambria" panose="02040503050406030204" pitchFamily="18" charset="0"/>
              </a:rPr>
              <a:t>(фонетические и др</a:t>
            </a:r>
            <a:r>
              <a:rPr lang="ru-RU" sz="1700" dirty="0" smtClean="0">
                <a:latin typeface="Cambria" panose="02040503050406030204" pitchFamily="18" charset="0"/>
                <a:ea typeface="Cambria" panose="02040503050406030204" pitchFamily="18" charset="0"/>
              </a:rPr>
              <a:t>.).</a:t>
            </a:r>
          </a:p>
          <a:p>
            <a:endParaRPr lang="ru-RU" sz="1700" dirty="0">
              <a:latin typeface="Cambria" panose="02040503050406030204" pitchFamily="18" charset="0"/>
              <a:ea typeface="Cambria" panose="02040503050406030204" pitchFamily="18" charset="0"/>
            </a:endParaRPr>
          </a:p>
          <a:p>
            <a:r>
              <a:rPr lang="ru-RU" sz="1700" dirty="0">
                <a:latin typeface="Cambria" panose="02040503050406030204" pitchFamily="18" charset="0"/>
                <a:ea typeface="Cambria" panose="02040503050406030204" pitchFamily="18" charset="0"/>
              </a:rPr>
              <a:t>Существует много методов фиксации: </a:t>
            </a:r>
            <a:endParaRPr lang="ru-RU" sz="1700"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smtClean="0">
                <a:latin typeface="Cambria" panose="02040503050406030204" pitchFamily="18" charset="0"/>
                <a:ea typeface="Cambria" panose="02040503050406030204" pitchFamily="18" charset="0"/>
              </a:rPr>
              <a:t>механические;</a:t>
            </a:r>
          </a:p>
          <a:p>
            <a:pPr marL="285750" indent="-285750">
              <a:buFont typeface="Arial" panose="020B0604020202020204" pitchFamily="34" charset="0"/>
              <a:buChar char="•"/>
            </a:pPr>
            <a:r>
              <a:rPr lang="ru-RU" sz="1700" dirty="0" smtClean="0">
                <a:latin typeface="Cambria" panose="02040503050406030204" pitchFamily="18" charset="0"/>
                <a:ea typeface="Cambria" panose="02040503050406030204" pitchFamily="18" charset="0"/>
              </a:rPr>
              <a:t>биомеханические;</a:t>
            </a:r>
          </a:p>
          <a:p>
            <a:pPr marL="285750" indent="-285750">
              <a:buFont typeface="Arial" panose="020B0604020202020204" pitchFamily="34" charset="0"/>
              <a:buChar char="•"/>
            </a:pPr>
            <a:r>
              <a:rPr lang="ru-RU" sz="1700" dirty="0" smtClean="0">
                <a:latin typeface="Cambria" panose="02040503050406030204" pitchFamily="18" charset="0"/>
                <a:ea typeface="Cambria" panose="02040503050406030204" pitchFamily="18" charset="0"/>
              </a:rPr>
              <a:t>физические;</a:t>
            </a:r>
          </a:p>
          <a:p>
            <a:pPr marL="285750" indent="-285750">
              <a:buFont typeface="Arial" panose="020B0604020202020204" pitchFamily="34" charset="0"/>
              <a:buChar char="•"/>
            </a:pPr>
            <a:r>
              <a:rPr lang="ru-RU" sz="1700" dirty="0" smtClean="0">
                <a:latin typeface="Cambria" panose="02040503050406030204" pitchFamily="18" charset="0"/>
                <a:ea typeface="Cambria" panose="02040503050406030204" pitchFamily="18" charset="0"/>
              </a:rPr>
              <a:t>биофизические. </a:t>
            </a:r>
          </a:p>
          <a:p>
            <a:pPr marL="285750" indent="-285750">
              <a:buFont typeface="Arial" panose="020B0604020202020204" pitchFamily="34" charset="0"/>
              <a:buChar char="•"/>
            </a:pPr>
            <a:endParaRPr lang="ru-RU" sz="1700" dirty="0" smtClean="0">
              <a:latin typeface="Cambria" panose="02040503050406030204" pitchFamily="18" charset="0"/>
              <a:ea typeface="Cambria" panose="02040503050406030204" pitchFamily="18" charset="0"/>
            </a:endParaRPr>
          </a:p>
          <a:p>
            <a:r>
              <a:rPr lang="ru-RU" sz="1700" dirty="0" smtClean="0">
                <a:solidFill>
                  <a:srgbClr val="FF0000"/>
                </a:solidFill>
                <a:latin typeface="Cambria" panose="02040503050406030204" pitchFamily="18" charset="0"/>
                <a:ea typeface="Cambria" panose="02040503050406030204" pitchFamily="18" charset="0"/>
              </a:rPr>
              <a:t>К </a:t>
            </a:r>
            <a:r>
              <a:rPr lang="ru-RU" sz="1700" dirty="0">
                <a:solidFill>
                  <a:srgbClr val="FF0000"/>
                </a:solidFill>
                <a:latin typeface="Cambria" panose="02040503050406030204" pitchFamily="18" charset="0"/>
                <a:ea typeface="Cambria" panose="02040503050406030204" pitchFamily="18" charset="0"/>
              </a:rPr>
              <a:t>механическим </a:t>
            </a:r>
            <a:r>
              <a:rPr lang="ru-RU" sz="1700" dirty="0" smtClean="0">
                <a:latin typeface="Cambria" panose="02040503050406030204" pitchFamily="18" charset="0"/>
                <a:ea typeface="Cambria" panose="02040503050406030204" pitchFamily="18" charset="0"/>
              </a:rPr>
              <a:t>относится </a:t>
            </a:r>
            <a:r>
              <a:rPr lang="ru-RU" sz="1700" dirty="0">
                <a:latin typeface="Cambria" panose="02040503050406030204" pitchFamily="18" charset="0"/>
                <a:ea typeface="Cambria" panose="02040503050406030204" pitchFamily="18" charset="0"/>
              </a:rPr>
              <a:t>крепление съемных протезов с помощью пружин, </a:t>
            </a:r>
            <a:r>
              <a:rPr lang="ru-RU" sz="1700" dirty="0" smtClean="0">
                <a:latin typeface="Cambria" panose="02040503050406030204" pitchFamily="18" charset="0"/>
                <a:ea typeface="Cambria" panose="02040503050406030204" pitchFamily="18" charset="0"/>
              </a:rPr>
              <a:t>биомеханические </a:t>
            </a:r>
            <a:r>
              <a:rPr lang="ru-RU" sz="1700" dirty="0">
                <a:latin typeface="Cambria" panose="02040503050406030204" pitchFamily="18" charset="0"/>
                <a:ea typeface="Cambria" panose="02040503050406030204" pitchFamily="18" charset="0"/>
              </a:rPr>
              <a:t>методы включают в себя анатомическую ретенцию, </a:t>
            </a:r>
            <a:r>
              <a:rPr lang="ru-RU" sz="1700" dirty="0" smtClean="0">
                <a:latin typeface="Cambria" panose="02040503050406030204" pitchFamily="18" charset="0"/>
                <a:ea typeface="Cambria" panose="02040503050406030204" pitchFamily="18" charset="0"/>
              </a:rPr>
              <a:t>креп-</a:t>
            </a:r>
            <a:r>
              <a:rPr lang="ru-RU" sz="1700" dirty="0" err="1" smtClean="0">
                <a:latin typeface="Cambria" panose="02040503050406030204" pitchFamily="18" charset="0"/>
                <a:ea typeface="Cambria" panose="02040503050406030204" pitchFamily="18" charset="0"/>
              </a:rPr>
              <a:t>ление</a:t>
            </a:r>
            <a:r>
              <a:rPr lang="ru-RU" sz="1700" dirty="0" smtClean="0">
                <a:latin typeface="Cambria" panose="02040503050406030204" pitchFamily="18" charset="0"/>
                <a:ea typeface="Cambria" panose="02040503050406030204" pitchFamily="18" charset="0"/>
              </a:rPr>
              <a:t> </a:t>
            </a:r>
            <a:r>
              <a:rPr lang="ru-RU" sz="1700" dirty="0">
                <a:latin typeface="Cambria" panose="02040503050406030204" pitchFamily="18" charset="0"/>
                <a:ea typeface="Cambria" panose="02040503050406030204" pitchFamily="18" charset="0"/>
              </a:rPr>
              <a:t>протезов с помощью внутрикостных имплантатов, а также</a:t>
            </a:r>
          </a:p>
          <a:p>
            <a:r>
              <a:rPr lang="ru-RU" sz="1700" dirty="0">
                <a:latin typeface="Cambria" panose="02040503050406030204" pitchFamily="18" charset="0"/>
                <a:ea typeface="Cambria" panose="02040503050406030204" pitchFamily="18" charset="0"/>
              </a:rPr>
              <a:t>пластику альвеолярного гребня. Использование магнитов, </a:t>
            </a:r>
            <a:r>
              <a:rPr lang="ru-RU" sz="1700" dirty="0" smtClean="0">
                <a:latin typeface="Cambria" panose="02040503050406030204" pitchFamily="18" charset="0"/>
                <a:ea typeface="Cambria" panose="02040503050406030204" pitchFamily="18" charset="0"/>
              </a:rPr>
              <a:t>укрепленных </a:t>
            </a:r>
            <a:r>
              <a:rPr lang="ru-RU" sz="1700" dirty="0">
                <a:latin typeface="Cambria" panose="02040503050406030204" pitchFamily="18" charset="0"/>
                <a:ea typeface="Cambria" panose="02040503050406030204" pitchFamily="18" charset="0"/>
              </a:rPr>
              <a:t>в протезах, относится к физическим методам </a:t>
            </a:r>
            <a:r>
              <a:rPr lang="ru-RU" sz="1700" dirty="0" err="1" smtClean="0">
                <a:latin typeface="Cambria" panose="02040503050406030204" pitchFamily="18" charset="0"/>
                <a:ea typeface="Cambria" panose="02040503050406030204" pitchFamily="18" charset="0"/>
              </a:rPr>
              <a:t>фиксациипротезов</a:t>
            </a:r>
            <a:r>
              <a:rPr lang="ru-RU" sz="1700" dirty="0">
                <a:latin typeface="Cambria" panose="02040503050406030204" pitchFamily="18" charset="0"/>
                <a:ea typeface="Cambria" panose="02040503050406030204" pitchFamily="18" charset="0"/>
              </a:rPr>
              <a:t>; применение </a:t>
            </a:r>
            <a:r>
              <a:rPr lang="ru-RU" sz="1700" dirty="0" err="1">
                <a:latin typeface="Cambria" panose="02040503050406030204" pitchFamily="18" charset="0"/>
                <a:ea typeface="Cambria" panose="02040503050406030204" pitchFamily="18" charset="0"/>
              </a:rPr>
              <a:t>поднадкостничных</a:t>
            </a:r>
            <a:r>
              <a:rPr lang="ru-RU" sz="1700" dirty="0">
                <a:latin typeface="Cambria" panose="02040503050406030204" pitchFamily="18" charset="0"/>
                <a:ea typeface="Cambria" panose="02040503050406030204" pitchFamily="18" charset="0"/>
              </a:rPr>
              <a:t> магнитов, создание </a:t>
            </a:r>
            <a:r>
              <a:rPr lang="ru-RU" sz="1700" dirty="0" smtClean="0">
                <a:latin typeface="Cambria" panose="02040503050406030204" pitchFamily="18" charset="0"/>
                <a:ea typeface="Cambria" panose="02040503050406030204" pitchFamily="18" charset="0"/>
              </a:rPr>
              <a:t>краевого </a:t>
            </a:r>
            <a:r>
              <a:rPr lang="ru-RU" sz="1700" dirty="0">
                <a:latin typeface="Cambria" panose="02040503050406030204" pitchFamily="18" charset="0"/>
                <a:ea typeface="Cambria" panose="02040503050406030204" pitchFamily="18" charset="0"/>
              </a:rPr>
              <a:t>замыкающего клапана, использование явления адгезии — </a:t>
            </a:r>
            <a:r>
              <a:rPr lang="ru-RU" sz="1700" dirty="0" smtClean="0">
                <a:solidFill>
                  <a:srgbClr val="FF0000"/>
                </a:solidFill>
                <a:latin typeface="Cambria" panose="02040503050406030204" pitchFamily="18" charset="0"/>
                <a:ea typeface="Cambria" panose="02040503050406030204" pitchFamily="18" charset="0"/>
              </a:rPr>
              <a:t>к биофизическим </a:t>
            </a:r>
            <a:r>
              <a:rPr lang="ru-RU" sz="1700" dirty="0">
                <a:solidFill>
                  <a:srgbClr val="FF0000"/>
                </a:solidFill>
                <a:latin typeface="Cambria" panose="02040503050406030204" pitchFamily="18" charset="0"/>
                <a:ea typeface="Cambria" panose="02040503050406030204" pitchFamily="18" charset="0"/>
              </a:rPr>
              <a:t>методам</a:t>
            </a:r>
            <a:r>
              <a:rPr lang="ru-RU" sz="1700" dirty="0">
                <a:latin typeface="Cambria" panose="02040503050406030204" pitchFamily="18" charset="0"/>
                <a:ea typeface="Cambria" panose="02040503050406030204" pitchFamily="18" charset="0"/>
              </a:rPr>
              <a:t>.</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386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80D2CC-0129-4E3F-8842-D3CD8E277922}" type="slidenum">
              <a:rPr lang="ru-RU" altLang="ru-RU">
                <a:solidFill>
                  <a:srgbClr val="898989"/>
                </a:solidFill>
              </a:rPr>
              <a:pPr/>
              <a:t>2</a:t>
            </a:fld>
            <a:endParaRPr lang="ru-RU" altLang="ru-RU">
              <a:solidFill>
                <a:srgbClr val="898989"/>
              </a:solidFill>
            </a:endParaRPr>
          </a:p>
        </p:txBody>
      </p:sp>
      <p:sp>
        <p:nvSpPr>
          <p:cNvPr id="3077" name="TextBox 2"/>
          <p:cNvSpPr txBox="1">
            <a:spLocks noChangeArrowheads="1"/>
          </p:cNvSpPr>
          <p:nvPr/>
        </p:nvSpPr>
        <p:spPr bwMode="auto">
          <a:xfrm>
            <a:off x="1835696" y="764704"/>
            <a:ext cx="7129338"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a:endParaRPr lang="ru-RU" altLang="ru-RU" sz="4000" b="1" dirty="0" smtClean="0">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ctr" eaLnBrk="1"/>
            <a:r>
              <a:rPr lang="ru-RU" altLang="ru-RU" sz="4000" b="1" dirty="0" smtClean="0">
                <a:solidFill>
                  <a:srgbClr val="FF0000"/>
                </a:solidFill>
                <a:latin typeface="Cambria" panose="02040503050406030204" pitchFamily="18" charset="0"/>
                <a:ea typeface="Cambria" panose="02040503050406030204" pitchFamily="18" charset="0"/>
                <a:cs typeface="Cambria" panose="02040503050406030204" pitchFamily="18" charset="0"/>
              </a:rPr>
              <a:t>Вопросы</a:t>
            </a:r>
            <a:r>
              <a:rPr lang="ru-RU" altLang="ru-RU" sz="4400" b="1" dirty="0" smtClean="0">
                <a:solidFill>
                  <a:srgbClr val="FF0000"/>
                </a:solidFill>
                <a:latin typeface="Cambria" panose="02040503050406030204" pitchFamily="18" charset="0"/>
                <a:ea typeface="Cambria" panose="02040503050406030204" pitchFamily="18" charset="0"/>
                <a:cs typeface="Cambria" panose="02040503050406030204" pitchFamily="18" charset="0"/>
              </a:rPr>
              <a:t>:</a:t>
            </a:r>
            <a:endParaRPr lang="ru-RU" altLang="ru-RU" sz="4400" b="1" dirty="0">
              <a:solidFill>
                <a:srgbClr val="FF0000"/>
              </a:solidFill>
              <a:latin typeface="Cambria" panose="02040503050406030204" pitchFamily="18" charset="0"/>
              <a:ea typeface="Cambria" panose="02040503050406030204" pitchFamily="18" charset="0"/>
              <a:cs typeface="Cambria" panose="02040503050406030204" pitchFamily="18" charset="0"/>
            </a:endParaRPr>
          </a:p>
          <a:p>
            <a:r>
              <a:rPr lang="ru-RU" altLang="ru-RU" sz="2400" b="1" dirty="0">
                <a:latin typeface="Cambria" panose="02040503050406030204" pitchFamily="18" charset="0"/>
                <a:ea typeface="Cambria" panose="02040503050406030204" pitchFamily="18" charset="0"/>
                <a:cs typeface="Calibri" panose="020F0502020204030204" pitchFamily="34" charset="0"/>
              </a:rPr>
              <a:t>1. </a:t>
            </a:r>
            <a:r>
              <a:rPr lang="ru-RU" altLang="ru-RU" sz="2400" dirty="0">
                <a:latin typeface="Cambria" panose="02040503050406030204" pitchFamily="18" charset="0"/>
                <a:ea typeface="Cambria" panose="02040503050406030204" pitchFamily="18" charset="0"/>
                <a:cs typeface="Calibri" panose="020F0502020204030204" pitchFamily="34" charset="0"/>
              </a:rPr>
              <a:t>Наложение и фиксация съемных пластиночных протезов.</a:t>
            </a:r>
          </a:p>
          <a:p>
            <a:r>
              <a:rPr lang="ru-RU" altLang="ru-RU" sz="2400" b="1" dirty="0">
                <a:latin typeface="Cambria" panose="02040503050406030204" pitchFamily="18" charset="0"/>
                <a:ea typeface="Cambria" panose="02040503050406030204" pitchFamily="18" charset="0"/>
                <a:cs typeface="Calibri" panose="020F0502020204030204" pitchFamily="34" charset="0"/>
              </a:rPr>
              <a:t>2. </a:t>
            </a:r>
            <a:r>
              <a:rPr lang="ru-RU" altLang="ru-RU" sz="2400" dirty="0">
                <a:latin typeface="Cambria" panose="02040503050406030204" pitchFamily="18" charset="0"/>
                <a:ea typeface="Cambria" panose="02040503050406030204" pitchFamily="18" charset="0"/>
                <a:cs typeface="Calibri" panose="020F0502020204030204" pitchFamily="34" charset="0"/>
              </a:rPr>
              <a:t>Адаптация и коррекция съемных пластиночных протезов. </a:t>
            </a:r>
          </a:p>
          <a:p>
            <a:r>
              <a:rPr lang="ru-RU" altLang="ru-RU" sz="2400" b="1" dirty="0">
                <a:latin typeface="Cambria" panose="02040503050406030204" pitchFamily="18" charset="0"/>
                <a:ea typeface="Cambria" panose="02040503050406030204" pitchFamily="18" charset="0"/>
                <a:cs typeface="Calibri" panose="020F0502020204030204" pitchFamily="34" charset="0"/>
              </a:rPr>
              <a:t>3. </a:t>
            </a:r>
            <a:r>
              <a:rPr lang="ru-RU" altLang="ru-RU" sz="2400" dirty="0">
                <a:latin typeface="Cambria" panose="02040503050406030204" pitchFamily="18" charset="0"/>
                <a:ea typeface="Cambria" panose="02040503050406030204" pitchFamily="18" charset="0"/>
                <a:cs typeface="Calibri" panose="020F0502020204030204" pitchFamily="34" charset="0"/>
              </a:rPr>
              <a:t>Применение адгезивных препаратов, способствующих фиксации протезов. </a:t>
            </a:r>
          </a:p>
          <a:p>
            <a:r>
              <a:rPr lang="ru-RU" altLang="ru-RU" sz="2400" b="1" dirty="0">
                <a:latin typeface="Cambria" panose="02040503050406030204" pitchFamily="18" charset="0"/>
                <a:ea typeface="Cambria" panose="02040503050406030204" pitchFamily="18" charset="0"/>
                <a:cs typeface="Calibri" panose="020F0502020204030204" pitchFamily="34" charset="0"/>
              </a:rPr>
              <a:t>4. </a:t>
            </a:r>
            <a:r>
              <a:rPr lang="ru-RU" altLang="ru-RU" sz="2400" dirty="0">
                <a:latin typeface="Cambria" panose="02040503050406030204" pitchFamily="18" charset="0"/>
                <a:ea typeface="Cambria" panose="02040503050406030204" pitchFamily="18" charset="0"/>
                <a:cs typeface="Calibri" panose="020F0502020204030204" pitchFamily="34" charset="0"/>
              </a:rPr>
              <a:t>Гигиенические мероприятия по уходу за полными съемными протезами.</a:t>
            </a:r>
          </a:p>
          <a:p>
            <a:r>
              <a:rPr lang="ru-RU" altLang="ru-RU" sz="2400" b="1" dirty="0">
                <a:latin typeface="Cambria" panose="02040503050406030204" pitchFamily="18" charset="0"/>
                <a:ea typeface="Cambria" panose="02040503050406030204" pitchFamily="18" charset="0"/>
                <a:cs typeface="Calibri" panose="020F0502020204030204" pitchFamily="34" charset="0"/>
              </a:rPr>
              <a:t>5. </a:t>
            </a:r>
            <a:r>
              <a:rPr lang="ru-RU" altLang="ru-RU" sz="2400" dirty="0">
                <a:latin typeface="Cambria" panose="02040503050406030204" pitchFamily="18" charset="0"/>
                <a:ea typeface="Cambria" panose="02040503050406030204" pitchFamily="18" charset="0"/>
                <a:cs typeface="Calibri" panose="020F0502020204030204" pitchFamily="34" charset="0"/>
              </a:rPr>
              <a:t>Дезинфекция основных и вспомогательных материалов на этапах изготовления съемных протезов.</a:t>
            </a:r>
          </a:p>
          <a:p>
            <a:endParaRPr lang="ru-RU" altLang="ru-RU" sz="2400" dirty="0">
              <a:latin typeface="Cambria" panose="02040503050406030204" pitchFamily="18" charset="0"/>
              <a:ea typeface="Cambria" panose="02040503050406030204" pitchFamily="18" charset="0"/>
              <a:cs typeface="Cambria" panose="02040503050406030204" pitchFamily="18" charset="0"/>
            </a:endParaRPr>
          </a:p>
          <a:p>
            <a:pPr eaLnBrk="1"/>
            <a:r>
              <a:rPr lang="ru-RU" altLang="ru-RU" sz="3200" b="1" dirty="0">
                <a:latin typeface="Cambria" panose="02040503050406030204" pitchFamily="18" charset="0"/>
                <a:ea typeface="Cambria" panose="02040503050406030204" pitchFamily="18" charset="0"/>
                <a:cs typeface="Cambria" panose="02040503050406030204" pitchFamily="18" charset="0"/>
              </a:rPr>
              <a:t> </a:t>
            </a:r>
          </a:p>
          <a:p>
            <a:pPr eaLnBrk="1" hangingPunct="1"/>
            <a:endParaRPr lang="ru-RU" altLang="ru-RU" sz="3200" b="1" dirty="0">
              <a:latin typeface="Cambria" panose="02040503050406030204" pitchFamily="18" charset="0"/>
              <a:ea typeface="Cambria" panose="02040503050406030204" pitchFamily="18" charset="0"/>
              <a:cs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20</a:t>
            </a:fld>
            <a:endParaRPr lang="ru-RU" altLang="ru-RU">
              <a:solidFill>
                <a:srgbClr val="898989"/>
              </a:solidFill>
            </a:endParaRPr>
          </a:p>
        </p:txBody>
      </p:sp>
      <p:sp>
        <p:nvSpPr>
          <p:cNvPr id="2" name="Прямоугольник 1"/>
          <p:cNvSpPr/>
          <p:nvPr/>
        </p:nvSpPr>
        <p:spPr>
          <a:xfrm>
            <a:off x="1763688" y="1318861"/>
            <a:ext cx="6912768" cy="5078313"/>
          </a:xfrm>
          <a:prstGeom prst="rect">
            <a:avLst/>
          </a:prstGeom>
        </p:spPr>
        <p:txBody>
          <a:bodyPr wrap="square">
            <a:spAutoFit/>
          </a:bodyPr>
          <a:lstStyle/>
          <a:p>
            <a:r>
              <a:rPr lang="ru-RU" dirty="0">
                <a:solidFill>
                  <a:srgbClr val="FF0000"/>
                </a:solidFill>
                <a:latin typeface="Cambria" panose="02040503050406030204" pitchFamily="18" charset="0"/>
                <a:ea typeface="Cambria" panose="02040503050406030204" pitchFamily="18" charset="0"/>
              </a:rPr>
              <a:t>К физическим методам </a:t>
            </a:r>
            <a:r>
              <a:rPr lang="ru-RU" dirty="0">
                <a:latin typeface="Cambria" panose="02040503050406030204" pitchFamily="18" charset="0"/>
                <a:ea typeface="Cambria" panose="02040503050406030204" pitchFamily="18" charset="0"/>
              </a:rPr>
              <a:t>фиксации протезов в настоящее время</a:t>
            </a:r>
          </a:p>
          <a:p>
            <a:r>
              <a:rPr lang="ru-RU" dirty="0">
                <a:latin typeface="Cambria" panose="02040503050406030204" pitchFamily="18" charset="0"/>
                <a:ea typeface="Cambria" panose="02040503050406030204" pitchFamily="18" charset="0"/>
              </a:rPr>
              <a:t>прибегают лишь после больших операций. Использование </a:t>
            </a:r>
            <a:r>
              <a:rPr lang="ru-RU" dirty="0" smtClean="0">
                <a:latin typeface="Cambria" panose="02040503050406030204" pitchFamily="18" charset="0"/>
                <a:ea typeface="Cambria" panose="02040503050406030204" pitchFamily="18" charset="0"/>
              </a:rPr>
              <a:t>внутрикостных </a:t>
            </a:r>
            <a:r>
              <a:rPr lang="ru-RU" dirty="0">
                <a:latin typeface="Cambria" panose="02040503050406030204" pitchFamily="18" charset="0"/>
                <a:ea typeface="Cambria" panose="02040503050406030204" pitchFamily="18" charset="0"/>
              </a:rPr>
              <a:t>имплантатов, а также пластики альвеолярного гребня </a:t>
            </a:r>
            <a:r>
              <a:rPr lang="ru-RU" dirty="0" smtClean="0">
                <a:latin typeface="Cambria" panose="02040503050406030204" pitchFamily="18" charset="0"/>
                <a:ea typeface="Cambria" panose="02040503050406030204" pitchFamily="18" charset="0"/>
              </a:rPr>
              <a:t>не получило </a:t>
            </a:r>
            <a:r>
              <a:rPr lang="ru-RU" dirty="0">
                <a:latin typeface="Cambria" panose="02040503050406030204" pitchFamily="18" charset="0"/>
                <a:ea typeface="Cambria" panose="02040503050406030204" pitchFamily="18" charset="0"/>
              </a:rPr>
              <a:t>большого распространения в практике и может быть </a:t>
            </a:r>
            <a:r>
              <a:rPr lang="ru-RU" dirty="0" smtClean="0">
                <a:latin typeface="Cambria" panose="02040503050406030204" pitchFamily="18" charset="0"/>
                <a:ea typeface="Cambria" panose="02040503050406030204" pitchFamily="18" charset="0"/>
              </a:rPr>
              <a:t>рекомендовано </a:t>
            </a:r>
            <a:r>
              <a:rPr lang="ru-RU" dirty="0">
                <a:latin typeface="Cambria" panose="02040503050406030204" pitchFamily="18" charset="0"/>
                <a:ea typeface="Cambria" panose="02040503050406030204" pitchFamily="18" charset="0"/>
              </a:rPr>
              <a:t>больным с тяжелой клинической картиной в </a:t>
            </a:r>
            <a:r>
              <a:rPr lang="ru-RU" dirty="0" smtClean="0">
                <a:latin typeface="Cambria" panose="02040503050406030204" pitchFamily="18" charset="0"/>
                <a:ea typeface="Cambria" panose="02040503050406030204" pitchFamily="18" charset="0"/>
              </a:rPr>
              <a:t>полости </a:t>
            </a:r>
            <a:r>
              <a:rPr lang="ru-RU" dirty="0">
                <a:latin typeface="Cambria" panose="02040503050406030204" pitchFamily="18" charset="0"/>
                <a:ea typeface="Cambria" panose="02040503050406030204" pitchFamily="18" charset="0"/>
              </a:rPr>
              <a:t>рта. </a:t>
            </a:r>
            <a:endParaRPr lang="ru-RU" dirty="0" smtClean="0">
              <a:latin typeface="Cambria" panose="02040503050406030204" pitchFamily="18" charset="0"/>
              <a:ea typeface="Cambria" panose="02040503050406030204" pitchFamily="18" charset="0"/>
            </a:endParaRPr>
          </a:p>
          <a:p>
            <a:endParaRPr lang="ru-RU" dirty="0">
              <a:latin typeface="Cambria" panose="02040503050406030204" pitchFamily="18" charset="0"/>
              <a:ea typeface="Cambria" panose="02040503050406030204" pitchFamily="18" charset="0"/>
            </a:endParaRPr>
          </a:p>
          <a:p>
            <a:r>
              <a:rPr lang="ru-RU" dirty="0" smtClean="0">
                <a:solidFill>
                  <a:srgbClr val="0070C0"/>
                </a:solidFill>
                <a:latin typeface="Cambria" panose="02040503050406030204" pitchFamily="18" charset="0"/>
                <a:ea typeface="Cambria" panose="02040503050406030204" pitchFamily="18" charset="0"/>
              </a:rPr>
              <a:t>Анатомическая </a:t>
            </a:r>
            <a:r>
              <a:rPr lang="ru-RU" dirty="0">
                <a:solidFill>
                  <a:srgbClr val="0070C0"/>
                </a:solidFill>
                <a:latin typeface="Cambria" panose="02040503050406030204" pitchFamily="18" charset="0"/>
                <a:ea typeface="Cambria" panose="02040503050406030204" pitchFamily="18" charset="0"/>
              </a:rPr>
              <a:t>ретенция </a:t>
            </a:r>
            <a:r>
              <a:rPr lang="ru-RU" dirty="0">
                <a:latin typeface="Cambria" panose="02040503050406030204" pitchFamily="18" charset="0"/>
                <a:ea typeface="Cambria" panose="02040503050406030204" pitchFamily="18" charset="0"/>
              </a:rPr>
              <a:t>— наиболее часто </a:t>
            </a:r>
            <a:r>
              <a:rPr lang="ru-RU" dirty="0" smtClean="0">
                <a:latin typeface="Cambria" panose="02040503050406030204" pitchFamily="18" charset="0"/>
                <a:ea typeface="Cambria" panose="02040503050406030204" pitchFamily="18" charset="0"/>
              </a:rPr>
              <a:t>применяемый </a:t>
            </a:r>
            <a:r>
              <a:rPr lang="ru-RU" dirty="0" smtClean="0">
                <a:solidFill>
                  <a:srgbClr val="FF0000"/>
                </a:solidFill>
                <a:latin typeface="Cambria" panose="02040503050406030204" pitchFamily="18" charset="0"/>
                <a:ea typeface="Cambria" panose="02040503050406030204" pitchFamily="18" charset="0"/>
              </a:rPr>
              <a:t>биомеханический </a:t>
            </a:r>
            <a:r>
              <a:rPr lang="ru-RU" dirty="0">
                <a:solidFill>
                  <a:srgbClr val="FF0000"/>
                </a:solidFill>
                <a:latin typeface="Cambria" panose="02040503050406030204" pitchFamily="18" charset="0"/>
                <a:ea typeface="Cambria" panose="02040503050406030204" pitchFamily="18" charset="0"/>
              </a:rPr>
              <a:t>метод </a:t>
            </a:r>
            <a:r>
              <a:rPr lang="ru-RU" dirty="0">
                <a:latin typeface="Cambria" panose="02040503050406030204" pitchFamily="18" charset="0"/>
                <a:ea typeface="Cambria" panose="02040503050406030204" pitchFamily="18" charset="0"/>
              </a:rPr>
              <a:t>фиксации протезов — зависит от </a:t>
            </a:r>
            <a:r>
              <a:rPr lang="ru-RU" dirty="0" smtClean="0">
                <a:latin typeface="Cambria" panose="02040503050406030204" pitchFamily="18" charset="0"/>
                <a:ea typeface="Cambria" panose="02040503050406030204" pitchFamily="18" charset="0"/>
              </a:rPr>
              <a:t>выраженности </a:t>
            </a:r>
            <a:r>
              <a:rPr lang="ru-RU" dirty="0">
                <a:latin typeface="Cambria" panose="02040503050406030204" pitchFamily="18" charset="0"/>
                <a:ea typeface="Cambria" panose="02040503050406030204" pitchFamily="18" charset="0"/>
              </a:rPr>
              <a:t>естественных образований в полости рта и их локализации </a:t>
            </a:r>
            <a:r>
              <a:rPr lang="ru-RU" dirty="0" smtClean="0">
                <a:latin typeface="Cambria" panose="02040503050406030204" pitchFamily="18" charset="0"/>
                <a:ea typeface="Cambria" panose="02040503050406030204" pitchFamily="18" charset="0"/>
              </a:rPr>
              <a:t>на протезном </a:t>
            </a:r>
            <a:r>
              <a:rPr lang="ru-RU" dirty="0">
                <a:latin typeface="Cambria" panose="02040503050406030204" pitchFamily="18" charset="0"/>
                <a:ea typeface="Cambria" panose="02040503050406030204" pitchFamily="18" charset="0"/>
              </a:rPr>
              <a:t>ложе или его границе, которые могут ограничить </a:t>
            </a:r>
            <a:r>
              <a:rPr lang="ru-RU" dirty="0" smtClean="0">
                <a:latin typeface="Cambria" panose="02040503050406030204" pitchFamily="18" charset="0"/>
                <a:ea typeface="Cambria" panose="02040503050406030204" pitchFamily="18" charset="0"/>
              </a:rPr>
              <a:t>свободу </a:t>
            </a:r>
            <a:r>
              <a:rPr lang="ru-RU" dirty="0">
                <a:latin typeface="Cambria" panose="02040503050406030204" pitchFamily="18" charset="0"/>
                <a:ea typeface="Cambria" panose="02040503050406030204" pitchFamily="18" charset="0"/>
              </a:rPr>
              <a:t>движения протеза во время функции</a:t>
            </a:r>
            <a:r>
              <a:rPr lang="ru-RU" dirty="0" smtClean="0">
                <a:latin typeface="Cambria" panose="02040503050406030204" pitchFamily="18" charset="0"/>
                <a:ea typeface="Cambria" panose="02040503050406030204" pitchFamily="18" charset="0"/>
              </a:rPr>
              <a:t>.</a:t>
            </a:r>
            <a:endParaRPr lang="ru-RU" dirty="0">
              <a:latin typeface="Cambria" panose="02040503050406030204" pitchFamily="18" charset="0"/>
              <a:ea typeface="Cambria" panose="02040503050406030204" pitchFamily="18" charset="0"/>
            </a:endParaRPr>
          </a:p>
          <a:p>
            <a:r>
              <a:rPr lang="ru-RU" u="sng" dirty="0" smtClean="0">
                <a:latin typeface="Cambria" panose="02040503050406030204" pitchFamily="18" charset="0"/>
                <a:ea typeface="Cambria" panose="02040503050406030204" pitchFamily="18" charset="0"/>
              </a:rPr>
              <a:t>К </a:t>
            </a:r>
            <a:r>
              <a:rPr lang="ru-RU" u="sng" dirty="0">
                <a:latin typeface="Cambria" panose="02040503050406030204" pitchFamily="18" charset="0"/>
                <a:ea typeface="Cambria" panose="02040503050406030204" pitchFamily="18" charset="0"/>
              </a:rPr>
              <a:t>таким </a:t>
            </a:r>
            <a:r>
              <a:rPr lang="ru-RU" u="sng" dirty="0" smtClean="0">
                <a:latin typeface="Cambria" panose="02040503050406030204" pitchFamily="18" charset="0"/>
                <a:ea typeface="Cambria" panose="02040503050406030204" pitchFamily="18" charset="0"/>
              </a:rPr>
              <a:t>анатомическим образованиям </a:t>
            </a:r>
            <a:r>
              <a:rPr lang="ru-RU" u="sng" dirty="0">
                <a:latin typeface="Cambria" panose="02040503050406030204" pitchFamily="18" charset="0"/>
                <a:ea typeface="Cambria" panose="02040503050406030204" pitchFamily="18" charset="0"/>
              </a:rPr>
              <a:t>относятся свод твердого нёба, альвеолярные </a:t>
            </a:r>
            <a:r>
              <a:rPr lang="ru-RU" u="sng" dirty="0" smtClean="0">
                <a:latin typeface="Cambria" panose="02040503050406030204" pitchFamily="18" charset="0"/>
                <a:ea typeface="Cambria" panose="02040503050406030204" pitchFamily="18" charset="0"/>
              </a:rPr>
              <a:t>гребни верхней </a:t>
            </a:r>
            <a:r>
              <a:rPr lang="ru-RU" u="sng" dirty="0">
                <a:latin typeface="Cambria" panose="02040503050406030204" pitchFamily="18" charset="0"/>
                <a:ea typeface="Cambria" panose="02040503050406030204" pitchFamily="18" charset="0"/>
              </a:rPr>
              <a:t>и альвеолярной части нижней челюсти, </a:t>
            </a:r>
            <a:r>
              <a:rPr lang="ru-RU" u="sng" dirty="0" smtClean="0">
                <a:latin typeface="Cambria" panose="02040503050406030204" pitchFamily="18" charset="0"/>
                <a:ea typeface="Cambria" panose="02040503050406030204" pitchFamily="18" charset="0"/>
              </a:rPr>
              <a:t>верхнечелюстные бугры</a:t>
            </a:r>
            <a:r>
              <a:rPr lang="ru-RU" u="sng" dirty="0">
                <a:latin typeface="Cambria" panose="02040503050406030204" pitchFamily="18" charset="0"/>
                <a:ea typeface="Cambria" panose="02040503050406030204" pitchFamily="18" charset="0"/>
              </a:rPr>
              <a:t>, подъязычное пространство и др. </a:t>
            </a:r>
            <a:endParaRPr lang="ru-RU" dirty="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Важно </a:t>
            </a:r>
            <a:r>
              <a:rPr lang="ru-RU" dirty="0">
                <a:latin typeface="Cambria" panose="02040503050406030204" pitchFamily="18" charset="0"/>
                <a:ea typeface="Cambria" panose="02040503050406030204" pitchFamily="18" charset="0"/>
              </a:rPr>
              <a:t>помнить, что </a:t>
            </a:r>
            <a:r>
              <a:rPr lang="ru-RU" dirty="0" smtClean="0">
                <a:latin typeface="Cambria" panose="02040503050406030204" pitchFamily="18" charset="0"/>
                <a:ea typeface="Cambria" panose="02040503050406030204" pitchFamily="18" charset="0"/>
              </a:rPr>
              <a:t>использование </a:t>
            </a:r>
            <a:r>
              <a:rPr lang="ru-RU" dirty="0">
                <a:latin typeface="Cambria" panose="02040503050406030204" pitchFamily="18" charset="0"/>
                <a:ea typeface="Cambria" panose="02040503050406030204" pitchFamily="18" charset="0"/>
              </a:rPr>
              <a:t>любого анатомического образования может </a:t>
            </a:r>
            <a:r>
              <a:rPr lang="ru-RU" dirty="0" smtClean="0">
                <a:latin typeface="Cambria" panose="02040503050406030204" pitchFamily="18" charset="0"/>
                <a:ea typeface="Cambria" panose="02040503050406030204" pitchFamily="18" charset="0"/>
              </a:rPr>
              <a:t>послужить </a:t>
            </a:r>
            <a:r>
              <a:rPr lang="ru-RU" dirty="0">
                <a:latin typeface="Cambria" panose="02040503050406030204" pitchFamily="18" charset="0"/>
                <a:ea typeface="Cambria" panose="02040503050406030204" pitchFamily="18" charset="0"/>
              </a:rPr>
              <a:t>подспорьем в фиксации протеза.</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62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91680" y="3761915"/>
            <a:ext cx="4276725" cy="1981200"/>
          </a:xfrm>
          <a:prstGeom prst="rect">
            <a:avLst/>
          </a:prstGeom>
        </p:spPr>
      </p:pic>
      <p:pic>
        <p:nvPicPr>
          <p:cNvPr id="1536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21</a:t>
            </a:fld>
            <a:endParaRPr lang="ru-RU" altLang="ru-RU">
              <a:solidFill>
                <a:srgbClr val="898989"/>
              </a:solidFill>
            </a:endParaRPr>
          </a:p>
        </p:txBody>
      </p:sp>
      <p:sp>
        <p:nvSpPr>
          <p:cNvPr id="2" name="Прямоугольник 1"/>
          <p:cNvSpPr/>
          <p:nvPr/>
        </p:nvSpPr>
        <p:spPr>
          <a:xfrm>
            <a:off x="1802231" y="1102251"/>
            <a:ext cx="6912768" cy="923330"/>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В съемных протезах роль стабилизаторов выполняют </a:t>
            </a:r>
            <a:r>
              <a:rPr lang="ru-RU" dirty="0" smtClean="0">
                <a:latin typeface="Cambria" panose="02040503050406030204" pitchFamily="18" charset="0"/>
                <a:ea typeface="Cambria" panose="02040503050406030204" pitchFamily="18" charset="0"/>
              </a:rPr>
              <a:t>вестибулярные </a:t>
            </a:r>
            <a:r>
              <a:rPr lang="ru-RU" dirty="0">
                <a:latin typeface="Cambria" panose="02040503050406030204" pitchFamily="18" charset="0"/>
                <a:ea typeface="Cambria" panose="02040503050406030204" pitchFamily="18" charset="0"/>
              </a:rPr>
              <a:t>и оральные скаты базиса протеза и образуемый ими </a:t>
            </a:r>
            <a:r>
              <a:rPr lang="ru-RU" dirty="0" smtClean="0">
                <a:latin typeface="Cambria" panose="02040503050406030204" pitchFamily="18" charset="0"/>
                <a:ea typeface="Cambria" panose="02040503050406030204" pitchFamily="18" charset="0"/>
              </a:rPr>
              <a:t>краевой </a:t>
            </a:r>
            <a:r>
              <a:rPr lang="ru-RU" dirty="0">
                <a:latin typeface="Cambria" panose="02040503050406030204" pitchFamily="18" charset="0"/>
                <a:ea typeface="Cambria" panose="02040503050406030204" pitchFamily="18" charset="0"/>
              </a:rPr>
              <a:t>замыкающий клапан</a:t>
            </a:r>
            <a:r>
              <a:rPr lang="ru-RU" dirty="0" smtClean="0">
                <a:latin typeface="Cambria" panose="02040503050406030204" pitchFamily="18" charset="0"/>
                <a:ea typeface="Cambria" panose="02040503050406030204" pitchFamily="18" charset="0"/>
              </a:rPr>
              <a:t>.</a:t>
            </a:r>
          </a:p>
        </p:txBody>
      </p:sp>
      <p:sp>
        <p:nvSpPr>
          <p:cNvPr id="3" name="Прямоугольник 2"/>
          <p:cNvSpPr/>
          <p:nvPr/>
        </p:nvSpPr>
        <p:spPr>
          <a:xfrm>
            <a:off x="1802231" y="1961597"/>
            <a:ext cx="7037884" cy="2031325"/>
          </a:xfrm>
          <a:prstGeom prst="rect">
            <a:avLst/>
          </a:prstGeom>
        </p:spPr>
        <p:txBody>
          <a:bodyPr wrap="square">
            <a:spAutoFit/>
          </a:bodyPr>
          <a:lstStyle/>
          <a:p>
            <a:r>
              <a:rPr lang="ru-RU" dirty="0">
                <a:solidFill>
                  <a:srgbClr val="0070C0"/>
                </a:solidFill>
                <a:latin typeface="Cambria" panose="02040503050406030204" pitchFamily="18" charset="0"/>
                <a:ea typeface="Cambria" panose="02040503050406030204" pitchFamily="18" charset="0"/>
              </a:rPr>
              <a:t>Краевой замыкающий клапан возникает при условии, что край протеза несколько оттесняет слизистую оболочку свода переходной складки. Это становится возможным благодаря тому, что ткани переходной складки обладают значительной податливостью при небольшой подвижности во время функции. При смещении протеза со своего ложа натянутая слизистая оболочка следует за его краями и краевой не нарушается </a:t>
            </a:r>
          </a:p>
        </p:txBody>
      </p:sp>
      <p:sp>
        <p:nvSpPr>
          <p:cNvPr id="5" name="Прямоугольник 4"/>
          <p:cNvSpPr/>
          <p:nvPr/>
        </p:nvSpPr>
        <p:spPr>
          <a:xfrm>
            <a:off x="1835696" y="5798145"/>
            <a:ext cx="7168338" cy="923330"/>
          </a:xfrm>
          <a:prstGeom prst="rect">
            <a:avLst/>
          </a:prstGeom>
        </p:spPr>
        <p:txBody>
          <a:bodyPr wrap="square">
            <a:spAutoFit/>
          </a:bodyPr>
          <a:lstStyle/>
          <a:p>
            <a:pPr algn="ctr"/>
            <a:r>
              <a:rPr lang="ru-RU" u="sng" dirty="0">
                <a:latin typeface="Cambria" panose="02040503050406030204" pitchFamily="18" charset="0"/>
                <a:ea typeface="Cambria" panose="02040503050406030204" pitchFamily="18" charset="0"/>
              </a:rPr>
              <a:t>Метод фиксации съемного протеза для каждого пациента индивидуален, и правильность его выбора способствует быстрому привыканию больного к протезу.</a:t>
            </a:r>
          </a:p>
        </p:txBody>
      </p:sp>
      <p:sp>
        <p:nvSpPr>
          <p:cNvPr id="6" name="Прямоугольник 5"/>
          <p:cNvSpPr/>
          <p:nvPr/>
        </p:nvSpPr>
        <p:spPr>
          <a:xfrm>
            <a:off x="5731654" y="4138633"/>
            <a:ext cx="2948162" cy="1479446"/>
          </a:xfrm>
          <a:prstGeom prst="rect">
            <a:avLst/>
          </a:prstGeom>
        </p:spPr>
        <p:txBody>
          <a:bodyPr wrap="square">
            <a:spAutoFit/>
          </a:bodyPr>
          <a:lstStyle/>
          <a:p>
            <a:r>
              <a:rPr lang="ru-RU" i="1" dirty="0">
                <a:solidFill>
                  <a:srgbClr val="000000"/>
                </a:solidFill>
                <a:latin typeface="Cambria" panose="02040503050406030204" pitchFamily="18" charset="0"/>
                <a:ea typeface="Cambria" panose="02040503050406030204" pitchFamily="18" charset="0"/>
              </a:rPr>
              <a:t>Рис</a:t>
            </a:r>
            <a:r>
              <a:rPr lang="ru-RU" i="1" dirty="0" smtClean="0">
                <a:solidFill>
                  <a:srgbClr val="000000"/>
                </a:solidFill>
                <a:latin typeface="Cambria" panose="02040503050406030204" pitchFamily="18" charset="0"/>
                <a:ea typeface="Cambria" panose="02040503050406030204" pitchFamily="18" charset="0"/>
              </a:rPr>
              <a:t>.- схема </a:t>
            </a:r>
            <a:r>
              <a:rPr lang="ru-RU" i="1" dirty="0">
                <a:solidFill>
                  <a:srgbClr val="000000"/>
                </a:solidFill>
                <a:latin typeface="Cambria" panose="02040503050406030204" pitchFamily="18" charset="0"/>
                <a:ea typeface="Cambria" panose="02040503050406030204" pitchFamily="18" charset="0"/>
              </a:rPr>
              <a:t>расположения неподвижной слизистой оболочки (а), нейтральной зоны (б) и переходной складки (в).</a:t>
            </a:r>
            <a:endParaRPr lang="ru-RU" dirty="0">
              <a:latin typeface="Cambria" panose="02040503050406030204" pitchFamily="18" charset="0"/>
              <a:ea typeface="Cambria" panose="02040503050406030204" pitchFamily="18" charset="0"/>
            </a:endParaRPr>
          </a:p>
        </p:txBody>
      </p:sp>
      <p:pic>
        <p:nvPicPr>
          <p:cNvPr id="1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935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Полное съемное протезирование. среднеанатомическая постановка зубов m.a.s.  - DENTALMAGAZINE.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622" y="1090093"/>
            <a:ext cx="4154426" cy="276961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22</a:t>
            </a:fld>
            <a:endParaRPr lang="ru-RU" altLang="ru-RU">
              <a:solidFill>
                <a:srgbClr val="898989"/>
              </a:solidFill>
            </a:endParaRPr>
          </a:p>
        </p:txBody>
      </p:sp>
      <p:sp>
        <p:nvSpPr>
          <p:cNvPr id="7" name="Прямоугольник 6"/>
          <p:cNvSpPr/>
          <p:nvPr/>
        </p:nvSpPr>
        <p:spPr>
          <a:xfrm>
            <a:off x="1917145" y="3874611"/>
            <a:ext cx="7014028" cy="2246769"/>
          </a:xfrm>
          <a:prstGeom prst="rect">
            <a:avLst/>
          </a:prstGeom>
        </p:spPr>
        <p:txBody>
          <a:bodyPr wrap="square">
            <a:spAutoFit/>
          </a:bodyPr>
          <a:lstStyle/>
          <a:p>
            <a:r>
              <a:rPr lang="ru-RU" sz="2000" b="1" dirty="0">
                <a:solidFill>
                  <a:srgbClr val="FF0000"/>
                </a:solidFill>
                <a:latin typeface="Cambria" panose="02040503050406030204" pitchFamily="18" charset="0"/>
                <a:ea typeface="Cambria" panose="02040503050406030204" pitchFamily="18" charset="0"/>
              </a:rPr>
              <a:t>Граница протеза на верхней челюсти</a:t>
            </a:r>
            <a:r>
              <a:rPr lang="ru-RU" sz="2000" dirty="0">
                <a:solidFill>
                  <a:srgbClr val="333333"/>
                </a:solidFill>
                <a:latin typeface="Cambria" panose="02040503050406030204" pitchFamily="18" charset="0"/>
                <a:ea typeface="Cambria" panose="02040503050406030204" pitchFamily="18" charset="0"/>
              </a:rPr>
              <a:t> с вестибулярной стороны проходит по самой высокой точке свода переходной складки, обходя губную уздечку и щечные тяжи. Дистальной границей протез перекрывает верхнечелюстные альвеолярные бугры, освобождая при этом крылочелюстную складку и заходя за линию «А» на 2-3 мм.</a:t>
            </a:r>
            <a:endParaRPr lang="ru-RU" sz="2000" dirty="0">
              <a:latin typeface="Cambria" panose="02040503050406030204" pitchFamily="18" charset="0"/>
              <a:ea typeface="Cambria" panose="02040503050406030204" pitchFamily="18" charset="0"/>
            </a:endParaRPr>
          </a:p>
        </p:txBody>
      </p:sp>
      <p:pic>
        <p:nvPicPr>
          <p:cNvPr id="8196" name="Picture 4" descr="https://gupohsp.ru/wp-content/uploads/2019/05/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054" y="1075192"/>
            <a:ext cx="3936541" cy="256205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204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23</a:t>
            </a:fld>
            <a:endParaRPr lang="ru-RU" altLang="ru-RU">
              <a:solidFill>
                <a:srgbClr val="898989"/>
              </a:solidFill>
            </a:endParaRPr>
          </a:p>
        </p:txBody>
      </p:sp>
      <p:pic>
        <p:nvPicPr>
          <p:cNvPr id="2" name="Рисунок 1"/>
          <p:cNvPicPr>
            <a:picLocks noChangeAspect="1"/>
          </p:cNvPicPr>
          <p:nvPr/>
        </p:nvPicPr>
        <p:blipFill>
          <a:blip r:embed="rId3"/>
          <a:stretch>
            <a:fillRect/>
          </a:stretch>
        </p:blipFill>
        <p:spPr>
          <a:xfrm>
            <a:off x="2339752" y="1047244"/>
            <a:ext cx="5476453" cy="5355471"/>
          </a:xfrm>
          <a:prstGeom prst="rect">
            <a:avLst/>
          </a:prstGeom>
        </p:spPr>
      </p:pic>
      <p:sp>
        <p:nvSpPr>
          <p:cNvPr id="3" name="TextBox 2"/>
          <p:cNvSpPr txBox="1"/>
          <p:nvPr/>
        </p:nvSpPr>
        <p:spPr>
          <a:xfrm>
            <a:off x="2555776" y="6356350"/>
            <a:ext cx="5472608" cy="400110"/>
          </a:xfrm>
          <a:prstGeom prst="rect">
            <a:avLst/>
          </a:prstGeom>
          <a:noFill/>
        </p:spPr>
        <p:txBody>
          <a:bodyPr wrap="square" rtlCol="0">
            <a:spAutoFit/>
          </a:bodyPr>
          <a:lstStyle/>
          <a:p>
            <a:r>
              <a:rPr lang="ru-RU" sz="2000" dirty="0" smtClean="0">
                <a:latin typeface="Cambria" panose="02040503050406030204" pitchFamily="18" charset="0"/>
                <a:ea typeface="Cambria" panose="02040503050406030204" pitchFamily="18" charset="0"/>
              </a:rPr>
              <a:t>Рис. – варианты границ на верхней челюсти</a:t>
            </a:r>
            <a:endParaRPr lang="ru-RU" sz="2000" dirty="0">
              <a:latin typeface="Cambria" panose="02040503050406030204" pitchFamily="18" charset="0"/>
              <a:ea typeface="Cambria" panose="02040503050406030204" pitchFamily="18" charset="0"/>
            </a:endParaRPr>
          </a:p>
        </p:txBody>
      </p:sp>
      <p:pic>
        <p:nvPicPr>
          <p:cNvPr id="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242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24</a:t>
            </a:fld>
            <a:endParaRPr lang="ru-RU" altLang="ru-RU">
              <a:solidFill>
                <a:srgbClr val="898989"/>
              </a:solidFill>
            </a:endParaRPr>
          </a:p>
        </p:txBody>
      </p:sp>
      <p:pic>
        <p:nvPicPr>
          <p:cNvPr id="2" name="Рисунок 1"/>
          <p:cNvPicPr>
            <a:picLocks noChangeAspect="1"/>
          </p:cNvPicPr>
          <p:nvPr/>
        </p:nvPicPr>
        <p:blipFill>
          <a:blip r:embed="rId2"/>
          <a:stretch>
            <a:fillRect/>
          </a:stretch>
        </p:blipFill>
        <p:spPr>
          <a:xfrm>
            <a:off x="-2808" y="620688"/>
            <a:ext cx="9143999" cy="5842255"/>
          </a:xfrm>
          <a:prstGeom prst="rect">
            <a:avLst/>
          </a:prstGeom>
        </p:spPr>
      </p:pic>
      <p:sp>
        <p:nvSpPr>
          <p:cNvPr id="3" name="TextBox 2"/>
          <p:cNvSpPr txBox="1"/>
          <p:nvPr/>
        </p:nvSpPr>
        <p:spPr>
          <a:xfrm>
            <a:off x="323528" y="38990"/>
            <a:ext cx="8247855" cy="646331"/>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Давайте вспомним анатомические ориентиры на </a:t>
            </a:r>
            <a:r>
              <a:rPr lang="ru-RU" dirty="0" err="1" smtClean="0">
                <a:latin typeface="Cambria" panose="02040503050406030204" pitchFamily="18" charset="0"/>
                <a:ea typeface="Cambria" panose="02040503050406030204" pitchFamily="18" charset="0"/>
              </a:rPr>
              <a:t>в.ч</a:t>
            </a:r>
            <a:r>
              <a:rPr lang="ru-RU" dirty="0" smtClean="0">
                <a:latin typeface="Cambria" panose="02040503050406030204" pitchFamily="18" charset="0"/>
                <a:ea typeface="Cambria" panose="02040503050406030204" pitchFamily="18" charset="0"/>
              </a:rPr>
              <a:t>. на которые стоит обращать внимание:</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2186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dentalmagazine.ru/wp-content/uploads/2017/08/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8828" y="90604"/>
            <a:ext cx="2736304" cy="400177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25</a:t>
            </a:fld>
            <a:endParaRPr lang="ru-RU" altLang="ru-RU">
              <a:solidFill>
                <a:srgbClr val="898989"/>
              </a:solidFill>
            </a:endParaRPr>
          </a:p>
        </p:txBody>
      </p:sp>
      <p:sp>
        <p:nvSpPr>
          <p:cNvPr id="4" name="Прямоугольник 3"/>
          <p:cNvSpPr/>
          <p:nvPr/>
        </p:nvSpPr>
        <p:spPr>
          <a:xfrm>
            <a:off x="1979712" y="3573016"/>
            <a:ext cx="6912768" cy="2862322"/>
          </a:xfrm>
          <a:prstGeom prst="rect">
            <a:avLst/>
          </a:prstGeom>
        </p:spPr>
        <p:txBody>
          <a:bodyPr wrap="square">
            <a:spAutoFit/>
          </a:bodyPr>
          <a:lstStyle/>
          <a:p>
            <a:r>
              <a:rPr lang="ru-RU" b="1" dirty="0">
                <a:solidFill>
                  <a:srgbClr val="333333"/>
                </a:solidFill>
                <a:latin typeface="Cambria" panose="02040503050406030204" pitchFamily="18" charset="0"/>
                <a:ea typeface="Cambria" panose="02040503050406030204" pitchFamily="18" charset="0"/>
              </a:rPr>
              <a:t>Граница протеза на нижней челюсти</a:t>
            </a:r>
            <a:r>
              <a:rPr lang="ru-RU" dirty="0">
                <a:solidFill>
                  <a:srgbClr val="333333"/>
                </a:solidFill>
                <a:latin typeface="Cambria" panose="02040503050406030204" pitchFamily="18" charset="0"/>
                <a:ea typeface="Cambria" panose="02040503050406030204" pitchFamily="18" charset="0"/>
              </a:rPr>
              <a:t> с вестибулярной стороны проходит по переходной складке, захватывая ее самую глубокую точку, обходя губную уздечку и щечно-альвеолярные тяжи. Дистальная граница перекрывает нижнечелюстные альвеолярные бугорки. В подъязычной области она проходит по переходной складке, не доходя до прикрепления челюстно-подъязычной мышцы, освобождая слюнную железу и уздечку языка. Отклонение от этих границ требует коррекции протеза, которая заключается в удлинении или укорочении края базиса.</a:t>
            </a:r>
            <a:r>
              <a:rPr lang="ru-RU" dirty="0"/>
              <a:t/>
            </a:r>
            <a:br>
              <a:rPr lang="ru-RU" dirty="0"/>
            </a:br>
            <a:endParaRPr lang="ru-RU" dirty="0"/>
          </a:p>
        </p:txBody>
      </p:sp>
      <p:pic>
        <p:nvPicPr>
          <p:cNvPr id="10244" name="Picture 4" descr="GOSSTOM - Стр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7585" y="985962"/>
            <a:ext cx="28765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878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1F886-CA71-4E69-9F4E-C2FC4B9605A3}" type="slidenum">
              <a:rPr lang="ru-RU" altLang="ru-RU">
                <a:solidFill>
                  <a:srgbClr val="898989"/>
                </a:solidFill>
              </a:rPr>
              <a:pPr/>
              <a:t>26</a:t>
            </a:fld>
            <a:endParaRPr lang="ru-RU" altLang="ru-RU">
              <a:solidFill>
                <a:srgbClr val="898989"/>
              </a:solidFill>
            </a:endParaRPr>
          </a:p>
        </p:txBody>
      </p:sp>
      <p:sp>
        <p:nvSpPr>
          <p:cNvPr id="5" name="TextBox 4"/>
          <p:cNvSpPr txBox="1"/>
          <p:nvPr/>
        </p:nvSpPr>
        <p:spPr>
          <a:xfrm>
            <a:off x="395536" y="188640"/>
            <a:ext cx="8247855" cy="369332"/>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Ориентиры </a:t>
            </a:r>
            <a:r>
              <a:rPr lang="ru-RU" dirty="0" err="1" smtClean="0">
                <a:latin typeface="Cambria" panose="02040503050406030204" pitchFamily="18" charset="0"/>
                <a:ea typeface="Cambria" panose="02040503050406030204" pitchFamily="18" charset="0"/>
              </a:rPr>
              <a:t>н.ч</a:t>
            </a:r>
            <a:r>
              <a:rPr lang="ru-RU" dirty="0" smtClean="0">
                <a:latin typeface="Cambria" panose="02040503050406030204" pitchFamily="18" charset="0"/>
                <a:ea typeface="Cambria" panose="02040503050406030204" pitchFamily="18" charset="0"/>
              </a:rPr>
              <a:t>.:</a:t>
            </a:r>
            <a:endParaRPr lang="ru-RU" dirty="0">
              <a:latin typeface="Cambria" panose="02040503050406030204" pitchFamily="18" charset="0"/>
              <a:ea typeface="Cambria" panose="02040503050406030204" pitchFamily="18" charset="0"/>
            </a:endParaRPr>
          </a:p>
        </p:txBody>
      </p:sp>
      <p:pic>
        <p:nvPicPr>
          <p:cNvPr id="2" name="Рисунок 1"/>
          <p:cNvPicPr>
            <a:picLocks noChangeAspect="1"/>
          </p:cNvPicPr>
          <p:nvPr/>
        </p:nvPicPr>
        <p:blipFill>
          <a:blip r:embed="rId2"/>
          <a:stretch>
            <a:fillRect/>
          </a:stretch>
        </p:blipFill>
        <p:spPr>
          <a:xfrm>
            <a:off x="0" y="620688"/>
            <a:ext cx="9144000" cy="5816367"/>
          </a:xfrm>
          <a:prstGeom prst="rect">
            <a:avLst/>
          </a:prstGeom>
        </p:spPr>
      </p:pic>
    </p:spTree>
    <p:extLst>
      <p:ext uri="{BB962C8B-B14F-4D97-AF65-F5344CB8AC3E}">
        <p14:creationId xmlns:p14="http://schemas.microsoft.com/office/powerpoint/2010/main" val="2214673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6A8A2-2CB7-42D1-BF09-48C00B5BCCA8}" type="slidenum">
              <a:rPr lang="ru-RU" altLang="ru-RU">
                <a:solidFill>
                  <a:srgbClr val="898989"/>
                </a:solidFill>
              </a:rPr>
              <a:pPr/>
              <a:t>27</a:t>
            </a:fld>
            <a:endParaRPr lang="ru-RU" altLang="ru-RU">
              <a:solidFill>
                <a:srgbClr val="898989"/>
              </a:solidFill>
            </a:endParaRPr>
          </a:p>
        </p:txBody>
      </p:sp>
      <p:sp>
        <p:nvSpPr>
          <p:cNvPr id="16389" name="Прямоугольник 1"/>
          <p:cNvSpPr>
            <a:spLocks noChangeArrowheads="1"/>
          </p:cNvSpPr>
          <p:nvPr/>
        </p:nvSpPr>
        <p:spPr bwMode="auto">
          <a:xfrm>
            <a:off x="1907704" y="1029993"/>
            <a:ext cx="6858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ru-RU" altLang="ru-RU" sz="2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Степень фиксации протезов можно проверить следующим образом</a:t>
            </a:r>
            <a:r>
              <a:rPr lang="ru-RU" altLang="ru-RU" sz="2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algn="just"/>
            <a:endParaRPr lang="ru-RU" altLang="ru-RU" sz="2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r>
              <a:rPr lang="ru-RU" altLang="ru-RU" sz="2200" dirty="0">
                <a:latin typeface="Cambria" panose="02040503050406030204" pitchFamily="18" charset="0"/>
                <a:ea typeface="Cambria" panose="02040503050406030204" pitchFamily="18" charset="0"/>
                <a:cs typeface="Times New Roman" panose="02020603050405020304" pitchFamily="18" charset="0"/>
              </a:rPr>
              <a:t>1) на верхней челюсти — надавливая большим пальцем руки поочередно на передние и боковые зубы, а силу удерживающего клапана на границе мягкого нёба определяют, смещая или отклоняя режущие края верхних зубов в вестибулярном направлении, как бы подтягивая протез к себе;</a:t>
            </a:r>
          </a:p>
          <a:p>
            <a:pPr algn="just"/>
            <a:r>
              <a:rPr lang="ru-RU" altLang="ru-RU" sz="2200" dirty="0">
                <a:latin typeface="Cambria" panose="02040503050406030204" pitchFamily="18" charset="0"/>
                <a:ea typeface="Cambria" panose="02040503050406030204" pitchFamily="18" charset="0"/>
                <a:cs typeface="Times New Roman" panose="02020603050405020304" pitchFamily="18" charset="0"/>
              </a:rPr>
              <a:t>2) на нижней челюсти — проводят те же приемы, при помощи которых определяют степень фиксации базиса съемного пластиночного протеза в дистальных отделах;</a:t>
            </a:r>
          </a:p>
          <a:p>
            <a:pPr algn="just"/>
            <a:r>
              <a:rPr lang="ru-RU" altLang="ru-RU" sz="2200" dirty="0">
                <a:latin typeface="Cambria" panose="02040503050406030204" pitchFamily="18" charset="0"/>
                <a:ea typeface="Cambria" panose="02040503050406030204" pitchFamily="18" charset="0"/>
                <a:cs typeface="Times New Roman" panose="02020603050405020304" pitchFamily="18" charset="0"/>
              </a:rPr>
              <a:t>3) о степени фиксации переднего участка базиса можно судить при подтягивании протеза вверх за резцы.</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6A8A2-2CB7-42D1-BF09-48C00B5BCCA8}" type="slidenum">
              <a:rPr lang="ru-RU" altLang="ru-RU">
                <a:solidFill>
                  <a:srgbClr val="898989"/>
                </a:solidFill>
              </a:rPr>
              <a:pPr/>
              <a:t>28</a:t>
            </a:fld>
            <a:endParaRPr lang="ru-RU" altLang="ru-RU">
              <a:solidFill>
                <a:srgbClr val="898989"/>
              </a:solidFill>
            </a:endParaRPr>
          </a:p>
        </p:txBody>
      </p:sp>
      <p:sp>
        <p:nvSpPr>
          <p:cNvPr id="16389" name="Прямоугольник 1"/>
          <p:cNvSpPr>
            <a:spLocks noChangeArrowheads="1"/>
          </p:cNvSpPr>
          <p:nvPr/>
        </p:nvSpPr>
        <p:spPr bwMode="auto">
          <a:xfrm>
            <a:off x="1763688" y="1093608"/>
            <a:ext cx="714567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ru-RU" sz="2200" dirty="0">
                <a:latin typeface="Cambria" panose="02040503050406030204" pitchFamily="18" charset="0"/>
                <a:ea typeface="Cambria" panose="02040503050406030204" pitchFamily="18" charset="0"/>
              </a:rPr>
              <a:t>Проверка точности границ полных съемных протезов и правильности смыкания искусственных зубных рядов в центральной окклюзии в день наложения протезов является обязательной. </a:t>
            </a:r>
            <a:endParaRPr lang="ru-RU" sz="2200" dirty="0" smtClean="0">
              <a:latin typeface="Cambria" panose="02040503050406030204" pitchFamily="18" charset="0"/>
              <a:ea typeface="Cambria" panose="02040503050406030204" pitchFamily="18" charset="0"/>
            </a:endParaRPr>
          </a:p>
          <a:p>
            <a:pPr algn="just"/>
            <a:r>
              <a:rPr lang="ru-RU" sz="2200" i="1" dirty="0" smtClean="0">
                <a:solidFill>
                  <a:srgbClr val="FF0000"/>
                </a:solidFill>
                <a:latin typeface="Cambria" panose="02040503050406030204" pitchFamily="18" charset="0"/>
                <a:ea typeface="Cambria" panose="02040503050406030204" pitchFamily="18" charset="0"/>
              </a:rPr>
              <a:t>На </a:t>
            </a:r>
            <a:r>
              <a:rPr lang="ru-RU" sz="2200" i="1" dirty="0">
                <a:solidFill>
                  <a:srgbClr val="FF0000"/>
                </a:solidFill>
                <a:latin typeface="Cambria" panose="02040503050406030204" pitchFamily="18" charset="0"/>
                <a:ea typeface="Cambria" panose="02040503050406030204" pitchFamily="18" charset="0"/>
              </a:rPr>
              <a:t>верхней челюсти</a:t>
            </a:r>
            <a:r>
              <a:rPr lang="ru-RU" sz="2200" dirty="0">
                <a:latin typeface="Cambria" panose="02040503050406030204" pitchFamily="18" charset="0"/>
                <a:ea typeface="Cambria" panose="02040503050406030204" pitchFamily="18" charset="0"/>
              </a:rPr>
              <a:t> граница протеза должна проходить с вестибулярной стороны по переходной складке, </a:t>
            </a:r>
            <a:r>
              <a:rPr lang="ru-RU" sz="2200" dirty="0" smtClean="0">
                <a:latin typeface="Cambria" panose="02040503050406030204" pitchFamily="18" charset="0"/>
                <a:ea typeface="Cambria" panose="02040503050406030204" pitchFamily="18" charset="0"/>
              </a:rPr>
              <a:t>перекрывая </a:t>
            </a:r>
            <a:r>
              <a:rPr lang="ru-RU" sz="2200" dirty="0">
                <a:latin typeface="Cambria" panose="02040503050406030204" pitchFamily="18" charset="0"/>
                <a:ea typeface="Cambria" panose="02040503050406030204" pitchFamily="18" charset="0"/>
              </a:rPr>
              <a:t>неподвижную слизистую, контактируя с куполом переходной складки. Для уздечки верхней губы и слизистых складок области щек в протезе должна быть вырезка, но при этом края протеза должны плотно прилегать к латеральным поверхностям уздечки и складки. В оральном отделе верхней челюсти граница базиса протеза располагается за линией «А» на 1-2 мм. Альвеолярные верхнечелюстные бугры обязательно перекрываются протезом. </a:t>
            </a:r>
            <a:endParaRPr lang="ru-RU" altLang="ru-RU" sz="22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764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FF1D6B-F653-4C57-A68D-42FC1C7B2621}" type="slidenum">
              <a:rPr lang="ru-RU" altLang="ru-RU">
                <a:solidFill>
                  <a:srgbClr val="898989"/>
                </a:solidFill>
              </a:rPr>
              <a:pPr/>
              <a:t>29</a:t>
            </a:fld>
            <a:endParaRPr lang="ru-RU" altLang="ru-RU">
              <a:solidFill>
                <a:srgbClr val="898989"/>
              </a:solidFill>
            </a:endParaRPr>
          </a:p>
        </p:txBody>
      </p:sp>
      <p:sp>
        <p:nvSpPr>
          <p:cNvPr id="5" name="TextBox 4"/>
          <p:cNvSpPr txBox="1"/>
          <p:nvPr/>
        </p:nvSpPr>
        <p:spPr>
          <a:xfrm>
            <a:off x="1619982" y="1352370"/>
            <a:ext cx="3024187" cy="1200329"/>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dirty="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Проверка границ полного съемного протеза</a:t>
            </a:r>
          </a:p>
        </p:txBody>
      </p:sp>
      <p:pic>
        <p:nvPicPr>
          <p:cNvPr id="11270" name="Рисунок 5"/>
          <p:cNvPicPr>
            <a:picLocks noChangeAspect="1"/>
          </p:cNvPicPr>
          <p:nvPr/>
        </p:nvPicPr>
        <p:blipFill>
          <a:blip r:embed="rId3">
            <a:extLst>
              <a:ext uri="{28A0092B-C50C-407E-A947-70E740481C1C}">
                <a14:useLocalDpi xmlns:a14="http://schemas.microsoft.com/office/drawing/2010/main" val="0"/>
              </a:ext>
            </a:extLst>
          </a:blip>
          <a:srcRect b="10069"/>
          <a:stretch>
            <a:fillRect/>
          </a:stretch>
        </p:blipFill>
        <p:spPr bwMode="auto">
          <a:xfrm>
            <a:off x="4932363" y="482600"/>
            <a:ext cx="4071937"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2895600"/>
            <a:ext cx="38163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Рисунок 8"/>
          <p:cNvPicPr>
            <a:picLocks noChangeAspect="1"/>
          </p:cNvPicPr>
          <p:nvPr/>
        </p:nvPicPr>
        <p:blipFill>
          <a:blip r:embed="rId5">
            <a:extLst>
              <a:ext uri="{28A0092B-C50C-407E-A947-70E740481C1C}">
                <a14:useLocalDpi xmlns:a14="http://schemas.microsoft.com/office/drawing/2010/main" val="0"/>
              </a:ext>
            </a:extLst>
          </a:blip>
          <a:srcRect b="9415"/>
          <a:stretch>
            <a:fillRect/>
          </a:stretch>
        </p:blipFill>
        <p:spPr bwMode="auto">
          <a:xfrm>
            <a:off x="4932363" y="2895600"/>
            <a:ext cx="40719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9"/>
          <p:cNvSpPr txBox="1">
            <a:spLocks noChangeArrowheads="1"/>
          </p:cNvSpPr>
          <p:nvPr/>
        </p:nvSpPr>
        <p:spPr bwMode="auto">
          <a:xfrm>
            <a:off x="2700338" y="5811838"/>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000">
                <a:latin typeface="Cambria" panose="02040503050406030204" pitchFamily="18" charset="0"/>
                <a:ea typeface="Cambria" panose="02040503050406030204" pitchFamily="18" charset="0"/>
                <a:cs typeface="Cambria" panose="02040503050406030204" pitchFamily="18" charset="0"/>
              </a:rPr>
              <a:t>По линии А</a:t>
            </a:r>
          </a:p>
        </p:txBody>
      </p:sp>
      <p:sp>
        <p:nvSpPr>
          <p:cNvPr id="11274" name="TextBox 10"/>
          <p:cNvSpPr txBox="1">
            <a:spLocks noChangeArrowheads="1"/>
          </p:cNvSpPr>
          <p:nvPr/>
        </p:nvSpPr>
        <p:spPr bwMode="auto">
          <a:xfrm>
            <a:off x="6084888" y="5811838"/>
            <a:ext cx="1804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000">
                <a:latin typeface="Cambria" panose="02040503050406030204" pitchFamily="18" charset="0"/>
                <a:ea typeface="Cambria" panose="02040503050406030204" pitchFamily="18" charset="0"/>
                <a:cs typeface="Cambria" panose="02040503050406030204" pitchFamily="18" charset="0"/>
              </a:rPr>
              <a:t>В полости рта</a:t>
            </a:r>
          </a:p>
        </p:txBody>
      </p:sp>
      <p:pic>
        <p:nvPicPr>
          <p:cNvPr id="11"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470C98-B0D1-448B-B679-0E008E8EB560}" type="slidenum">
              <a:rPr lang="ru-RU" altLang="ru-RU">
                <a:solidFill>
                  <a:srgbClr val="898989"/>
                </a:solidFill>
              </a:rPr>
              <a:pPr/>
              <a:t>3</a:t>
            </a:fld>
            <a:endParaRPr lang="ru-RU" altLang="ru-RU">
              <a:solidFill>
                <a:srgbClr val="898989"/>
              </a:solidFill>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619672" y="1412776"/>
            <a:ext cx="7219577" cy="4401205"/>
          </a:xfrm>
          <a:prstGeom prst="rect">
            <a:avLst/>
          </a:prstGeom>
        </p:spPr>
        <p:txBody>
          <a:bodyPr wrap="square">
            <a:spAutoFit/>
          </a:bodyPr>
          <a:lstStyle/>
          <a:p>
            <a:r>
              <a:rPr lang="ru-RU" sz="2000" b="1" i="1" dirty="0">
                <a:solidFill>
                  <a:srgbClr val="0070C0"/>
                </a:solidFill>
                <a:latin typeface="Cambria" panose="02040503050406030204" pitchFamily="18" charset="0"/>
                <a:ea typeface="Cambria" panose="02040503050406030204" pitchFamily="18" charset="0"/>
              </a:rPr>
              <a:t>Припасовка и наложение съемных протезов при полном отсутствии зубов является завершающим клиническим этапом, которому предшествуют нижеперечисленные клинические этапы: </a:t>
            </a:r>
            <a:endParaRPr lang="ru-RU" sz="2000" b="1" i="1" dirty="0" smtClean="0">
              <a:solidFill>
                <a:srgbClr val="0070C0"/>
              </a:solidFill>
              <a:latin typeface="Cambria" panose="02040503050406030204" pitchFamily="18" charset="0"/>
              <a:ea typeface="Cambria" panose="02040503050406030204" pitchFamily="18" charset="0"/>
            </a:endParaRPr>
          </a:p>
          <a:p>
            <a:endParaRPr lang="en-US" sz="2000" dirty="0" smtClean="0">
              <a:latin typeface="Cambria" panose="02040503050406030204" pitchFamily="18" charset="0"/>
              <a:ea typeface="Cambria" panose="02040503050406030204" pitchFamily="18" charset="0"/>
            </a:endParaRPr>
          </a:p>
          <a:p>
            <a:pPr marL="342900" indent="-342900">
              <a:buAutoNum type="arabicParenR"/>
            </a:pPr>
            <a:r>
              <a:rPr lang="ru-RU" sz="2000" dirty="0" smtClean="0">
                <a:latin typeface="Cambria" panose="02040503050406030204" pitchFamily="18" charset="0"/>
                <a:ea typeface="Cambria" panose="02040503050406030204" pitchFamily="18" charset="0"/>
              </a:rPr>
              <a:t>обследование </a:t>
            </a:r>
            <a:r>
              <a:rPr lang="ru-RU" sz="2000" dirty="0">
                <a:latin typeface="Cambria" panose="02040503050406030204" pitchFamily="18" charset="0"/>
                <a:ea typeface="Cambria" panose="02040503050406030204" pitchFamily="18" charset="0"/>
              </a:rPr>
              <a:t>пациента, постановка диагноза, получение оттисков для изготовления индивидуальных ложек; </a:t>
            </a:r>
            <a:endParaRPr lang="en-US" sz="2000" dirty="0" smtClean="0">
              <a:latin typeface="Cambria" panose="02040503050406030204" pitchFamily="18" charset="0"/>
              <a:ea typeface="Cambria" panose="02040503050406030204" pitchFamily="18" charset="0"/>
            </a:endParaRPr>
          </a:p>
          <a:p>
            <a:pPr marL="342900" indent="-342900">
              <a:buAutoNum type="arabicParenR"/>
            </a:pPr>
            <a:r>
              <a:rPr lang="ru-RU" sz="2000" dirty="0" smtClean="0">
                <a:latin typeface="Cambria" panose="02040503050406030204" pitchFamily="18" charset="0"/>
                <a:ea typeface="Cambria" panose="02040503050406030204" pitchFamily="18" charset="0"/>
              </a:rPr>
              <a:t>припасовка </a:t>
            </a:r>
            <a:r>
              <a:rPr lang="ru-RU" sz="2000" dirty="0">
                <a:latin typeface="Cambria" panose="02040503050406030204" pitchFamily="18" charset="0"/>
                <a:ea typeface="Cambria" panose="02040503050406030204" pitchFamily="18" charset="0"/>
              </a:rPr>
              <a:t>индивидуальных ложек по методу </a:t>
            </a:r>
            <a:r>
              <a:rPr lang="ru-RU" sz="2000" dirty="0" err="1">
                <a:latin typeface="Cambria" panose="02040503050406030204" pitchFamily="18" charset="0"/>
                <a:ea typeface="Cambria" panose="02040503050406030204" pitchFamily="18" charset="0"/>
              </a:rPr>
              <a:t>Гербста</a:t>
            </a:r>
            <a:r>
              <a:rPr lang="ru-RU" sz="2000" dirty="0">
                <a:latin typeface="Cambria" panose="02040503050406030204" pitchFamily="18" charset="0"/>
                <a:ea typeface="Cambria" panose="02040503050406030204" pitchFamily="18" charset="0"/>
              </a:rPr>
              <a:t>, получение функциональных оттисков; </a:t>
            </a:r>
            <a:endParaRPr lang="en-US" sz="2000" dirty="0" smtClean="0">
              <a:latin typeface="Cambria" panose="02040503050406030204" pitchFamily="18" charset="0"/>
              <a:ea typeface="Cambria" panose="02040503050406030204" pitchFamily="18" charset="0"/>
            </a:endParaRPr>
          </a:p>
          <a:p>
            <a:pPr marL="342900" indent="-342900">
              <a:buAutoNum type="arabicParenR"/>
            </a:pPr>
            <a:r>
              <a:rPr lang="ru-RU" sz="2000" dirty="0" smtClean="0">
                <a:latin typeface="Cambria" panose="02040503050406030204" pitchFamily="18" charset="0"/>
                <a:ea typeface="Cambria" panose="02040503050406030204" pitchFamily="18" charset="0"/>
              </a:rPr>
              <a:t>Определение </a:t>
            </a:r>
            <a:r>
              <a:rPr lang="ru-RU" sz="2000" dirty="0">
                <a:latin typeface="Cambria" panose="02040503050406030204" pitchFamily="18" charset="0"/>
                <a:ea typeface="Cambria" panose="02040503050406030204" pitchFamily="18" charset="0"/>
              </a:rPr>
              <a:t>центрального соотношения </a:t>
            </a:r>
            <a:r>
              <a:rPr lang="ru-RU" sz="2000" dirty="0" smtClean="0">
                <a:latin typeface="Cambria" panose="02040503050406030204" pitchFamily="18" charset="0"/>
                <a:ea typeface="Cambria" panose="02040503050406030204" pitchFamily="18" charset="0"/>
              </a:rPr>
              <a:t>челюстей;</a:t>
            </a:r>
          </a:p>
          <a:p>
            <a:pPr marL="342900" indent="-342900">
              <a:buAutoNum type="arabicParenR"/>
            </a:pPr>
            <a:r>
              <a:rPr lang="ru-RU" sz="2000" dirty="0" smtClean="0">
                <a:latin typeface="Cambria" panose="02040503050406030204" pitchFamily="18" charset="0"/>
                <a:ea typeface="Cambria" panose="02040503050406030204" pitchFamily="18" charset="0"/>
              </a:rPr>
              <a:t>Проверка </a:t>
            </a:r>
            <a:r>
              <a:rPr lang="ru-RU" sz="2000" dirty="0">
                <a:latin typeface="Cambria" panose="02040503050406030204" pitchFamily="18" charset="0"/>
                <a:ea typeface="Cambria" panose="02040503050406030204" pitchFamily="18" charset="0"/>
              </a:rPr>
              <a:t>конструкции протезов. </a:t>
            </a:r>
            <a:endParaRPr lang="ru-RU" sz="2000" dirty="0" smtClean="0">
              <a:latin typeface="Cambria" panose="02040503050406030204" pitchFamily="18" charset="0"/>
              <a:ea typeface="Cambria" panose="02040503050406030204" pitchFamily="18" charset="0"/>
            </a:endParaRPr>
          </a:p>
          <a:p>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После </a:t>
            </a:r>
            <a:r>
              <a:rPr lang="ru-RU" sz="2000" dirty="0">
                <a:latin typeface="Cambria" panose="02040503050406030204" pitchFamily="18" charset="0"/>
                <a:ea typeface="Cambria" panose="02040503050406030204" pitchFamily="18" charset="0"/>
              </a:rPr>
              <a:t>получения готовых протезов из зуботехнической лаборатории их следует тщательно </a:t>
            </a:r>
            <a:r>
              <a:rPr lang="ru-RU" sz="2000" dirty="0" smtClean="0">
                <a:latin typeface="Cambria" panose="02040503050406030204" pitchFamily="18" charset="0"/>
                <a:ea typeface="Cambria" panose="02040503050406030204" pitchFamily="18" charset="0"/>
              </a:rPr>
              <a:t>осмотреть.</a:t>
            </a:r>
            <a:endParaRPr lang="ru-RU" sz="2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6A8A2-2CB7-42D1-BF09-48C00B5BCCA8}" type="slidenum">
              <a:rPr lang="ru-RU" altLang="ru-RU">
                <a:solidFill>
                  <a:srgbClr val="898989"/>
                </a:solidFill>
              </a:rPr>
              <a:pPr/>
              <a:t>30</a:t>
            </a:fld>
            <a:endParaRPr lang="ru-RU" altLang="ru-RU">
              <a:solidFill>
                <a:srgbClr val="898989"/>
              </a:solidFill>
            </a:endParaRPr>
          </a:p>
        </p:txBody>
      </p:sp>
      <p:sp>
        <p:nvSpPr>
          <p:cNvPr id="16389" name="Прямоугольник 1"/>
          <p:cNvSpPr>
            <a:spLocks noChangeArrowheads="1"/>
          </p:cNvSpPr>
          <p:nvPr/>
        </p:nvSpPr>
        <p:spPr bwMode="auto">
          <a:xfrm>
            <a:off x="1547664" y="980728"/>
            <a:ext cx="743612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sz="2000" b="1" i="1" dirty="0">
                <a:solidFill>
                  <a:srgbClr val="FF0000"/>
                </a:solidFill>
                <a:latin typeface="Cambria" panose="02040503050406030204" pitchFamily="18" charset="0"/>
                <a:ea typeface="Cambria" panose="02040503050406030204" pitchFamily="18" charset="0"/>
              </a:rPr>
              <a:t>На верхней челюсти </a:t>
            </a:r>
            <a:r>
              <a:rPr lang="ru-RU" sz="2000" dirty="0">
                <a:latin typeface="Cambria" panose="02040503050406030204" pitchFamily="18" charset="0"/>
                <a:ea typeface="Cambria" panose="02040503050406030204" pitchFamily="18" charset="0"/>
              </a:rPr>
              <a:t>можно уменьшить границы базиса, если она имеет 1-й тип атрофии альвеолярного отростка. Устойчивость протеза в данном случае будет обеспечена высоким альвеолярным отростком, высоким расположением клапанной зоны, хорошо развитыми верхнечелюстными буграми и податливой слизистой оболочкой в срединной части неба. При этих условиях максимально проявляется не только адгезия, но и функциональная </a:t>
            </a:r>
            <a:r>
              <a:rPr lang="ru-RU" sz="2000" dirty="0" err="1">
                <a:latin typeface="Cambria" panose="02040503050406030204" pitchFamily="18" charset="0"/>
                <a:ea typeface="Cambria" panose="02040503050406030204" pitchFamily="18" charset="0"/>
              </a:rPr>
              <a:t>присасываемость</a:t>
            </a:r>
            <a:r>
              <a:rPr lang="ru-RU" sz="2000" dirty="0">
                <a:latin typeface="Cambria" panose="02040503050406030204" pitchFamily="18" charset="0"/>
                <a:ea typeface="Cambria" panose="02040503050406030204" pitchFamily="18" charset="0"/>
              </a:rPr>
              <a:t>, в результате чего достигается удовлетворительная фиксация и стабилизация полного съемного протеза на верхней челюсти. </a:t>
            </a:r>
            <a:endParaRPr lang="ru-RU" altLang="ru-RU" sz="2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5122" name="Picture 2" descr="Обзор всех съёмных зубных протез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377614"/>
            <a:ext cx="4032448" cy="234386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86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6A8A2-2CB7-42D1-BF09-48C00B5BCCA8}" type="slidenum">
              <a:rPr lang="ru-RU" altLang="ru-RU">
                <a:solidFill>
                  <a:srgbClr val="898989"/>
                </a:solidFill>
              </a:rPr>
              <a:pPr/>
              <a:t>31</a:t>
            </a:fld>
            <a:endParaRPr lang="ru-RU" altLang="ru-RU">
              <a:solidFill>
                <a:srgbClr val="898989"/>
              </a:solidFill>
            </a:endParaRPr>
          </a:p>
        </p:txBody>
      </p:sp>
      <p:sp>
        <p:nvSpPr>
          <p:cNvPr id="2" name="Прямоугольник 1"/>
          <p:cNvSpPr/>
          <p:nvPr/>
        </p:nvSpPr>
        <p:spPr>
          <a:xfrm>
            <a:off x="1497651" y="1127677"/>
            <a:ext cx="7537130" cy="2031325"/>
          </a:xfrm>
          <a:prstGeom prst="rect">
            <a:avLst/>
          </a:prstGeom>
        </p:spPr>
        <p:txBody>
          <a:bodyPr wrap="square">
            <a:spAutoFit/>
          </a:bodyPr>
          <a:lstStyle/>
          <a:p>
            <a:r>
              <a:rPr lang="ru-RU" b="1" dirty="0">
                <a:solidFill>
                  <a:srgbClr val="FF0000"/>
                </a:solidFill>
                <a:latin typeface="Cambria" panose="02040503050406030204" pitchFamily="18" charset="0"/>
                <a:ea typeface="Cambria" panose="02040503050406030204" pitchFamily="18" charset="0"/>
              </a:rPr>
              <a:t>На нижней челюсти </a:t>
            </a:r>
            <a:r>
              <a:rPr lang="ru-RU" dirty="0">
                <a:latin typeface="Cambria" panose="02040503050406030204" pitchFamily="18" charset="0"/>
                <a:ea typeface="Cambria" panose="02040503050406030204" pitchFamily="18" charset="0"/>
              </a:rPr>
              <a:t>граница протеза должна контактировать с куполом переходной складки. Щечные и губные тяжи перекрываются. В </a:t>
            </a:r>
            <a:r>
              <a:rPr lang="ru-RU" dirty="0" err="1">
                <a:latin typeface="Cambria" panose="02040503050406030204" pitchFamily="18" charset="0"/>
                <a:ea typeface="Cambria" panose="02040503050406030204" pitchFamily="18" charset="0"/>
              </a:rPr>
              <a:t>ретромолярной</a:t>
            </a:r>
            <a:r>
              <a:rPr lang="ru-RU" dirty="0">
                <a:latin typeface="Cambria" panose="02040503050406030204" pitchFamily="18" charset="0"/>
                <a:ea typeface="Cambria" panose="02040503050406030204" pitchFamily="18" charset="0"/>
              </a:rPr>
              <a:t> области протез перекрывает слизистый бугорок. На язычной поверхности от бугорка граница идет отвесно вниз к внутренней челюстно-</a:t>
            </a:r>
            <a:r>
              <a:rPr lang="ru-RU" dirty="0" err="1">
                <a:latin typeface="Cambria" panose="02040503050406030204" pitchFamily="18" charset="0"/>
                <a:ea typeface="Cambria" panose="02040503050406030204" pitchFamily="18" charset="0"/>
              </a:rPr>
              <a:t>подъзычной</a:t>
            </a:r>
            <a:r>
              <a:rPr lang="ru-RU" dirty="0">
                <a:latin typeface="Cambria" panose="02040503050406030204" pitchFamily="18" charset="0"/>
                <a:ea typeface="Cambria" panose="02040503050406030204" pitchFamily="18" charset="0"/>
              </a:rPr>
              <a:t> линии и проходит вперед несколько ниже ее, немного не доходя до самого глубокого места подъязычного пространства, огибая впереди язычную уздечку.</a:t>
            </a:r>
          </a:p>
        </p:txBody>
      </p:sp>
      <p:pic>
        <p:nvPicPr>
          <p:cNvPr id="3" name="Рисунок 2"/>
          <p:cNvPicPr>
            <a:picLocks noChangeAspect="1"/>
          </p:cNvPicPr>
          <p:nvPr/>
        </p:nvPicPr>
        <p:blipFill>
          <a:blip r:embed="rId3"/>
          <a:stretch>
            <a:fillRect/>
          </a:stretch>
        </p:blipFill>
        <p:spPr>
          <a:xfrm>
            <a:off x="3177984" y="3193071"/>
            <a:ext cx="4176464" cy="3412648"/>
          </a:xfrm>
          <a:prstGeom prst="rect">
            <a:avLst/>
          </a:prstGeom>
        </p:spPr>
      </p:pic>
      <p:pic>
        <p:nvPicPr>
          <p:cNvPr id="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141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6A8A2-2CB7-42D1-BF09-48C00B5BCCA8}" type="slidenum">
              <a:rPr lang="ru-RU" altLang="ru-RU">
                <a:solidFill>
                  <a:srgbClr val="898989"/>
                </a:solidFill>
              </a:rPr>
              <a:pPr/>
              <a:t>32</a:t>
            </a:fld>
            <a:endParaRPr lang="ru-RU" altLang="ru-RU">
              <a:solidFill>
                <a:srgbClr val="898989"/>
              </a:solidFill>
            </a:endParaRPr>
          </a:p>
        </p:txBody>
      </p:sp>
      <p:sp>
        <p:nvSpPr>
          <p:cNvPr id="2" name="Прямоугольник 1"/>
          <p:cNvSpPr/>
          <p:nvPr/>
        </p:nvSpPr>
        <p:spPr>
          <a:xfrm>
            <a:off x="1577949" y="1093608"/>
            <a:ext cx="7537130" cy="5324535"/>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Стабилизация полных съемных протезов в полости рта обеспечивается созданием сбалансированной окклюзии, которая достигается адекватной расстановкой зубным техником искусственных зубов и коррекцией </a:t>
            </a:r>
            <a:r>
              <a:rPr lang="ru-RU" sz="2000" dirty="0" err="1">
                <a:latin typeface="Cambria" panose="02040503050406030204" pitchFamily="18" charset="0"/>
                <a:ea typeface="Cambria" panose="02040503050406030204" pitchFamily="18" charset="0"/>
              </a:rPr>
              <a:t>окклюзионных</a:t>
            </a:r>
            <a:r>
              <a:rPr lang="ru-RU" sz="2000" dirty="0">
                <a:latin typeface="Cambria" panose="02040503050406030204" pitchFamily="18" charset="0"/>
                <a:ea typeface="Cambria" panose="02040503050406030204" pitchFamily="18" charset="0"/>
              </a:rPr>
              <a:t> контактов врачом-ортопедом. </a:t>
            </a:r>
            <a:endParaRPr lang="ru-RU" sz="2000" dirty="0" smtClean="0">
              <a:latin typeface="Cambria" panose="02040503050406030204" pitchFamily="18" charset="0"/>
              <a:ea typeface="Cambria" panose="02040503050406030204" pitchFamily="18" charset="0"/>
            </a:endParaRPr>
          </a:p>
          <a:p>
            <a:r>
              <a:rPr lang="ru-RU" sz="2000" i="1" dirty="0" smtClean="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Сбалансированная </a:t>
            </a:r>
            <a:r>
              <a:rPr lang="ru-RU" sz="2000" i="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окклюзия в полных съемных протезах в отличие от </a:t>
            </a:r>
            <a:r>
              <a:rPr lang="ru-RU" sz="2000" i="1" dirty="0" err="1">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окклюзионных</a:t>
            </a:r>
            <a:r>
              <a:rPr lang="ru-RU" sz="2000" i="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взаимоотношений естественных зубов обеспечивается гармоничными двусторонними контактами между зубами верхней и нижней челюсти при всех ее движениях. </a:t>
            </a:r>
            <a:endParaRPr lang="ru-RU" sz="2000" i="1" dirty="0" smtClean="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Коррекцию </a:t>
            </a:r>
            <a:r>
              <a:rPr lang="ru-RU" sz="2000" dirty="0" err="1">
                <a:latin typeface="Cambria" panose="02040503050406030204" pitchFamily="18" charset="0"/>
                <a:ea typeface="Cambria" panose="02040503050406030204" pitchFamily="18" charset="0"/>
              </a:rPr>
              <a:t>окклюзионных</a:t>
            </a:r>
            <a:r>
              <a:rPr lang="ru-RU" sz="2000" dirty="0">
                <a:latin typeface="Cambria" panose="02040503050406030204" pitchFamily="18" charset="0"/>
                <a:ea typeface="Cambria" panose="02040503050406030204" pitchFamily="18" charset="0"/>
              </a:rPr>
              <a:t> контактов в клинике осуществляют путем избирательной </a:t>
            </a:r>
            <a:r>
              <a:rPr lang="ru-RU" sz="2000" dirty="0" err="1">
                <a:latin typeface="Cambria" panose="02040503050406030204" pitchFamily="18" charset="0"/>
                <a:ea typeface="Cambria" panose="02040503050406030204" pitchFamily="18" charset="0"/>
              </a:rPr>
              <a:t>пришлифовки</a:t>
            </a:r>
            <a:r>
              <a:rPr lang="ru-RU" sz="2000" dirty="0">
                <a:latin typeface="Cambria" panose="02040503050406030204" pitchFamily="18" charset="0"/>
                <a:ea typeface="Cambria" panose="02040503050406030204" pitchFamily="18" charset="0"/>
              </a:rPr>
              <a:t> искусственных зубов в центральной, передней и боковых окклюзиях, используя копировальную бумагу. Интерпретировать ее отпечатки следует осторожно, ориентируясь на визуальную информацию и на ответы пациентов об ощущениях, связанных со смыканием </a:t>
            </a:r>
            <a:r>
              <a:rPr lang="ru-RU" sz="2000" dirty="0" smtClean="0">
                <a:latin typeface="Cambria" panose="02040503050406030204" pitchFamily="18" charset="0"/>
                <a:ea typeface="Cambria" panose="02040503050406030204" pitchFamily="18" charset="0"/>
              </a:rPr>
              <a:t>зубов.</a:t>
            </a:r>
            <a:endParaRPr lang="ru-RU" sz="2000" dirty="0">
              <a:latin typeface="Cambria" panose="02040503050406030204" pitchFamily="18" charset="0"/>
              <a:ea typeface="Cambria" panose="02040503050406030204" pitchFamily="18" charset="0"/>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634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6A8A2-2CB7-42D1-BF09-48C00B5BCCA8}" type="slidenum">
              <a:rPr lang="ru-RU" altLang="ru-RU">
                <a:solidFill>
                  <a:srgbClr val="898989"/>
                </a:solidFill>
              </a:rPr>
              <a:pPr/>
              <a:t>33</a:t>
            </a:fld>
            <a:endParaRPr lang="ru-RU" altLang="ru-RU">
              <a:solidFill>
                <a:srgbClr val="898989"/>
              </a:solidFill>
            </a:endParaRPr>
          </a:p>
        </p:txBody>
      </p:sp>
      <p:sp>
        <p:nvSpPr>
          <p:cNvPr id="2" name="Прямоугольник 1"/>
          <p:cNvSpPr/>
          <p:nvPr/>
        </p:nvSpPr>
        <p:spPr>
          <a:xfrm>
            <a:off x="1606870" y="1484784"/>
            <a:ext cx="7537130" cy="4524315"/>
          </a:xfrm>
          <a:prstGeom prst="rect">
            <a:avLst/>
          </a:prstGeom>
        </p:spPr>
        <p:txBody>
          <a:bodyPr wrap="square">
            <a:spAutoFit/>
          </a:bodyPr>
          <a:lstStyle/>
          <a:p>
            <a:r>
              <a:rPr lang="ru-RU" sz="2400" dirty="0" err="1">
                <a:latin typeface="Cambria" panose="02040503050406030204" pitchFamily="18" charset="0"/>
                <a:ea typeface="Cambria" panose="02040503050406030204" pitchFamily="18" charset="0"/>
              </a:rPr>
              <a:t>Окклюзионные</a:t>
            </a:r>
            <a:r>
              <a:rPr lang="ru-RU" sz="2400" dirty="0">
                <a:latin typeface="Cambria" panose="02040503050406030204" pitchFamily="18" charset="0"/>
                <a:ea typeface="Cambria" panose="02040503050406030204" pitchFamily="18" charset="0"/>
              </a:rPr>
              <a:t> поверхности искусственных зубов корректируются таким образом, чтобы не нарушать их анатомическую форму. </a:t>
            </a:r>
            <a:endParaRPr lang="ru-RU" sz="2400" dirty="0" smtClean="0">
              <a:latin typeface="Cambria" panose="02040503050406030204" pitchFamily="18" charset="0"/>
              <a:ea typeface="Cambria" panose="02040503050406030204" pitchFamily="18" charset="0"/>
            </a:endParaRPr>
          </a:p>
          <a:p>
            <a:r>
              <a:rPr lang="ru-RU" sz="2400" dirty="0" smtClean="0">
                <a:latin typeface="Cambria" panose="02040503050406030204" pitchFamily="18" charset="0"/>
                <a:ea typeface="Cambria" panose="02040503050406030204" pitchFamily="18" charset="0"/>
              </a:rPr>
              <a:t>Для </a:t>
            </a:r>
            <a:r>
              <a:rPr lang="ru-RU" sz="2400" dirty="0">
                <a:latin typeface="Cambria" panose="02040503050406030204" pitchFamily="18" charset="0"/>
                <a:ea typeface="Cambria" panose="02040503050406030204" pitchFamily="18" charset="0"/>
              </a:rPr>
              <a:t>этого используют специальные металлические фрезы и фасонные головки, имеющие небольшой диаметр режущей поверхности и по своей форме совпадающие с участком рельефа </a:t>
            </a:r>
            <a:r>
              <a:rPr lang="ru-RU" sz="2400" dirty="0" err="1">
                <a:latin typeface="Cambria" panose="02040503050406030204" pitchFamily="18" charset="0"/>
                <a:ea typeface="Cambria" panose="02040503050406030204" pitchFamily="18" charset="0"/>
              </a:rPr>
              <a:t>окклюзионной</a:t>
            </a:r>
            <a:r>
              <a:rPr lang="ru-RU" sz="2400" dirty="0">
                <a:latin typeface="Cambria" panose="02040503050406030204" pitchFamily="18" charset="0"/>
                <a:ea typeface="Cambria" panose="02040503050406030204" pitchFamily="18" charset="0"/>
              </a:rPr>
              <a:t> поверхности, подлежащей коррекции. </a:t>
            </a:r>
            <a:endParaRPr lang="ru-RU" sz="2400" dirty="0" smtClean="0">
              <a:latin typeface="Cambria" panose="02040503050406030204" pitchFamily="18" charset="0"/>
              <a:ea typeface="Cambria" panose="02040503050406030204" pitchFamily="18" charset="0"/>
            </a:endParaRPr>
          </a:p>
          <a:p>
            <a:endParaRPr lang="ru-RU" sz="2400" dirty="0">
              <a:latin typeface="Cambria" panose="02040503050406030204" pitchFamily="18" charset="0"/>
              <a:ea typeface="Cambria" panose="02040503050406030204" pitchFamily="18" charset="0"/>
            </a:endParaRPr>
          </a:p>
          <a:p>
            <a:r>
              <a:rPr lang="ru-RU" sz="2400" i="1" dirty="0" smtClean="0">
                <a:solidFill>
                  <a:srgbClr val="0070C0"/>
                </a:solidFill>
                <a:latin typeface="Cambria" panose="02040503050406030204" pitchFamily="18" charset="0"/>
                <a:ea typeface="Cambria" panose="02040503050406030204" pitchFamily="18" charset="0"/>
              </a:rPr>
              <a:t>Манипуляцию </a:t>
            </a:r>
            <a:r>
              <a:rPr lang="ru-RU" sz="2400" i="1" dirty="0">
                <a:solidFill>
                  <a:srgbClr val="0070C0"/>
                </a:solidFill>
                <a:latin typeface="Cambria" panose="02040503050406030204" pitchFamily="18" charset="0"/>
                <a:ea typeface="Cambria" panose="02040503050406030204" pitchFamily="18" charset="0"/>
              </a:rPr>
              <a:t>повторяют до тех пор, пока не достигнут максимальных контактов при всех движениях нижней </a:t>
            </a:r>
            <a:r>
              <a:rPr lang="ru-RU" sz="2400" i="1" dirty="0" smtClean="0">
                <a:solidFill>
                  <a:srgbClr val="0070C0"/>
                </a:solidFill>
                <a:latin typeface="Cambria" panose="02040503050406030204" pitchFamily="18" charset="0"/>
                <a:ea typeface="Cambria" panose="02040503050406030204" pitchFamily="18" charset="0"/>
              </a:rPr>
              <a:t>челюсти.</a:t>
            </a:r>
            <a:endParaRPr lang="ru-RU" sz="2400" i="1" dirty="0">
              <a:solidFill>
                <a:srgbClr val="0070C0"/>
              </a:solidFill>
              <a:latin typeface="Cambria" panose="02040503050406030204" pitchFamily="18" charset="0"/>
              <a:ea typeface="Cambria" panose="02040503050406030204" pitchFamily="18" charset="0"/>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8589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76250"/>
            <a:ext cx="33861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FA6B53-6254-4004-8F3C-EA725E1A97A9}" type="slidenum">
              <a:rPr lang="ru-RU" altLang="ru-RU">
                <a:solidFill>
                  <a:srgbClr val="898989"/>
                </a:solidFill>
              </a:rPr>
              <a:pPr/>
              <a:t>34</a:t>
            </a:fld>
            <a:endParaRPr lang="ru-RU" altLang="ru-RU">
              <a:solidFill>
                <a:srgbClr val="898989"/>
              </a:solidFill>
            </a:endParaRPr>
          </a:p>
        </p:txBody>
      </p:sp>
      <p:sp>
        <p:nvSpPr>
          <p:cNvPr id="17414" name="Прямоугольник 1"/>
          <p:cNvSpPr>
            <a:spLocks noChangeArrowheads="1"/>
          </p:cNvSpPr>
          <p:nvPr/>
        </p:nvSpPr>
        <p:spPr bwMode="auto">
          <a:xfrm>
            <a:off x="1476376" y="1381898"/>
            <a:ext cx="424815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200" b="1" dirty="0">
                <a:latin typeface="Cambria" panose="02040503050406030204" pitchFamily="18" charset="0"/>
                <a:ea typeface="Cambria" panose="02040503050406030204" pitchFamily="18" charset="0"/>
                <a:cs typeface="Cambria" panose="02040503050406030204" pitchFamily="18" charset="0"/>
              </a:rPr>
              <a:t>Адаптация </a:t>
            </a:r>
            <a:r>
              <a:rPr lang="ru-RU" altLang="ru-RU" sz="2200" dirty="0">
                <a:latin typeface="Cambria" panose="02040503050406030204" pitchFamily="18" charset="0"/>
                <a:ea typeface="Cambria" panose="02040503050406030204" pitchFamily="18" charset="0"/>
                <a:cs typeface="Cambria" panose="02040503050406030204" pitchFamily="18" charset="0"/>
              </a:rPr>
              <a:t>(от лат. </a:t>
            </a:r>
            <a:r>
              <a:rPr lang="ru-RU" altLang="ru-RU" sz="2200" dirty="0" err="1">
                <a:latin typeface="Cambria" panose="02040503050406030204" pitchFamily="18" charset="0"/>
                <a:ea typeface="Cambria" panose="02040503050406030204" pitchFamily="18" charset="0"/>
                <a:cs typeface="Cambria" panose="02040503050406030204" pitchFamily="18" charset="0"/>
              </a:rPr>
              <a:t>adaptatio</a:t>
            </a:r>
            <a:r>
              <a:rPr lang="ru-RU" altLang="ru-RU" sz="2200" dirty="0">
                <a:latin typeface="Cambria" panose="02040503050406030204" pitchFamily="18" charset="0"/>
                <a:ea typeface="Cambria" panose="02040503050406030204" pitchFamily="18" charset="0"/>
                <a:cs typeface="Cambria" panose="02040503050406030204" pitchFamily="18" charset="0"/>
              </a:rPr>
              <a:t> — прилаживание, приспособление) может быть применен для описания влияния протеза на весь организм, которое выражается в:</a:t>
            </a:r>
          </a:p>
          <a:p>
            <a:r>
              <a:rPr lang="ru-RU" altLang="ru-RU" sz="2200" dirty="0">
                <a:latin typeface="Cambria" panose="02040503050406030204" pitchFamily="18" charset="0"/>
                <a:ea typeface="Cambria" panose="02040503050406030204" pitchFamily="18" charset="0"/>
                <a:cs typeface="Cambria" panose="02040503050406030204" pitchFamily="18" charset="0"/>
              </a:rPr>
              <a:t>1) стабильности психического статуса пациента;</a:t>
            </a:r>
          </a:p>
          <a:p>
            <a:r>
              <a:rPr lang="ru-RU" altLang="ru-RU" sz="2200" dirty="0">
                <a:latin typeface="Cambria" panose="02040503050406030204" pitchFamily="18" charset="0"/>
                <a:ea typeface="Cambria" panose="02040503050406030204" pitchFamily="18" charset="0"/>
                <a:cs typeface="Cambria" panose="02040503050406030204" pitchFamily="18" charset="0"/>
              </a:rPr>
              <a:t>2) невозможности существовать без протеза;</a:t>
            </a:r>
          </a:p>
          <a:p>
            <a:r>
              <a:rPr lang="ru-RU" altLang="ru-RU" sz="2200" dirty="0">
                <a:latin typeface="Cambria" panose="02040503050406030204" pitchFamily="18" charset="0"/>
                <a:ea typeface="Cambria" panose="02040503050406030204" pitchFamily="18" charset="0"/>
                <a:cs typeface="Cambria" panose="02040503050406030204" pitchFamily="18" charset="0"/>
              </a:rPr>
              <a:t>3) отсутствии факторов раздражения слизистой оболочки протезного ложа, губ, щек, языка.</a:t>
            </a:r>
          </a:p>
          <a:p>
            <a:endParaRPr lang="ru-RU" altLang="ru-RU" sz="1600" dirty="0"/>
          </a:p>
        </p:txBody>
      </p:sp>
      <p:pic>
        <p:nvPicPr>
          <p:cNvPr id="17415" name="Picture 2" descr="http://www.lacalut.ru/files/treecontent/items/attaches/100/185/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657600"/>
            <a:ext cx="316865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Полный съемный зубной протез - этапы изготовления, цена в Москв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322255"/>
            <a:ext cx="2936464" cy="2490122"/>
          </a:xfrm>
          <a:prstGeom prst="rect">
            <a:avLst/>
          </a:prstGeom>
          <a:noFill/>
          <a:extLst>
            <a:ext uri="{909E8E84-426E-40DD-AFC4-6F175D3DCCD1}">
              <a14:hiddenFill xmlns:a14="http://schemas.microsoft.com/office/drawing/2010/main">
                <a:solidFill>
                  <a:srgbClr val="FFFFFF"/>
                </a:solidFill>
              </a14:hiddenFill>
            </a:ext>
          </a:extLst>
        </p:spPr>
      </p:pic>
      <p:pic>
        <p:nvPicPr>
          <p:cNvPr id="17411"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FA6B53-6254-4004-8F3C-EA725E1A97A9}" type="slidenum">
              <a:rPr lang="ru-RU" altLang="ru-RU">
                <a:solidFill>
                  <a:srgbClr val="898989"/>
                </a:solidFill>
              </a:rPr>
              <a:pPr/>
              <a:t>35</a:t>
            </a:fld>
            <a:endParaRPr lang="ru-RU" altLang="ru-RU">
              <a:solidFill>
                <a:srgbClr val="898989"/>
              </a:solidFill>
            </a:endParaRPr>
          </a:p>
        </p:txBody>
      </p:sp>
      <p:sp>
        <p:nvSpPr>
          <p:cNvPr id="2" name="Прямоугольник 1"/>
          <p:cNvSpPr/>
          <p:nvPr/>
        </p:nvSpPr>
        <p:spPr>
          <a:xfrm>
            <a:off x="1476375" y="1105427"/>
            <a:ext cx="7488113" cy="3693319"/>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Как бы хорошо не был изготовлен протез, он является </a:t>
            </a:r>
            <a:r>
              <a:rPr lang="ru-RU" dirty="0" smtClean="0">
                <a:latin typeface="Cambria" panose="02040503050406030204" pitchFamily="18" charset="0"/>
                <a:ea typeface="Cambria" panose="02040503050406030204" pitchFamily="18" charset="0"/>
              </a:rPr>
              <a:t>инородным </a:t>
            </a:r>
            <a:r>
              <a:rPr lang="ru-RU" dirty="0">
                <a:latin typeface="Cambria" panose="02040503050406030204" pitchFamily="18" charset="0"/>
                <a:ea typeface="Cambria" panose="02040503050406030204" pitchFamily="18" charset="0"/>
              </a:rPr>
              <a:t>телом, а в полости рта — сильным раздражителем для </a:t>
            </a:r>
            <a:r>
              <a:rPr lang="ru-RU" dirty="0" smtClean="0">
                <a:latin typeface="Cambria" panose="02040503050406030204" pitchFamily="18" charset="0"/>
                <a:ea typeface="Cambria" panose="02040503050406030204" pitchFamily="18" charset="0"/>
              </a:rPr>
              <a:t>нервных </a:t>
            </a:r>
            <a:r>
              <a:rPr lang="ru-RU" dirty="0">
                <a:latin typeface="Cambria" panose="02040503050406030204" pitchFamily="18" charset="0"/>
                <a:ea typeface="Cambria" panose="02040503050406030204" pitchFamily="18" charset="0"/>
              </a:rPr>
              <a:t>окончаний слизистой оболочки.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При </a:t>
            </a:r>
            <a:r>
              <a:rPr lang="ru-RU" dirty="0">
                <a:latin typeface="Cambria" panose="02040503050406030204" pitchFamily="18" charset="0"/>
                <a:ea typeface="Cambria" panose="02040503050406030204" pitchFamily="18" charset="0"/>
              </a:rPr>
              <a:t>пользовании </a:t>
            </a:r>
            <a:r>
              <a:rPr lang="ru-RU" dirty="0" smtClean="0">
                <a:latin typeface="Cambria" panose="02040503050406030204" pitchFamily="18" charset="0"/>
                <a:ea typeface="Cambria" panose="02040503050406030204" pitchFamily="18" charset="0"/>
              </a:rPr>
              <a:t>съемным пластиночным </a:t>
            </a:r>
            <a:r>
              <a:rPr lang="ru-RU" dirty="0">
                <a:latin typeface="Cambria" panose="02040503050406030204" pitchFamily="18" charset="0"/>
                <a:ea typeface="Cambria" panose="02040503050406030204" pitchFamily="18" charset="0"/>
              </a:rPr>
              <a:t>протезом снижается тактильная, температурная </a:t>
            </a:r>
            <a:r>
              <a:rPr lang="ru-RU" dirty="0" smtClean="0">
                <a:latin typeface="Cambria" panose="02040503050406030204" pitchFamily="18" charset="0"/>
                <a:ea typeface="Cambria" panose="02040503050406030204" pitchFamily="18" charset="0"/>
              </a:rPr>
              <a:t>и вкусовая </a:t>
            </a:r>
            <a:r>
              <a:rPr lang="ru-RU" dirty="0">
                <a:latin typeface="Cambria" panose="02040503050406030204" pitchFamily="18" charset="0"/>
                <a:ea typeface="Cambria" panose="02040503050406030204" pitchFamily="18" charset="0"/>
              </a:rPr>
              <a:t>чувствительность.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a:t>
            </a:r>
            <a:r>
              <a:rPr lang="ru-RU" dirty="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первые </a:t>
            </a:r>
            <a:r>
              <a:rPr lang="ru-RU" dirty="0">
                <a:latin typeface="Cambria" panose="02040503050406030204" pitchFamily="18" charset="0"/>
                <a:ea typeface="Cambria" panose="02040503050406030204" pitchFamily="18" charset="0"/>
              </a:rPr>
              <a:t>дни наложения протезов </a:t>
            </a:r>
            <a:r>
              <a:rPr lang="ru-RU" dirty="0" smtClean="0">
                <a:latin typeface="Cambria" panose="02040503050406030204" pitchFamily="18" charset="0"/>
                <a:ea typeface="Cambria" panose="02040503050406030204" pitchFamily="18" charset="0"/>
              </a:rPr>
              <a:t>у пациентов </a:t>
            </a:r>
            <a:r>
              <a:rPr lang="ru-RU" dirty="0">
                <a:latin typeface="Cambria" panose="02040503050406030204" pitchFamily="18" charset="0"/>
                <a:ea typeface="Cambria" panose="02040503050406030204" pitchFamily="18" charset="0"/>
              </a:rPr>
              <a:t>усиливается саливация, появляются позывы на </a:t>
            </a:r>
            <a:r>
              <a:rPr lang="ru-RU" dirty="0" smtClean="0">
                <a:latin typeface="Cambria" panose="02040503050406030204" pitchFamily="18" charset="0"/>
                <a:ea typeface="Cambria" panose="02040503050406030204" pitchFamily="18" charset="0"/>
              </a:rPr>
              <a:t>рвоту, нарушаются </a:t>
            </a:r>
            <a:r>
              <a:rPr lang="ru-RU" dirty="0">
                <a:latin typeface="Cambria" panose="02040503050406030204" pitchFamily="18" charset="0"/>
                <a:ea typeface="Cambria" panose="02040503050406030204" pitchFamily="18" charset="0"/>
              </a:rPr>
              <a:t>функции речи, жевания и глотания. Все эти </a:t>
            </a:r>
            <a:r>
              <a:rPr lang="ru-RU" dirty="0" smtClean="0">
                <a:latin typeface="Cambria" panose="02040503050406030204" pitchFamily="18" charset="0"/>
                <a:ea typeface="Cambria" panose="02040503050406030204" pitchFamily="18" charset="0"/>
              </a:rPr>
              <a:t>признаки </a:t>
            </a:r>
            <a:r>
              <a:rPr lang="ru-RU" dirty="0">
                <a:latin typeface="Cambria" panose="02040503050406030204" pitchFamily="18" charset="0"/>
                <a:ea typeface="Cambria" panose="02040503050406030204" pitchFamily="18" charset="0"/>
              </a:rPr>
              <a:t>восприятия протеза как инородного тела постепенно </a:t>
            </a:r>
            <a:r>
              <a:rPr lang="ru-RU" dirty="0" smtClean="0">
                <a:latin typeface="Cambria" panose="02040503050406030204" pitchFamily="18" charset="0"/>
                <a:ea typeface="Cambria" panose="02040503050406030204" pitchFamily="18" charset="0"/>
              </a:rPr>
              <a:t>исчезают, что </a:t>
            </a:r>
            <a:r>
              <a:rPr lang="ru-RU" dirty="0">
                <a:latin typeface="Cambria" panose="02040503050406030204" pitchFamily="18" charset="0"/>
                <a:ea typeface="Cambria" panose="02040503050406030204" pitchFamily="18" charset="0"/>
              </a:rPr>
              <a:t>в немалой степени зависит от </a:t>
            </a:r>
            <a:r>
              <a:rPr lang="ru-RU" dirty="0" smtClean="0">
                <a:latin typeface="Cambria" panose="02040503050406030204" pitchFamily="18" charset="0"/>
                <a:ea typeface="Cambria" panose="02040503050406030204" pitchFamily="18" charset="0"/>
              </a:rPr>
              <a:t>правильности информирования пациента </a:t>
            </a:r>
            <a:r>
              <a:rPr lang="ru-RU" dirty="0">
                <a:latin typeface="Cambria" panose="02040503050406030204" pitchFamily="18" charset="0"/>
                <a:ea typeface="Cambria" panose="02040503050406030204" pitchFamily="18" charset="0"/>
              </a:rPr>
              <a:t>о протезе </a:t>
            </a:r>
            <a:r>
              <a:rPr lang="ru-RU" dirty="0" smtClean="0">
                <a:latin typeface="Cambria" panose="02040503050406030204" pitchFamily="18" charset="0"/>
                <a:ea typeface="Cambria" panose="02040503050406030204" pitchFamily="18" charset="0"/>
              </a:rPr>
              <a:t>врачом, психоэмоционального </a:t>
            </a:r>
            <a:r>
              <a:rPr lang="ru-RU" dirty="0">
                <a:latin typeface="Cambria" panose="02040503050406030204" pitchFamily="18" charset="0"/>
                <a:ea typeface="Cambria" panose="02040503050406030204" pitchFamily="18" charset="0"/>
              </a:rPr>
              <a:t>состояния </a:t>
            </a:r>
            <a:r>
              <a:rPr lang="ru-RU" dirty="0" smtClean="0">
                <a:latin typeface="Cambria" panose="02040503050406030204" pitchFamily="18" charset="0"/>
                <a:ea typeface="Cambria" panose="02040503050406030204" pitchFamily="18" charset="0"/>
              </a:rPr>
              <a:t>больного</a:t>
            </a:r>
            <a:r>
              <a:rPr lang="ru-RU" dirty="0">
                <a:latin typeface="Cambria" panose="02040503050406030204" pitchFamily="18" charset="0"/>
                <a:ea typeface="Cambria" panose="02040503050406030204" pitchFamily="18" charset="0"/>
              </a:rPr>
              <a:t>, сложности изготовленной конструкции и </a:t>
            </a:r>
            <a:r>
              <a:rPr lang="ru-RU" dirty="0" smtClean="0">
                <a:latin typeface="Cambria" panose="02040503050406030204" pitchFamily="18" charset="0"/>
                <a:ea typeface="Cambria" panose="02040503050406030204" pitchFamily="18" charset="0"/>
              </a:rPr>
              <a:t>анатомо</a:t>
            </a:r>
            <a:r>
              <a:rPr lang="ru-RU" dirty="0">
                <a:latin typeface="Cambria" panose="02040503050406030204" pitchFamily="18" charset="0"/>
                <a:ea typeface="Cambria" panose="02040503050406030204" pitchFamily="18" charset="0"/>
              </a:rPr>
              <a:t>-</a:t>
            </a:r>
            <a:r>
              <a:rPr lang="ru-RU" dirty="0" smtClean="0">
                <a:latin typeface="Cambria" panose="02040503050406030204" pitchFamily="18" charset="0"/>
                <a:ea typeface="Cambria" panose="02040503050406030204" pitchFamily="18" charset="0"/>
              </a:rPr>
              <a:t>физиологических </a:t>
            </a:r>
            <a:r>
              <a:rPr lang="ru-RU" dirty="0">
                <a:latin typeface="Cambria" panose="02040503050406030204" pitchFamily="18" charset="0"/>
                <a:ea typeface="Cambria" panose="02040503050406030204" pitchFamily="18" charset="0"/>
              </a:rPr>
              <a:t>условий полости рта.</a:t>
            </a:r>
          </a:p>
        </p:txBody>
      </p:sp>
      <p:pic>
        <p:nvPicPr>
          <p:cNvPr id="3" name="Рисунок 2"/>
          <p:cNvPicPr>
            <a:picLocks noChangeAspect="1"/>
          </p:cNvPicPr>
          <p:nvPr/>
        </p:nvPicPr>
        <p:blipFill>
          <a:blip r:embed="rId4"/>
          <a:stretch>
            <a:fillRect/>
          </a:stretch>
        </p:blipFill>
        <p:spPr>
          <a:xfrm>
            <a:off x="5220072" y="4582980"/>
            <a:ext cx="3168396" cy="2125384"/>
          </a:xfrm>
          <a:prstGeom prst="rect">
            <a:avLst/>
          </a:prstGeom>
        </p:spPr>
      </p:pic>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141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FA6B53-6254-4004-8F3C-EA725E1A97A9}" type="slidenum">
              <a:rPr lang="ru-RU" altLang="ru-RU">
                <a:solidFill>
                  <a:srgbClr val="898989"/>
                </a:solidFill>
              </a:rPr>
              <a:pPr/>
              <a:t>36</a:t>
            </a:fld>
            <a:endParaRPr lang="ru-RU" altLang="ru-RU">
              <a:solidFill>
                <a:srgbClr val="898989"/>
              </a:solidFill>
            </a:endParaRPr>
          </a:p>
        </p:txBody>
      </p:sp>
      <p:sp>
        <p:nvSpPr>
          <p:cNvPr id="4" name="Прямоугольник 3"/>
          <p:cNvSpPr/>
          <p:nvPr/>
        </p:nvSpPr>
        <p:spPr>
          <a:xfrm>
            <a:off x="1691681" y="1180298"/>
            <a:ext cx="7452319" cy="2554545"/>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В сокращении периода </a:t>
            </a:r>
            <a:r>
              <a:rPr lang="ru-RU" sz="2000" dirty="0" smtClean="0">
                <a:latin typeface="Cambria" panose="02040503050406030204" pitchFamily="18" charset="0"/>
                <a:ea typeface="Cambria" panose="02040503050406030204" pitchFamily="18" charset="0"/>
              </a:rPr>
              <a:t>адаптации немаловажную </a:t>
            </a:r>
            <a:r>
              <a:rPr lang="ru-RU" sz="2000" dirty="0">
                <a:latin typeface="Cambria" panose="02040503050406030204" pitchFamily="18" charset="0"/>
                <a:ea typeface="Cambria" panose="02040503050406030204" pitchFamily="18" charset="0"/>
              </a:rPr>
              <a:t>роль играет взаимопонимание врача и </a:t>
            </a:r>
            <a:r>
              <a:rPr lang="ru-RU" sz="2000" dirty="0" smtClean="0">
                <a:latin typeface="Cambria" panose="02040503050406030204" pitchFamily="18" charset="0"/>
                <a:ea typeface="Cambria" panose="02040503050406030204" pitchFamily="18" charset="0"/>
              </a:rPr>
              <a:t>пациента, своевременный </a:t>
            </a:r>
            <a:r>
              <a:rPr lang="ru-RU" sz="2000" dirty="0">
                <a:latin typeface="Cambria" panose="02040503050406030204" pitchFamily="18" charset="0"/>
                <a:ea typeface="Cambria" panose="02040503050406030204" pitchFamily="18" charset="0"/>
              </a:rPr>
              <a:t>прием больного и проведение необходимой </a:t>
            </a:r>
            <a:r>
              <a:rPr lang="ru-RU" sz="2000" dirty="0" smtClean="0">
                <a:latin typeface="Cambria" panose="02040503050406030204" pitchFamily="18" charset="0"/>
                <a:ea typeface="Cambria" panose="02040503050406030204" pitchFamily="18" charset="0"/>
              </a:rPr>
              <a:t>коррекции </a:t>
            </a:r>
            <a:r>
              <a:rPr lang="ru-RU" sz="2000" dirty="0">
                <a:latin typeface="Cambria" panose="02040503050406030204" pitchFamily="18" charset="0"/>
                <a:ea typeface="Cambria" panose="02040503050406030204" pitchFamily="18" charset="0"/>
              </a:rPr>
              <a:t>протеза. </a:t>
            </a:r>
            <a:endParaRPr lang="ru-RU" sz="2000" dirty="0" smtClean="0">
              <a:latin typeface="Cambria" panose="02040503050406030204" pitchFamily="18" charset="0"/>
              <a:ea typeface="Cambria" panose="02040503050406030204" pitchFamily="18" charset="0"/>
            </a:endParaRPr>
          </a:p>
          <a:p>
            <a:endParaRPr lang="ru-RU" sz="2000" dirty="0" smtClean="0">
              <a:latin typeface="Cambria" panose="02040503050406030204" pitchFamily="18" charset="0"/>
              <a:ea typeface="Cambria" panose="02040503050406030204" pitchFamily="18" charset="0"/>
            </a:endParaRPr>
          </a:p>
          <a:p>
            <a:r>
              <a:rPr lang="ru-RU" sz="2000" b="1" dirty="0" smtClean="0">
                <a:solidFill>
                  <a:srgbClr val="FF0000"/>
                </a:solidFill>
                <a:latin typeface="Cambria" panose="02040503050406030204" pitchFamily="18" charset="0"/>
                <a:ea typeface="Cambria" panose="02040503050406030204" pitchFamily="18" charset="0"/>
              </a:rPr>
              <a:t>Назначение </a:t>
            </a:r>
            <a:r>
              <a:rPr lang="ru-RU" sz="2000" b="1" dirty="0">
                <a:solidFill>
                  <a:srgbClr val="FF0000"/>
                </a:solidFill>
                <a:latin typeface="Cambria" panose="02040503050406030204" pitchFamily="18" charset="0"/>
                <a:ea typeface="Cambria" panose="02040503050406030204" pitchFamily="18" charset="0"/>
              </a:rPr>
              <a:t>пациента на прием следует проводить </a:t>
            </a:r>
            <a:endParaRPr lang="ru-RU" sz="2000" b="1" dirty="0" smtClean="0">
              <a:solidFill>
                <a:srgbClr val="FF0000"/>
              </a:solidFill>
              <a:latin typeface="Cambria" panose="02040503050406030204" pitchFamily="18" charset="0"/>
              <a:ea typeface="Cambria" panose="02040503050406030204" pitchFamily="18" charset="0"/>
            </a:endParaRPr>
          </a:p>
          <a:p>
            <a:r>
              <a:rPr lang="ru-RU" sz="2000" b="1" dirty="0" smtClean="0">
                <a:solidFill>
                  <a:srgbClr val="FF0000"/>
                </a:solidFill>
                <a:latin typeface="Cambria" panose="02040503050406030204" pitchFamily="18" charset="0"/>
                <a:ea typeface="Cambria" panose="02040503050406030204" pitchFamily="18" charset="0"/>
              </a:rPr>
              <a:t>на 1—2-й </a:t>
            </a:r>
            <a:r>
              <a:rPr lang="ru-RU" sz="2000" b="1" dirty="0">
                <a:solidFill>
                  <a:srgbClr val="FF0000"/>
                </a:solidFill>
                <a:latin typeface="Cambria" panose="02040503050406030204" pitchFamily="18" charset="0"/>
                <a:ea typeface="Cambria" panose="02040503050406030204" pitchFamily="18" charset="0"/>
              </a:rPr>
              <a:t>день, далее — 1 раз в неделю, </a:t>
            </a:r>
            <a:endParaRPr lang="ru-RU" sz="2000" b="1" dirty="0" smtClean="0">
              <a:solidFill>
                <a:srgbClr val="FF0000"/>
              </a:solidFill>
              <a:latin typeface="Cambria" panose="02040503050406030204" pitchFamily="18" charset="0"/>
              <a:ea typeface="Cambria" panose="02040503050406030204" pitchFamily="18" charset="0"/>
            </a:endParaRPr>
          </a:p>
          <a:p>
            <a:r>
              <a:rPr lang="ru-RU" sz="2000" b="1" dirty="0" smtClean="0">
                <a:solidFill>
                  <a:srgbClr val="FF0000"/>
                </a:solidFill>
                <a:latin typeface="Cambria" panose="02040503050406030204" pitchFamily="18" charset="0"/>
                <a:ea typeface="Cambria" panose="02040503050406030204" pitchFamily="18" charset="0"/>
              </a:rPr>
              <a:t>а </a:t>
            </a:r>
            <a:r>
              <a:rPr lang="ru-RU" sz="2000" b="1" dirty="0">
                <a:solidFill>
                  <a:srgbClr val="FF0000"/>
                </a:solidFill>
                <a:latin typeface="Cambria" panose="02040503050406030204" pitchFamily="18" charset="0"/>
                <a:ea typeface="Cambria" panose="02040503050406030204" pitchFamily="18" charset="0"/>
              </a:rPr>
              <a:t>в последующем — по </a:t>
            </a:r>
            <a:r>
              <a:rPr lang="ru-RU" sz="2000" b="1" dirty="0" smtClean="0">
                <a:solidFill>
                  <a:srgbClr val="FF0000"/>
                </a:solidFill>
                <a:latin typeface="Cambria" panose="02040503050406030204" pitchFamily="18" charset="0"/>
                <a:ea typeface="Cambria" panose="02040503050406030204" pitchFamily="18" charset="0"/>
              </a:rPr>
              <a:t>необходимости.</a:t>
            </a:r>
            <a:endParaRPr lang="ru-RU" sz="2000" dirty="0">
              <a:latin typeface="Cambria" panose="02040503050406030204" pitchFamily="18" charset="0"/>
              <a:ea typeface="Cambria" panose="02040503050406030204" pitchFamily="18" charset="0"/>
            </a:endParaRPr>
          </a:p>
          <a:p>
            <a:endParaRPr lang="ru-RU" sz="2000" dirty="0">
              <a:latin typeface="Cambria" panose="02040503050406030204" pitchFamily="18" charset="0"/>
              <a:ea typeface="Cambria" panose="02040503050406030204" pitchFamily="18" charset="0"/>
            </a:endParaRPr>
          </a:p>
        </p:txBody>
      </p:sp>
      <p:pic>
        <p:nvPicPr>
          <p:cNvPr id="11266" name="Picture 2" descr="Ремонт съемного протеза в Москве, лучшая цена ремонта съемного протеза в  Москв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865" y="3608880"/>
            <a:ext cx="3606763" cy="257625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522604" y="3461008"/>
            <a:ext cx="3621395" cy="3170099"/>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Для предотвращения развития острых и хронических</a:t>
            </a:r>
          </a:p>
          <a:p>
            <a:r>
              <a:rPr lang="ru-RU" sz="2000" dirty="0">
                <a:latin typeface="Cambria" panose="02040503050406030204" pitchFamily="18" charset="0"/>
                <a:ea typeface="Cambria" panose="02040503050406030204" pitchFamily="18" charset="0"/>
              </a:rPr>
              <a:t>воспалений слизистой оболочки полости рта, снижения болевых ощущений и укорочения периода адаптации к протезу врач должен провести </a:t>
            </a:r>
            <a:r>
              <a:rPr lang="ru-RU" sz="2000" dirty="0" smtClean="0">
                <a:latin typeface="Cambria" panose="02040503050406030204" pitchFamily="18" charset="0"/>
                <a:ea typeface="Cambria" panose="02040503050406030204" pitchFamily="18" charset="0"/>
              </a:rPr>
              <a:t>коррекцию протеза</a:t>
            </a:r>
            <a:r>
              <a:rPr lang="ru-RU" sz="2000" dirty="0">
                <a:latin typeface="Cambria" panose="02040503050406030204" pitchFamily="18" charset="0"/>
                <a:ea typeface="Cambria" panose="02040503050406030204" pitchFamily="18" charset="0"/>
              </a:rPr>
              <a:t>.</a:t>
            </a: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494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587425-995D-43E3-AFA1-AF5238B89836}" type="slidenum">
              <a:rPr lang="ru-RU" altLang="ru-RU">
                <a:solidFill>
                  <a:srgbClr val="898989"/>
                </a:solidFill>
              </a:rPr>
              <a:pPr/>
              <a:t>37</a:t>
            </a:fld>
            <a:endParaRPr lang="ru-RU" altLang="ru-RU">
              <a:solidFill>
                <a:srgbClr val="898989"/>
              </a:solidFill>
            </a:endParaRPr>
          </a:p>
        </p:txBody>
      </p:sp>
      <p:sp>
        <p:nvSpPr>
          <p:cNvPr id="2" name="Прямоугольник 1"/>
          <p:cNvSpPr/>
          <p:nvPr/>
        </p:nvSpPr>
        <p:spPr>
          <a:xfrm>
            <a:off x="1694346" y="1035948"/>
            <a:ext cx="7344816" cy="2308324"/>
          </a:xfrm>
          <a:prstGeom prst="rect">
            <a:avLst/>
          </a:prstGeom>
        </p:spPr>
        <p:txBody>
          <a:bodyPr wrap="square">
            <a:spAutoFit/>
          </a:bodyPr>
          <a:lstStyle/>
          <a:p>
            <a:r>
              <a:rPr lang="ru-RU" sz="2400" b="1" dirty="0">
                <a:solidFill>
                  <a:srgbClr val="FF0000"/>
                </a:solidFill>
                <a:latin typeface="Cambria" panose="02040503050406030204" pitchFamily="18" charset="0"/>
                <a:ea typeface="Cambria" panose="02040503050406030204" pitchFamily="18" charset="0"/>
              </a:rPr>
              <a:t>Коррекция протеза </a:t>
            </a:r>
            <a:r>
              <a:rPr lang="ru-RU" sz="2400" dirty="0">
                <a:latin typeface="Cambria" panose="02040503050406030204" pitchFamily="18" charset="0"/>
                <a:ea typeface="Cambria" panose="02040503050406030204" pitchFamily="18" charset="0"/>
              </a:rPr>
              <a:t>(от лат. </a:t>
            </a:r>
            <a:r>
              <a:rPr lang="ru-RU" sz="2400" i="1" dirty="0" err="1">
                <a:latin typeface="Cambria" panose="02040503050406030204" pitchFamily="18" charset="0"/>
                <a:ea typeface="Cambria" panose="02040503050406030204" pitchFamily="18" charset="0"/>
              </a:rPr>
              <a:t>correctio</a:t>
            </a:r>
            <a:r>
              <a:rPr lang="ru-RU" sz="2400" i="1" dirty="0">
                <a:latin typeface="Cambria" panose="02040503050406030204" pitchFamily="18" charset="0"/>
                <a:ea typeface="Cambria" panose="02040503050406030204" pitchFamily="18" charset="0"/>
              </a:rPr>
              <a:t> </a:t>
            </a:r>
            <a:r>
              <a:rPr lang="ru-RU" sz="2400" dirty="0">
                <a:latin typeface="Cambria" panose="02040503050406030204" pitchFamily="18" charset="0"/>
                <a:ea typeface="Cambria" panose="02040503050406030204" pitchFamily="18" charset="0"/>
              </a:rPr>
              <a:t>— выправление, </a:t>
            </a:r>
            <a:r>
              <a:rPr lang="ru-RU" sz="2400" dirty="0" smtClean="0">
                <a:latin typeface="Cambria" panose="02040503050406030204" pitchFamily="18" charset="0"/>
                <a:ea typeface="Cambria" panose="02040503050406030204" pitchFamily="18" charset="0"/>
              </a:rPr>
              <a:t>исправление</a:t>
            </a:r>
            <a:r>
              <a:rPr lang="ru-RU" sz="2400" dirty="0">
                <a:latin typeface="Cambria" panose="02040503050406030204" pitchFamily="18" charset="0"/>
                <a:ea typeface="Cambria" panose="02040503050406030204" pitchFamily="18" charset="0"/>
              </a:rPr>
              <a:t>) — это проводимые на контрольных осмотрах механические</a:t>
            </a:r>
          </a:p>
          <a:p>
            <a:r>
              <a:rPr lang="ru-RU" sz="2400" dirty="0">
                <a:latin typeface="Cambria" panose="02040503050406030204" pitchFamily="18" charset="0"/>
                <a:ea typeface="Cambria" panose="02040503050406030204" pitchFamily="18" charset="0"/>
              </a:rPr>
              <a:t>точечные или плоскостные исправления контуров базиса </a:t>
            </a:r>
            <a:r>
              <a:rPr lang="ru-RU" sz="2400" dirty="0" smtClean="0">
                <a:latin typeface="Cambria" panose="02040503050406030204" pitchFamily="18" charset="0"/>
                <a:ea typeface="Cambria" panose="02040503050406030204" pitchFamily="18" charset="0"/>
              </a:rPr>
              <a:t>съемного </a:t>
            </a:r>
            <a:r>
              <a:rPr lang="ru-RU" sz="2400" dirty="0">
                <a:latin typeface="Cambria" panose="02040503050406030204" pitchFamily="18" charset="0"/>
                <a:ea typeface="Cambria" panose="02040503050406030204" pitchFamily="18" charset="0"/>
              </a:rPr>
              <a:t>протеза в местах повреждения слизистой оболочки </a:t>
            </a:r>
            <a:r>
              <a:rPr lang="ru-RU" sz="2400" dirty="0" smtClean="0">
                <a:latin typeface="Cambria" panose="02040503050406030204" pitchFamily="18" charset="0"/>
                <a:ea typeface="Cambria" panose="02040503050406030204" pitchFamily="18" charset="0"/>
              </a:rPr>
              <a:t>протезного ложа</a:t>
            </a:r>
            <a:r>
              <a:rPr lang="ru-RU" sz="2400" dirty="0">
                <a:latin typeface="Cambria" panose="02040503050406030204" pitchFamily="18" charset="0"/>
                <a:ea typeface="Cambria" panose="02040503050406030204" pitchFamily="18" charset="0"/>
              </a:rPr>
              <a:t>.</a:t>
            </a:r>
          </a:p>
        </p:txBody>
      </p:sp>
      <p:pic>
        <p:nvPicPr>
          <p:cNvPr id="3" name="Рисунок 2"/>
          <p:cNvPicPr>
            <a:picLocks noChangeAspect="1"/>
          </p:cNvPicPr>
          <p:nvPr/>
        </p:nvPicPr>
        <p:blipFill>
          <a:blip r:embed="rId3"/>
          <a:stretch>
            <a:fillRect/>
          </a:stretch>
        </p:blipFill>
        <p:spPr>
          <a:xfrm>
            <a:off x="1594347" y="3428999"/>
            <a:ext cx="3409702" cy="2523733"/>
          </a:xfrm>
          <a:prstGeom prst="rect">
            <a:avLst/>
          </a:prstGeom>
        </p:spPr>
      </p:pic>
      <p:pic>
        <p:nvPicPr>
          <p:cNvPr id="1026" name="Picture 2" descr="Зачем и каким образом проводится перебазировка зубного протез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2021" y="3428999"/>
            <a:ext cx="3923502" cy="2523733"/>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267744" y="6037459"/>
            <a:ext cx="6017738" cy="369332"/>
          </a:xfrm>
          <a:prstGeom prst="rect">
            <a:avLst/>
          </a:prstGeom>
        </p:spPr>
        <p:txBody>
          <a:bodyPr wrap="none">
            <a:spAutoFit/>
          </a:bodyPr>
          <a:lstStyle/>
          <a:p>
            <a:r>
              <a:rPr lang="ru-RU" dirty="0">
                <a:latin typeface="Cambria" panose="02040503050406030204" pitchFamily="18" charset="0"/>
                <a:ea typeface="Cambria" panose="02040503050406030204" pitchFamily="18" charset="0"/>
              </a:rPr>
              <a:t>Рис. </a:t>
            </a:r>
            <a:r>
              <a:rPr lang="ru-RU" dirty="0" smtClean="0">
                <a:latin typeface="Cambria" panose="02040503050406030204" pitchFamily="18" charset="0"/>
                <a:ea typeface="Cambria" panose="02040503050406030204" pitchFamily="18" charset="0"/>
              </a:rPr>
              <a:t>– коррекция протезов при помощи фрез и резинок </a:t>
            </a:r>
            <a:endParaRPr lang="ru-RU" dirty="0"/>
          </a:p>
        </p:txBody>
      </p:sp>
      <p:pic>
        <p:nvPicPr>
          <p:cNvPr id="9"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B86160-30B3-495B-94CA-9A362DD7A0D5}" type="slidenum">
              <a:rPr lang="ru-RU" altLang="ru-RU">
                <a:solidFill>
                  <a:srgbClr val="898989"/>
                </a:solidFill>
              </a:rPr>
              <a:pPr/>
              <a:t>38</a:t>
            </a:fld>
            <a:endParaRPr lang="ru-RU" altLang="ru-RU">
              <a:solidFill>
                <a:srgbClr val="898989"/>
              </a:solidFill>
            </a:endParaRPr>
          </a:p>
        </p:txBody>
      </p:sp>
      <p:pic>
        <p:nvPicPr>
          <p:cNvPr id="2048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995363"/>
            <a:ext cx="34829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5588" y="995363"/>
            <a:ext cx="354806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5763" y="3573463"/>
            <a:ext cx="34829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Рисунок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5588" y="3573463"/>
            <a:ext cx="35480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9"/>
          <p:cNvSpPr txBox="1">
            <a:spLocks noChangeArrowheads="1"/>
          </p:cNvSpPr>
          <p:nvPr/>
        </p:nvSpPr>
        <p:spPr bwMode="auto">
          <a:xfrm>
            <a:off x="1951038" y="6159500"/>
            <a:ext cx="6769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a:solidFill>
                  <a:srgbClr val="FF0000"/>
                </a:solidFill>
                <a:latin typeface="Cambria" panose="02040503050406030204" pitchFamily="18" charset="0"/>
                <a:ea typeface="Cambria" panose="02040503050406030204" pitchFamily="18" charset="0"/>
                <a:cs typeface="Cambria" panose="02040503050406030204" pitchFamily="18" charset="0"/>
              </a:rPr>
              <a:t>Коррекция базиса протеза</a:t>
            </a:r>
          </a:p>
        </p:txBody>
      </p:sp>
      <p:pic>
        <p:nvPicPr>
          <p:cNvPr id="10"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B86160-30B3-495B-94CA-9A362DD7A0D5}" type="slidenum">
              <a:rPr lang="ru-RU" altLang="ru-RU">
                <a:solidFill>
                  <a:srgbClr val="898989"/>
                </a:solidFill>
              </a:rPr>
              <a:pPr/>
              <a:t>39</a:t>
            </a:fld>
            <a:endParaRPr lang="ru-RU" altLang="ru-RU">
              <a:solidFill>
                <a:srgbClr val="898989"/>
              </a:solidFill>
            </a:endParaRPr>
          </a:p>
        </p:txBody>
      </p:sp>
      <p:pic>
        <p:nvPicPr>
          <p:cNvPr id="1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835696" y="1443841"/>
            <a:ext cx="6912768" cy="4401205"/>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Степень стабилизации протезов на беззубых челюстях целесообразно оценивать лишь через несколько дней после начала пользования ими. </a:t>
            </a:r>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Фиксацию </a:t>
            </a:r>
            <a:r>
              <a:rPr lang="ru-RU" sz="2000" dirty="0">
                <a:latin typeface="Cambria" panose="02040503050406030204" pitchFamily="18" charset="0"/>
                <a:ea typeface="Cambria" panose="02040503050406030204" pitchFamily="18" charset="0"/>
              </a:rPr>
              <a:t>же протезов на верхней челюсти можно проверить, надавливая пальцами поочередно на передние и боковые зубы. Силу клапана в области мягкого неба определяют, надавливая на режущие края верхних передних зубов протеза в вестибулярном направлении. На нижней челюсти с помощью такого же приема устанавливают степень фиксации базиса в дистальных отделах поочередно с правой и левой сторон. О том, как закреплены передние участки базиса, можно судить, оттягивая протез для верхней челюсти вниз, а протез для нижней челюсти вверх.</a:t>
            </a:r>
          </a:p>
        </p:txBody>
      </p:sp>
    </p:spTree>
    <p:extLst>
      <p:ext uri="{BB962C8B-B14F-4D97-AF65-F5344CB8AC3E}">
        <p14:creationId xmlns:p14="http://schemas.microsoft.com/office/powerpoint/2010/main" val="1697861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52952F-DC85-46A5-8A7F-924441A62BA6}" type="slidenum">
              <a:rPr lang="ru-RU" altLang="ru-RU">
                <a:solidFill>
                  <a:srgbClr val="898989"/>
                </a:solidFill>
              </a:rPr>
              <a:pPr/>
              <a:t>4</a:t>
            </a:fld>
            <a:endParaRPr lang="ru-RU" altLang="ru-RU">
              <a:solidFill>
                <a:srgbClr val="898989"/>
              </a:solidFill>
            </a:endParaRPr>
          </a:p>
        </p:txBody>
      </p:sp>
      <p:sp>
        <p:nvSpPr>
          <p:cNvPr id="4101" name="Прямоугольник 1"/>
          <p:cNvSpPr>
            <a:spLocks noChangeArrowheads="1"/>
          </p:cNvSpPr>
          <p:nvPr/>
        </p:nvSpPr>
        <p:spPr bwMode="auto">
          <a:xfrm>
            <a:off x="2087561" y="1479744"/>
            <a:ext cx="6480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b="1" dirty="0">
                <a:solidFill>
                  <a:srgbClr val="FF0000"/>
                </a:solidFill>
                <a:latin typeface="Cambria" panose="02040503050406030204" pitchFamily="18" charset="0"/>
                <a:ea typeface="Cambria" panose="02040503050406030204" pitchFamily="18" charset="0"/>
                <a:cs typeface="Tahoma" panose="020B0604030504040204" pitchFamily="34" charset="0"/>
              </a:rPr>
              <a:t>Наложение зубных протезов во рту больного при полном отсутствии зубов</a:t>
            </a:r>
          </a:p>
        </p:txBody>
      </p:sp>
      <p:sp>
        <p:nvSpPr>
          <p:cNvPr id="4102" name="Прямоугольник 2"/>
          <p:cNvSpPr>
            <a:spLocks noChangeArrowheads="1"/>
          </p:cNvSpPr>
          <p:nvPr/>
        </p:nvSpPr>
        <p:spPr bwMode="auto">
          <a:xfrm>
            <a:off x="1979612" y="2492896"/>
            <a:ext cx="6696075" cy="37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ru-RU" altLang="ru-RU" sz="1600" dirty="0">
                <a:latin typeface="Cambria" panose="02040503050406030204" pitchFamily="18" charset="0"/>
                <a:ea typeface="Cambria" panose="02040503050406030204" pitchFamily="18" charset="0"/>
                <a:cs typeface="Times New Roman" panose="02020603050405020304" pitchFamily="18" charset="0"/>
              </a:rPr>
              <a:t>Съемные пластиночные протезы, полученные врачом из зуботехнической лаборатории, необходимо внимательно осмотреть и при наличии незначительных участков шероховатостей, отдельных острых краев и выступов, не свойственных рельефу слизистой оболочки, устранить путем </a:t>
            </a:r>
            <a:r>
              <a:rPr lang="ru-RU" altLang="ru-RU" sz="1600" dirty="0" err="1">
                <a:latin typeface="Cambria" panose="02040503050406030204" pitchFamily="18" charset="0"/>
                <a:ea typeface="Cambria" panose="02040503050406030204" pitchFamily="18" charset="0"/>
                <a:cs typeface="Times New Roman" panose="02020603050405020304" pitchFamily="18" charset="0"/>
              </a:rPr>
              <a:t>сошлифовывания</a:t>
            </a:r>
            <a:r>
              <a:rPr lang="ru-RU" altLang="ru-RU" sz="1600" dirty="0">
                <a:latin typeface="Cambria" panose="02040503050406030204" pitchFamily="18" charset="0"/>
                <a:ea typeface="Cambria" panose="02040503050406030204" pitchFamily="18" charset="0"/>
                <a:cs typeface="Times New Roman" panose="02020603050405020304" pitchFamily="18" charset="0"/>
              </a:rPr>
              <a:t>. </a:t>
            </a:r>
            <a:r>
              <a:rPr lang="ru-RU" altLang="ru-RU" sz="1600" dirty="0" err="1">
                <a:latin typeface="Cambria" panose="02040503050406030204" pitchFamily="18" charset="0"/>
                <a:ea typeface="Cambria" panose="02040503050406030204" pitchFamily="18" charset="0"/>
                <a:cs typeface="Times New Roman" panose="02020603050405020304" pitchFamily="18" charset="0"/>
              </a:rPr>
              <a:t>Сошлифовывание</a:t>
            </a:r>
            <a:r>
              <a:rPr lang="ru-RU" altLang="ru-RU" sz="1600" dirty="0">
                <a:latin typeface="Cambria" panose="02040503050406030204" pitchFamily="18" charset="0"/>
                <a:ea typeface="Cambria" panose="02040503050406030204" pitchFamily="18" charset="0"/>
                <a:cs typeface="Times New Roman" panose="02020603050405020304" pitchFamily="18" charset="0"/>
              </a:rPr>
              <a:t> следует проводить осторожно, не нарушая рельефа протеза, особенно поверхности, обращенной к слизистой оболочке. Далее необходимо визуально определить соответствие рельефа базиса протеза рельефу протезного ложа. После проведенного осмотра пластиночный протез можно наложить на область протезного ложа</a:t>
            </a:r>
            <a:r>
              <a:rPr lang="ru-RU" altLang="ru-RU" sz="1600" dirty="0" smtClean="0">
                <a:latin typeface="Cambria" panose="02040503050406030204" pitchFamily="18" charset="0"/>
                <a:ea typeface="Cambria" panose="02040503050406030204" pitchFamily="18" charset="0"/>
                <a:cs typeface="Times New Roman" panose="02020603050405020304" pitchFamily="18" charset="0"/>
              </a:rPr>
              <a:t>.</a:t>
            </a:r>
            <a:endParaRPr lang="ru-RU" altLang="ru-RU" sz="12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470C98-B0D1-448B-B679-0E008E8EB560}" type="slidenum">
              <a:rPr lang="ru-RU" altLang="ru-RU">
                <a:solidFill>
                  <a:srgbClr val="898989"/>
                </a:solidFill>
              </a:rPr>
              <a:pPr/>
              <a:t>40</a:t>
            </a:fld>
            <a:endParaRPr lang="ru-RU" altLang="ru-RU">
              <a:solidFill>
                <a:srgbClr val="898989"/>
              </a:solidFill>
            </a:endParaRPr>
          </a:p>
        </p:txBody>
      </p:sp>
      <p:sp>
        <p:nvSpPr>
          <p:cNvPr id="19461" name="Прямоугольник 1"/>
          <p:cNvSpPr>
            <a:spLocks noChangeArrowheads="1"/>
          </p:cNvSpPr>
          <p:nvPr/>
        </p:nvSpPr>
        <p:spPr bwMode="auto">
          <a:xfrm>
            <a:off x="1835969" y="980284"/>
            <a:ext cx="6751638"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ru-RU" altLang="ru-RU" sz="1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Коррекция протеза </a:t>
            </a:r>
            <a:r>
              <a:rPr lang="ru-RU" altLang="ru-RU" sz="1600" dirty="0">
                <a:latin typeface="Cambria" panose="02040503050406030204" pitchFamily="18" charset="0"/>
                <a:ea typeface="Cambria" panose="02040503050406030204" pitchFamily="18" charset="0"/>
                <a:cs typeface="Times New Roman" panose="02020603050405020304" pitchFamily="18" charset="0"/>
              </a:rPr>
              <a:t>проводится с помощью специального набора инструментов для обработки пластмассы с последующей полировкой участков базиса, не имеющих контакта со слизистой протезного ложа. Иными словами, поверхность базиса протеза, обращенная к слизистой оболочке протезного ложа, не полируется во избежание искажения микрорельефа. Врачу необходимо помнить, что удаление большого количества материала с базиса съемного пластиночного протеза не приведет к положительным результатам, а даже может ухудшить фиксацию съемного протеза из-за нарушения его макрорельефа и не точного прилегания к слизистой оболочке протезного ложа. Показателем чрезмерного снятия слоя базиса может служить полное отсутствие болевых ощущений сразу после коррекции. При правильно проведенной коррекции порог болевого ощущения должен быть значительно снижен, но ощущение некоторой болезненности должно остаться.</a:t>
            </a:r>
            <a:endParaRPr lang="ru-RU" altLang="ru-RU" sz="12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7840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470C98-B0D1-448B-B679-0E008E8EB560}" type="slidenum">
              <a:rPr lang="ru-RU" altLang="ru-RU">
                <a:solidFill>
                  <a:srgbClr val="898989"/>
                </a:solidFill>
              </a:rPr>
              <a:pPr/>
              <a:t>41</a:t>
            </a:fld>
            <a:endParaRPr lang="ru-RU" altLang="ru-RU">
              <a:solidFill>
                <a:srgbClr val="898989"/>
              </a:solidFill>
            </a:endParaRPr>
          </a:p>
        </p:txBody>
      </p:sp>
      <p:sp>
        <p:nvSpPr>
          <p:cNvPr id="2" name="Прямоугольник 1"/>
          <p:cNvSpPr/>
          <p:nvPr/>
        </p:nvSpPr>
        <p:spPr>
          <a:xfrm>
            <a:off x="1619672" y="1089164"/>
            <a:ext cx="7452320" cy="5632311"/>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При правильно </a:t>
            </a:r>
            <a:r>
              <a:rPr lang="ru-RU" dirty="0" smtClean="0">
                <a:latin typeface="Cambria" panose="02040503050406030204" pitchFamily="18" charset="0"/>
                <a:ea typeface="Cambria" panose="02040503050406030204" pitchFamily="18" charset="0"/>
              </a:rPr>
              <a:t>проведенной коррекции </a:t>
            </a:r>
            <a:r>
              <a:rPr lang="ru-RU" dirty="0">
                <a:latin typeface="Cambria" panose="02040503050406030204" pitchFamily="18" charset="0"/>
                <a:ea typeface="Cambria" panose="02040503050406030204" pitchFamily="18" charset="0"/>
              </a:rPr>
              <a:t>порог болевого ощущения должен быть </a:t>
            </a:r>
            <a:r>
              <a:rPr lang="ru-RU" dirty="0" smtClean="0">
                <a:latin typeface="Cambria" panose="02040503050406030204" pitchFamily="18" charset="0"/>
                <a:ea typeface="Cambria" panose="02040503050406030204" pitchFamily="18" charset="0"/>
              </a:rPr>
              <a:t>значительно снижен</a:t>
            </a:r>
            <a:r>
              <a:rPr lang="ru-RU" dirty="0">
                <a:latin typeface="Cambria" panose="02040503050406030204" pitchFamily="18" charset="0"/>
                <a:ea typeface="Cambria" panose="02040503050406030204" pitchFamily="18" charset="0"/>
              </a:rPr>
              <a:t>, но ощущение некоторой болезненности должно </a:t>
            </a:r>
            <a:r>
              <a:rPr lang="ru-RU" dirty="0" smtClean="0">
                <a:latin typeface="Cambria" panose="02040503050406030204" pitchFamily="18" charset="0"/>
                <a:ea typeface="Cambria" panose="02040503050406030204" pitchFamily="18" charset="0"/>
              </a:rPr>
              <a:t>остаться.</a:t>
            </a:r>
            <a:endParaRPr lang="ru-RU" dirty="0">
              <a:latin typeface="Cambria" panose="02040503050406030204" pitchFamily="18" charset="0"/>
              <a:ea typeface="Cambria" panose="02040503050406030204" pitchFamily="18" charset="0"/>
            </a:endParaRPr>
          </a:p>
          <a:p>
            <a:r>
              <a:rPr lang="ru-RU" dirty="0">
                <a:latin typeface="Cambria" panose="02040503050406030204" pitchFamily="18" charset="0"/>
                <a:ea typeface="Cambria" panose="02040503050406030204" pitchFamily="18" charset="0"/>
              </a:rPr>
              <a:t>Остаточная болезненность обусловлена отечностью слизистой </a:t>
            </a:r>
            <a:r>
              <a:rPr lang="ru-RU" dirty="0" smtClean="0">
                <a:latin typeface="Cambria" panose="02040503050406030204" pitchFamily="18" charset="0"/>
                <a:ea typeface="Cambria" panose="02040503050406030204" pitchFamily="18" charset="0"/>
              </a:rPr>
              <a:t>оболочки</a:t>
            </a:r>
            <a:r>
              <a:rPr lang="ru-RU" dirty="0">
                <a:latin typeface="Cambria" panose="02040503050406030204" pitchFamily="18" charset="0"/>
                <a:ea typeface="Cambria" panose="02040503050406030204" pitchFamily="18" charset="0"/>
              </a:rPr>
              <a:t>, которая по истечении нескольких часов исчезает. В </a:t>
            </a:r>
            <a:r>
              <a:rPr lang="ru-RU" dirty="0" smtClean="0">
                <a:latin typeface="Cambria" panose="02040503050406030204" pitchFamily="18" charset="0"/>
                <a:ea typeface="Cambria" panose="02040503050406030204" pitchFamily="18" charset="0"/>
              </a:rPr>
              <a:t>результате </a:t>
            </a:r>
            <a:r>
              <a:rPr lang="ru-RU" dirty="0">
                <a:latin typeface="Cambria" panose="02040503050406030204" pitchFamily="18" charset="0"/>
                <a:ea typeface="Cambria" panose="02040503050406030204" pitchFamily="18" charset="0"/>
              </a:rPr>
              <a:t>этот участок коррекции будет контактировать со </a:t>
            </a:r>
            <a:r>
              <a:rPr lang="ru-RU" dirty="0" smtClean="0">
                <a:latin typeface="Cambria" panose="02040503050406030204" pitchFamily="18" charset="0"/>
                <a:ea typeface="Cambria" panose="02040503050406030204" pitchFamily="18" charset="0"/>
              </a:rPr>
              <a:t>слизистой оболочкой </a:t>
            </a:r>
            <a:r>
              <a:rPr lang="ru-RU" dirty="0">
                <a:latin typeface="Cambria" panose="02040503050406030204" pitchFamily="18" charset="0"/>
                <a:ea typeface="Cambria" panose="02040503050406030204" pitchFamily="18" charset="0"/>
              </a:rPr>
              <a:t>и передавать жевательную нагрузку на подлежащие </a:t>
            </a:r>
            <a:r>
              <a:rPr lang="ru-RU" dirty="0" smtClean="0">
                <a:latin typeface="Cambria" panose="02040503050406030204" pitchFamily="18" charset="0"/>
                <a:ea typeface="Cambria" panose="02040503050406030204" pitchFamily="18" charset="0"/>
              </a:rPr>
              <a:t>костные </a:t>
            </a:r>
            <a:r>
              <a:rPr lang="ru-RU" dirty="0">
                <a:latin typeface="Cambria" panose="02040503050406030204" pitchFamily="18" charset="0"/>
                <a:ea typeface="Cambria" panose="02040503050406030204" pitchFamily="18" charset="0"/>
              </a:rPr>
              <a:t>ткани. </a:t>
            </a:r>
            <a:endParaRPr lang="ru-RU" dirty="0" smtClean="0">
              <a:latin typeface="Cambria" panose="02040503050406030204" pitchFamily="18" charset="0"/>
              <a:ea typeface="Cambria" panose="02040503050406030204" pitchFamily="18" charset="0"/>
            </a:endParaRPr>
          </a:p>
          <a:p>
            <a:endParaRPr lang="ru-RU" dirty="0" smtClean="0">
              <a:latin typeface="Cambria" panose="02040503050406030204" pitchFamily="18" charset="0"/>
              <a:ea typeface="Cambria" panose="02040503050406030204" pitchFamily="18" charset="0"/>
            </a:endParaRPr>
          </a:p>
          <a:p>
            <a:r>
              <a:rPr lang="ru-RU" u="sng" dirty="0" smtClean="0">
                <a:solidFill>
                  <a:srgbClr val="002060"/>
                </a:solidFill>
                <a:latin typeface="Cambria" panose="02040503050406030204" pitchFamily="18" charset="0"/>
                <a:ea typeface="Cambria" panose="02040503050406030204" pitchFamily="18" charset="0"/>
              </a:rPr>
              <a:t>Чрезмерное </a:t>
            </a:r>
            <a:r>
              <a:rPr lang="ru-RU" u="sng" dirty="0">
                <a:solidFill>
                  <a:srgbClr val="002060"/>
                </a:solidFill>
                <a:latin typeface="Cambria" panose="02040503050406030204" pitchFamily="18" charset="0"/>
                <a:ea typeface="Cambria" panose="02040503050406030204" pitchFamily="18" charset="0"/>
              </a:rPr>
              <a:t>удаление базисной пластмассы </a:t>
            </a:r>
            <a:r>
              <a:rPr lang="ru-RU" u="sng" dirty="0" smtClean="0">
                <a:solidFill>
                  <a:srgbClr val="002060"/>
                </a:solidFill>
                <a:latin typeface="Cambria" panose="02040503050406030204" pitchFamily="18" charset="0"/>
                <a:ea typeface="Cambria" panose="02040503050406030204" pitchFamily="18" charset="0"/>
              </a:rPr>
              <a:t>приводит к </a:t>
            </a:r>
            <a:r>
              <a:rPr lang="ru-RU" u="sng" dirty="0">
                <a:solidFill>
                  <a:srgbClr val="002060"/>
                </a:solidFill>
                <a:latin typeface="Cambria" panose="02040503050406030204" pitchFamily="18" charset="0"/>
                <a:ea typeface="Cambria" panose="02040503050406030204" pitchFamily="18" charset="0"/>
              </a:rPr>
              <a:t>отсутствию контакта базиса и слизистой оболочки. В </a:t>
            </a:r>
            <a:r>
              <a:rPr lang="ru-RU" u="sng" dirty="0" smtClean="0">
                <a:solidFill>
                  <a:srgbClr val="002060"/>
                </a:solidFill>
                <a:latin typeface="Cambria" panose="02040503050406030204" pitchFamily="18" charset="0"/>
                <a:ea typeface="Cambria" panose="02040503050406030204" pitchFamily="18" charset="0"/>
              </a:rPr>
              <a:t>результате площадь </a:t>
            </a:r>
            <a:r>
              <a:rPr lang="ru-RU" u="sng" dirty="0">
                <a:solidFill>
                  <a:srgbClr val="002060"/>
                </a:solidFill>
                <a:latin typeface="Cambria" panose="02040503050406030204" pitchFamily="18" charset="0"/>
                <a:ea typeface="Cambria" panose="02040503050406030204" pitchFamily="18" charset="0"/>
              </a:rPr>
              <a:t>контакта уменьшается, а жевательное давление на </a:t>
            </a:r>
            <a:r>
              <a:rPr lang="ru-RU" u="sng" dirty="0" smtClean="0">
                <a:solidFill>
                  <a:srgbClr val="002060"/>
                </a:solidFill>
                <a:latin typeface="Cambria" panose="02040503050406030204" pitchFamily="18" charset="0"/>
                <a:ea typeface="Cambria" panose="02040503050406030204" pitchFamily="18" charset="0"/>
              </a:rPr>
              <a:t>единицу </a:t>
            </a:r>
            <a:r>
              <a:rPr lang="ru-RU" u="sng" dirty="0">
                <a:solidFill>
                  <a:srgbClr val="002060"/>
                </a:solidFill>
                <a:latin typeface="Cambria" panose="02040503050406030204" pitchFamily="18" charset="0"/>
                <a:ea typeface="Cambria" panose="02040503050406030204" pitchFamily="18" charset="0"/>
              </a:rPr>
              <a:t>площади увеличивается. </a:t>
            </a:r>
            <a:endParaRPr lang="ru-RU" u="sng" dirty="0" smtClean="0">
              <a:solidFill>
                <a:srgbClr val="002060"/>
              </a:solidFill>
              <a:latin typeface="Cambria" panose="02040503050406030204" pitchFamily="18" charset="0"/>
              <a:ea typeface="Cambria" panose="02040503050406030204" pitchFamily="18" charset="0"/>
            </a:endParaRPr>
          </a:p>
          <a:p>
            <a:endParaRPr lang="ru-RU" dirty="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Коррекцию </a:t>
            </a:r>
            <a:r>
              <a:rPr lang="ru-RU" dirty="0">
                <a:latin typeface="Cambria" panose="02040503050406030204" pitchFamily="18" charset="0"/>
                <a:ea typeface="Cambria" panose="02040503050406030204" pitchFamily="18" charset="0"/>
              </a:rPr>
              <a:t>протеза следует </a:t>
            </a:r>
            <a:r>
              <a:rPr lang="ru-RU" dirty="0" smtClean="0">
                <a:latin typeface="Cambria" panose="02040503050406030204" pitchFamily="18" charset="0"/>
                <a:ea typeface="Cambria" panose="02040503050406030204" pitchFamily="18" charset="0"/>
              </a:rPr>
              <a:t>проводить </a:t>
            </a:r>
            <a:r>
              <a:rPr lang="ru-RU" dirty="0">
                <a:latin typeface="Cambria" panose="02040503050406030204" pitchFamily="18" charset="0"/>
                <a:ea typeface="Cambria" panose="02040503050406030204" pitchFamily="18" charset="0"/>
              </a:rPr>
              <a:t>после определения зон повышенного давления, </a:t>
            </a:r>
            <a:r>
              <a:rPr lang="ru-RU" dirty="0" smtClean="0">
                <a:latin typeface="Cambria" panose="02040503050406030204" pitchFamily="18" charset="0"/>
                <a:ea typeface="Cambria" panose="02040503050406030204" pitchFamily="18" charset="0"/>
              </a:rPr>
              <a:t>используя метод </a:t>
            </a:r>
            <a:r>
              <a:rPr lang="ru-RU" dirty="0">
                <a:latin typeface="Cambria" panose="02040503050406030204" pitchFamily="18" charset="0"/>
                <a:ea typeface="Cambria" panose="02040503050406030204" pitchFamily="18" charset="0"/>
              </a:rPr>
              <a:t>осмотра и </a:t>
            </a:r>
            <a:r>
              <a:rPr lang="ru-RU" dirty="0" err="1">
                <a:latin typeface="Cambria" panose="02040503050406030204" pitchFamily="18" charset="0"/>
                <a:ea typeface="Cambria" panose="02040503050406030204" pitchFamily="18" charset="0"/>
              </a:rPr>
              <a:t>макрогистохимической</a:t>
            </a:r>
            <a:r>
              <a:rPr lang="ru-RU" dirty="0">
                <a:latin typeface="Cambria" panose="02040503050406030204" pitchFamily="18" charset="0"/>
                <a:ea typeface="Cambria" panose="02040503050406030204" pitchFamily="18" charset="0"/>
              </a:rPr>
              <a:t> окраски слизистой </a:t>
            </a:r>
            <a:r>
              <a:rPr lang="ru-RU" dirty="0" smtClean="0">
                <a:latin typeface="Cambria" panose="02040503050406030204" pitchFamily="18" charset="0"/>
                <a:ea typeface="Cambria" panose="02040503050406030204" pitchFamily="18" charset="0"/>
              </a:rPr>
              <a:t>оболочки </a:t>
            </a:r>
            <a:r>
              <a:rPr lang="ru-RU" dirty="0">
                <a:latin typeface="Cambria" panose="02040503050406030204" pitchFamily="18" charset="0"/>
                <a:ea typeface="Cambria" panose="02040503050406030204" pitchFamily="18" charset="0"/>
              </a:rPr>
              <a:t>протезного ложа (используя раствор </a:t>
            </a:r>
            <a:r>
              <a:rPr lang="ru-RU" dirty="0" smtClean="0">
                <a:latin typeface="Cambria" panose="02040503050406030204" pitchFamily="18" charset="0"/>
                <a:ea typeface="Cambria" panose="02040503050406030204" pitchFamily="18" charset="0"/>
              </a:rPr>
              <a:t>Шиллера—Писарева и </a:t>
            </a:r>
            <a:r>
              <a:rPr lang="ru-RU" dirty="0">
                <a:latin typeface="Cambria" panose="02040503050406030204" pitchFamily="18" charset="0"/>
                <a:ea typeface="Cambria" panose="02040503050406030204" pitchFamily="18" charset="0"/>
              </a:rPr>
              <a:t>1% </a:t>
            </a:r>
            <a:r>
              <a:rPr lang="ru-RU" dirty="0" err="1">
                <a:latin typeface="Cambria" panose="02040503050406030204" pitchFamily="18" charset="0"/>
                <a:ea typeface="Cambria" panose="02040503050406030204" pitchFamily="18" charset="0"/>
              </a:rPr>
              <a:t>толуидинового</a:t>
            </a:r>
            <a:r>
              <a:rPr lang="ru-RU" dirty="0">
                <a:latin typeface="Cambria" panose="02040503050406030204" pitchFamily="18" charset="0"/>
                <a:ea typeface="Cambria" panose="02040503050406030204" pitchFamily="18" charset="0"/>
              </a:rPr>
              <a:t> синего). Для лучшего отображения на </a:t>
            </a:r>
            <a:r>
              <a:rPr lang="ru-RU" dirty="0" smtClean="0">
                <a:latin typeface="Cambria" panose="02040503050406030204" pitchFamily="18" charset="0"/>
                <a:ea typeface="Cambria" panose="02040503050406030204" pitchFamily="18" charset="0"/>
              </a:rPr>
              <a:t>протезе </a:t>
            </a:r>
            <a:r>
              <a:rPr lang="ru-RU" dirty="0">
                <a:latin typeface="Cambria" panose="02040503050406030204" pitchFamily="18" charset="0"/>
                <a:ea typeface="Cambria" panose="02040503050406030204" pitchFamily="18" charset="0"/>
              </a:rPr>
              <a:t>зоны повышенного давления маркируют или применяют </a:t>
            </a:r>
            <a:r>
              <a:rPr lang="ru-RU" dirty="0" smtClean="0">
                <a:latin typeface="Cambria" panose="02040503050406030204" pitchFamily="18" charset="0"/>
                <a:ea typeface="Cambria" panose="02040503050406030204" pitchFamily="18" charset="0"/>
              </a:rPr>
              <a:t>индикаторные </a:t>
            </a:r>
            <a:r>
              <a:rPr lang="ru-RU" dirty="0">
                <a:latin typeface="Cambria" panose="02040503050406030204" pitchFamily="18" charset="0"/>
                <a:ea typeface="Cambria" panose="02040503050406030204" pitchFamily="18" charset="0"/>
              </a:rPr>
              <a:t>пасты.</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383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Жидкая копирка: купить в интернет-магазине с доставко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486" y="3143987"/>
            <a:ext cx="3598126" cy="3598126"/>
          </a:xfrm>
          <a:prstGeom prst="rect">
            <a:avLst/>
          </a:prstGeom>
          <a:noFill/>
          <a:extLst>
            <a:ext uri="{909E8E84-426E-40DD-AFC4-6F175D3DCCD1}">
              <a14:hiddenFill xmlns:a14="http://schemas.microsoft.com/office/drawing/2010/main">
                <a:solidFill>
                  <a:srgbClr val="FFFFFF"/>
                </a:solidFill>
              </a14:hiddenFill>
            </a:ext>
          </a:extLst>
        </p:spPr>
      </p:pic>
      <p:pic>
        <p:nvPicPr>
          <p:cNvPr id="1945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470C98-B0D1-448B-B679-0E008E8EB560}" type="slidenum">
              <a:rPr lang="ru-RU" altLang="ru-RU">
                <a:solidFill>
                  <a:srgbClr val="898989"/>
                </a:solidFill>
              </a:rPr>
              <a:pPr/>
              <a:t>42</a:t>
            </a:fld>
            <a:endParaRPr lang="ru-RU" altLang="ru-RU">
              <a:solidFill>
                <a:srgbClr val="898989"/>
              </a:solidFill>
            </a:endParaRPr>
          </a:p>
        </p:txBody>
      </p:sp>
      <p:pic>
        <p:nvPicPr>
          <p:cNvPr id="2052" name="Picture 4" descr="Карандаш химический, красный — купить по низкой цене на Яндекс Маркет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32" y="1327827"/>
            <a:ext cx="2033103" cy="21282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57477" y="1237769"/>
            <a:ext cx="3888432" cy="2308324"/>
          </a:xfrm>
          <a:prstGeom prst="rect">
            <a:avLst/>
          </a:prstGeom>
          <a:noFill/>
        </p:spPr>
        <p:txBody>
          <a:bodyPr wrap="square" rtlCol="0">
            <a:spAutoFit/>
          </a:bodyPr>
          <a:lstStyle/>
          <a:p>
            <a:r>
              <a:rPr lang="ru-RU" dirty="0" smtClean="0">
                <a:latin typeface="Cambria" panose="02040503050406030204" pitchFamily="18" charset="0"/>
                <a:ea typeface="Cambria" panose="02040503050406030204" pitchFamily="18" charset="0"/>
              </a:rPr>
              <a:t>Рис. 1 – химический карандаш для коррекции полного съемного протеза.</a:t>
            </a:r>
          </a:p>
          <a:p>
            <a:r>
              <a:rPr lang="ru-RU" dirty="0" smtClean="0">
                <a:latin typeface="Cambria" panose="02040503050406030204" pitchFamily="18" charset="0"/>
                <a:ea typeface="Cambria" panose="02040503050406030204" pitchFamily="18" charset="0"/>
              </a:rPr>
              <a:t>Наносится на воспаленные участки слизистой, и, при наложении протеза, оставляет отпечатки в базисе в области наибольшего давления. </a:t>
            </a:r>
            <a:endParaRPr lang="ru-RU" dirty="0">
              <a:latin typeface="Cambria" panose="02040503050406030204" pitchFamily="18" charset="0"/>
              <a:ea typeface="Cambria" panose="02040503050406030204" pitchFamily="18" charset="0"/>
            </a:endParaRPr>
          </a:p>
        </p:txBody>
      </p:sp>
      <p:sp>
        <p:nvSpPr>
          <p:cNvPr id="10" name="TextBox 9"/>
          <p:cNvSpPr txBox="1"/>
          <p:nvPr/>
        </p:nvSpPr>
        <p:spPr>
          <a:xfrm>
            <a:off x="5207460" y="4379414"/>
            <a:ext cx="3888432" cy="1200329"/>
          </a:xfrm>
          <a:prstGeom prst="rect">
            <a:avLst/>
          </a:prstGeom>
          <a:noFill/>
        </p:spPr>
        <p:txBody>
          <a:bodyPr wrap="square" rtlCol="0">
            <a:spAutoFit/>
          </a:bodyPr>
          <a:lstStyle/>
          <a:p>
            <a:r>
              <a:rPr lang="ru-RU" dirty="0" smtClean="0">
                <a:latin typeface="Cambria" panose="02040503050406030204" pitchFamily="18" charset="0"/>
                <a:ea typeface="Cambria" panose="02040503050406030204" pitchFamily="18" charset="0"/>
              </a:rPr>
              <a:t>Рис. 2 – индикаторная паста для коррекции. Используется по той же методике, что и химический карандаш.</a:t>
            </a:r>
            <a:endParaRPr lang="ru-RU" dirty="0">
              <a:latin typeface="Cambria" panose="02040503050406030204" pitchFamily="18" charset="0"/>
              <a:ea typeface="Cambria" panose="02040503050406030204" pitchFamily="18" charset="0"/>
            </a:endParaRPr>
          </a:p>
        </p:txBody>
      </p:sp>
      <p:sp>
        <p:nvSpPr>
          <p:cNvPr id="5" name="Прямоугольник 4"/>
          <p:cNvSpPr/>
          <p:nvPr/>
        </p:nvSpPr>
        <p:spPr>
          <a:xfrm>
            <a:off x="3779912" y="3244334"/>
            <a:ext cx="872355" cy="369332"/>
          </a:xfrm>
          <a:prstGeom prst="rect">
            <a:avLst/>
          </a:prstGeom>
        </p:spPr>
        <p:txBody>
          <a:bodyPr wrap="none">
            <a:spAutoFit/>
          </a:bodyPr>
          <a:lstStyle/>
          <a:p>
            <a:r>
              <a:rPr lang="ru-RU" b="1" dirty="0">
                <a:solidFill>
                  <a:srgbClr val="FF0000"/>
                </a:solidFill>
                <a:latin typeface="Cambria" panose="02040503050406030204" pitchFamily="18" charset="0"/>
                <a:ea typeface="Cambria" panose="02040503050406030204" pitchFamily="18" charset="0"/>
              </a:rPr>
              <a:t>Рис. 1 </a:t>
            </a:r>
            <a:endParaRPr lang="ru-RU" b="1" dirty="0">
              <a:solidFill>
                <a:srgbClr val="FF0000"/>
              </a:solidFill>
            </a:endParaRPr>
          </a:p>
        </p:txBody>
      </p:sp>
      <p:sp>
        <p:nvSpPr>
          <p:cNvPr id="12" name="Прямоугольник 11"/>
          <p:cNvSpPr/>
          <p:nvPr/>
        </p:nvSpPr>
        <p:spPr>
          <a:xfrm>
            <a:off x="1728912" y="5987018"/>
            <a:ext cx="872355" cy="369332"/>
          </a:xfrm>
          <a:prstGeom prst="rect">
            <a:avLst/>
          </a:prstGeom>
        </p:spPr>
        <p:txBody>
          <a:bodyPr wrap="none">
            <a:spAutoFit/>
          </a:bodyPr>
          <a:lstStyle/>
          <a:p>
            <a:r>
              <a:rPr lang="ru-RU" b="1" dirty="0">
                <a:solidFill>
                  <a:srgbClr val="FF0000"/>
                </a:solidFill>
                <a:latin typeface="Cambria" panose="02040503050406030204" pitchFamily="18" charset="0"/>
                <a:ea typeface="Cambria" panose="02040503050406030204" pitchFamily="18" charset="0"/>
              </a:rPr>
              <a:t>Рис. </a:t>
            </a:r>
            <a:r>
              <a:rPr lang="ru-RU" b="1" dirty="0" smtClean="0">
                <a:solidFill>
                  <a:srgbClr val="FF0000"/>
                </a:solidFill>
                <a:latin typeface="Cambria" panose="02040503050406030204" pitchFamily="18" charset="0"/>
                <a:ea typeface="Cambria" panose="02040503050406030204" pitchFamily="18" charset="0"/>
              </a:rPr>
              <a:t>2 </a:t>
            </a:r>
            <a:endParaRPr lang="ru-RU" b="1" dirty="0">
              <a:solidFill>
                <a:srgbClr val="FF0000"/>
              </a:solidFill>
            </a:endParaRPr>
          </a:p>
        </p:txBody>
      </p:sp>
      <p:pic>
        <p:nvPicPr>
          <p:cNvPr id="11"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62052"/>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66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BF2525-1553-4D51-ACEE-1F59AB3FEA81}" type="slidenum">
              <a:rPr lang="ru-RU" altLang="ru-RU">
                <a:solidFill>
                  <a:srgbClr val="898989"/>
                </a:solidFill>
              </a:rPr>
              <a:pPr/>
              <a:t>43</a:t>
            </a:fld>
            <a:endParaRPr lang="ru-RU" altLang="ru-RU">
              <a:solidFill>
                <a:srgbClr val="898989"/>
              </a:solidFill>
            </a:endParaRPr>
          </a:p>
        </p:txBody>
      </p:sp>
      <p:sp>
        <p:nvSpPr>
          <p:cNvPr id="2" name="Прямоугольник 1"/>
          <p:cNvSpPr/>
          <p:nvPr/>
        </p:nvSpPr>
        <p:spPr>
          <a:xfrm>
            <a:off x="1907704" y="1015492"/>
            <a:ext cx="6912768" cy="1200329"/>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Особое внимание уделяется тем участкам протезного ложа, </a:t>
            </a:r>
            <a:r>
              <a:rPr lang="ru-RU" dirty="0" smtClean="0">
                <a:latin typeface="Cambria" panose="02040503050406030204" pitchFamily="18" charset="0"/>
                <a:ea typeface="Cambria" panose="02040503050406030204" pitchFamily="18" charset="0"/>
              </a:rPr>
              <a:t>где имеются </a:t>
            </a:r>
            <a:r>
              <a:rPr lang="ru-RU" dirty="0">
                <a:latin typeface="Cambria" panose="02040503050406030204" pitchFamily="18" charset="0"/>
                <a:ea typeface="Cambria" panose="02040503050406030204" pitchFamily="18" charset="0"/>
              </a:rPr>
              <a:t>экзостозы, подвижная слизистая оболочка, </a:t>
            </a:r>
            <a:r>
              <a:rPr lang="ru-RU" dirty="0" smtClean="0">
                <a:latin typeface="Cambria" panose="02040503050406030204" pitchFamily="18" charset="0"/>
                <a:ea typeface="Cambria" panose="02040503050406030204" pitchFamily="18" charset="0"/>
              </a:rPr>
              <a:t>болтающийся </a:t>
            </a:r>
            <a:r>
              <a:rPr lang="ru-RU" dirty="0">
                <a:latin typeface="Cambria" panose="02040503050406030204" pitchFamily="18" charset="0"/>
                <a:ea typeface="Cambria" panose="02040503050406030204" pitchFamily="18" charset="0"/>
              </a:rPr>
              <a:t>альвеолярный гребень, высокое прикрепление тяжей, </a:t>
            </a:r>
            <a:r>
              <a:rPr lang="ru-RU" dirty="0" smtClean="0">
                <a:latin typeface="Cambria" panose="02040503050406030204" pitchFamily="18" charset="0"/>
                <a:ea typeface="Cambria" panose="02040503050406030204" pitchFamily="18" charset="0"/>
              </a:rPr>
              <a:t>уздечек.</a:t>
            </a:r>
            <a:endParaRPr lang="ru-RU" dirty="0">
              <a:latin typeface="Cambria" panose="02040503050406030204" pitchFamily="18" charset="0"/>
              <a:ea typeface="Cambria" panose="02040503050406030204" pitchFamily="18" charset="0"/>
            </a:endParaRPr>
          </a:p>
        </p:txBody>
      </p:sp>
      <p:pic>
        <p:nvPicPr>
          <p:cNvPr id="3" name="Рисунок 2"/>
          <p:cNvPicPr>
            <a:picLocks noChangeAspect="1"/>
          </p:cNvPicPr>
          <p:nvPr/>
        </p:nvPicPr>
        <p:blipFill>
          <a:blip r:embed="rId3"/>
          <a:stretch>
            <a:fillRect/>
          </a:stretch>
        </p:blipFill>
        <p:spPr>
          <a:xfrm>
            <a:off x="1907704" y="2215821"/>
            <a:ext cx="3223249" cy="2426357"/>
          </a:xfrm>
          <a:prstGeom prst="rect">
            <a:avLst/>
          </a:prstGeom>
        </p:spPr>
      </p:pic>
      <p:sp>
        <p:nvSpPr>
          <p:cNvPr id="4" name="TextBox 3"/>
          <p:cNvSpPr txBox="1"/>
          <p:nvPr/>
        </p:nvSpPr>
        <p:spPr>
          <a:xfrm>
            <a:off x="2154210" y="4797152"/>
            <a:ext cx="2736304" cy="646331"/>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Рис. </a:t>
            </a:r>
            <a:r>
              <a:rPr lang="ru-RU" dirty="0">
                <a:latin typeface="Cambria" panose="02040503050406030204" pitchFamily="18" charset="0"/>
                <a:ea typeface="Cambria" panose="02040503050406030204" pitchFamily="18" charset="0"/>
              </a:rPr>
              <a:t>1</a:t>
            </a:r>
            <a:r>
              <a:rPr lang="ru-RU" dirty="0" smtClean="0">
                <a:latin typeface="Cambria" panose="02040503050406030204" pitchFamily="18" charset="0"/>
                <a:ea typeface="Cambria" panose="02040503050406030204" pitchFamily="18" charset="0"/>
              </a:rPr>
              <a:t> – экзостозы на нижней челюсти</a:t>
            </a:r>
            <a:endParaRPr lang="ru-RU" dirty="0">
              <a:latin typeface="Cambria" panose="02040503050406030204" pitchFamily="18" charset="0"/>
              <a:ea typeface="Cambria" panose="02040503050406030204" pitchFamily="18" charset="0"/>
            </a:endParaRPr>
          </a:p>
        </p:txBody>
      </p:sp>
      <p:pic>
        <p:nvPicPr>
          <p:cNvPr id="3074" name="Picture 2" descr="Одноэтапная техника снятия оттиска с болтающегося гребня монофазным  поливинилсилоксановым материалом (1058) - Ортопедия - Новости и статьи по  стоматологии - Профессиональный стоматологический портал (сайт) «Клуб  стоматолого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249374"/>
            <a:ext cx="3671887"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568350" y="5710019"/>
            <a:ext cx="3249677" cy="646331"/>
          </a:xfrm>
          <a:prstGeom prst="rect">
            <a:avLst/>
          </a:prstGeom>
        </p:spPr>
        <p:txBody>
          <a:bodyPr wrap="square">
            <a:spAutoFit/>
          </a:bodyPr>
          <a:lstStyle/>
          <a:p>
            <a:pPr algn="ctr"/>
            <a:r>
              <a:rPr lang="ru-RU" dirty="0">
                <a:latin typeface="Cambria" panose="02040503050406030204" pitchFamily="18" charset="0"/>
                <a:ea typeface="Cambria" panose="02040503050406030204" pitchFamily="18" charset="0"/>
              </a:rPr>
              <a:t>Рис. 2</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болтающийся альвеолярный гребень</a:t>
            </a:r>
            <a:endParaRPr lang="ru-RU" dirty="0">
              <a:latin typeface="Cambria" panose="02040503050406030204" pitchFamily="18" charset="0"/>
              <a:ea typeface="Cambria" panose="02040503050406030204" pitchFamily="18" charset="0"/>
            </a:endParaRPr>
          </a:p>
        </p:txBody>
      </p:sp>
      <p:pic>
        <p:nvPicPr>
          <p:cNvPr id="10"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5254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9 шт., фрезы для отделки, Полировочная основа из смолы, набор для полировки  скрытых зубных протезов, фарфор, цирконий, акриловая шлифовка | Красота и  здоровье | АлиЭкспрес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832" y="3540096"/>
            <a:ext cx="3168352" cy="316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9 шт., фрезы для отделки, Полировочная основа из смолы, набор для полировки  скрытых зубных протезов, фарфор, цирконий, акриловая шлифовка | Красота и  здоровье | АлиЭкспрес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0226" y="3932347"/>
            <a:ext cx="2809766" cy="280976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Рисунок 2"/>
          <p:cNvPicPr>
            <a:picLocks noChangeAspect="1" noChangeArrowheads="1"/>
          </p:cNvPicPr>
          <p:nvPr/>
        </p:nvPicPr>
        <p:blipFill>
          <a:blip r:embed="rId4">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BF2525-1553-4D51-ACEE-1F59AB3FEA81}" type="slidenum">
              <a:rPr lang="ru-RU" altLang="ru-RU">
                <a:solidFill>
                  <a:srgbClr val="898989"/>
                </a:solidFill>
              </a:rPr>
              <a:pPr/>
              <a:t>44</a:t>
            </a:fld>
            <a:endParaRPr lang="ru-RU" altLang="ru-RU">
              <a:solidFill>
                <a:srgbClr val="898989"/>
              </a:solidFill>
            </a:endParaRPr>
          </a:p>
        </p:txBody>
      </p:sp>
      <p:pic>
        <p:nvPicPr>
          <p:cNvPr id="4098" name="Picture 2" descr="Стоматологические фрезы в Краснодаре купить по выгодной цене, продажа  стоматологических фрез"/>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2189" y="864647"/>
            <a:ext cx="5685714" cy="24096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95736" y="3287333"/>
            <a:ext cx="5976664" cy="646331"/>
          </a:xfrm>
          <a:prstGeom prst="rect">
            <a:avLst/>
          </a:prstGeom>
          <a:noFill/>
        </p:spPr>
        <p:txBody>
          <a:bodyPr wrap="square" rtlCol="0">
            <a:spAutoFit/>
          </a:bodyPr>
          <a:lstStyle/>
          <a:p>
            <a:pPr algn="ctr"/>
            <a:r>
              <a:rPr lang="ru-RU" dirty="0" smtClean="0"/>
              <a:t>Рис.1 – фрезы для коррекции протезов.</a:t>
            </a:r>
          </a:p>
          <a:p>
            <a:pPr algn="ctr"/>
            <a:r>
              <a:rPr lang="ru-RU" dirty="0" smtClean="0"/>
              <a:t>Рис. 2,3 – полировочные фрезы для коррекции.</a:t>
            </a:r>
            <a:endParaRPr lang="ru-RU" dirty="0"/>
          </a:p>
        </p:txBody>
      </p:sp>
      <p:sp>
        <p:nvSpPr>
          <p:cNvPr id="7" name="Прямоугольник 6"/>
          <p:cNvSpPr/>
          <p:nvPr/>
        </p:nvSpPr>
        <p:spPr>
          <a:xfrm>
            <a:off x="7486650" y="553600"/>
            <a:ext cx="872355"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 1 </a:t>
            </a:r>
            <a:endParaRPr lang="ru-RU" b="1" dirty="0">
              <a:solidFill>
                <a:srgbClr val="FF0000"/>
              </a:solidFill>
              <a:effectLst>
                <a:outerShdw blurRad="38100" dist="38100" dir="2700000" algn="tl">
                  <a:srgbClr val="000000">
                    <a:alpha val="43137"/>
                  </a:srgbClr>
                </a:outerShdw>
              </a:effectLst>
            </a:endParaRPr>
          </a:p>
        </p:txBody>
      </p:sp>
      <p:sp>
        <p:nvSpPr>
          <p:cNvPr id="15" name="Прямоугольник 14"/>
          <p:cNvSpPr/>
          <p:nvPr/>
        </p:nvSpPr>
        <p:spPr>
          <a:xfrm>
            <a:off x="2843808" y="6195013"/>
            <a:ext cx="872355"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 2 </a:t>
            </a:r>
            <a:endParaRPr lang="ru-RU" b="1" dirty="0">
              <a:solidFill>
                <a:srgbClr val="FF0000"/>
              </a:solidFill>
              <a:effectLst>
                <a:outerShdw blurRad="38100" dist="38100" dir="2700000" algn="tl">
                  <a:srgbClr val="000000">
                    <a:alpha val="43137"/>
                  </a:srgbClr>
                </a:outerShdw>
              </a:effectLst>
            </a:endParaRPr>
          </a:p>
        </p:txBody>
      </p:sp>
      <p:sp>
        <p:nvSpPr>
          <p:cNvPr id="16" name="Прямоугольник 15"/>
          <p:cNvSpPr/>
          <p:nvPr/>
        </p:nvSpPr>
        <p:spPr>
          <a:xfrm>
            <a:off x="6876256" y="6191496"/>
            <a:ext cx="872355"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 3 </a:t>
            </a:r>
            <a:endParaRPr lang="ru-RU" b="1" dirty="0">
              <a:solidFill>
                <a:srgbClr val="FF0000"/>
              </a:solidFill>
              <a:effectLst>
                <a:outerShdw blurRad="38100" dist="38100" dir="2700000" algn="tl">
                  <a:srgbClr val="000000">
                    <a:alpha val="43137"/>
                  </a:srgbClr>
                </a:outerShdw>
              </a:effectLst>
            </a:endParaRPr>
          </a:p>
        </p:txBody>
      </p:sp>
      <p:pic>
        <p:nvPicPr>
          <p:cNvPr id="12"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900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6A8A2-2CB7-42D1-BF09-48C00B5BCCA8}" type="slidenum">
              <a:rPr lang="ru-RU" altLang="ru-RU">
                <a:solidFill>
                  <a:srgbClr val="898989"/>
                </a:solidFill>
              </a:rPr>
              <a:pPr/>
              <a:t>45</a:t>
            </a:fld>
            <a:endParaRPr lang="ru-RU" altLang="ru-RU">
              <a:solidFill>
                <a:srgbClr val="898989"/>
              </a:solidFill>
            </a:endParaRPr>
          </a:p>
        </p:txBody>
      </p:sp>
      <p:sp>
        <p:nvSpPr>
          <p:cNvPr id="2" name="Прямоугольник 1"/>
          <p:cNvSpPr/>
          <p:nvPr/>
        </p:nvSpPr>
        <p:spPr>
          <a:xfrm>
            <a:off x="1619672" y="1109971"/>
            <a:ext cx="7128792" cy="5170646"/>
          </a:xfrm>
          <a:prstGeom prst="rect">
            <a:avLst/>
          </a:prstGeom>
        </p:spPr>
        <p:txBody>
          <a:bodyPr wrap="square">
            <a:spAutoFit/>
          </a:bodyPr>
          <a:lstStyle/>
          <a:p>
            <a:r>
              <a:rPr lang="ru-RU" sz="2200" dirty="0">
                <a:latin typeface="Cambria" panose="02040503050406030204" pitchFamily="18" charset="0"/>
                <a:ea typeface="Cambria" panose="02040503050406030204" pitchFamily="18" charset="0"/>
              </a:rPr>
              <a:t>После проверки границ протеза необходимо убедиться, что протез не отстает от протезного ложа и не балансирует, больному предлагают закрыть рот, сомкнуть искусственные зубы и проверяют центральную окклюзию. </a:t>
            </a:r>
            <a:endParaRPr lang="ru-RU" sz="2200" dirty="0" smtClean="0">
              <a:latin typeface="Cambria" panose="02040503050406030204" pitchFamily="18" charset="0"/>
              <a:ea typeface="Cambria" panose="02040503050406030204" pitchFamily="18" charset="0"/>
            </a:endParaRPr>
          </a:p>
          <a:p>
            <a:r>
              <a:rPr lang="ru-RU" sz="2200" dirty="0" smtClean="0">
                <a:latin typeface="Cambria" panose="02040503050406030204" pitchFamily="18" charset="0"/>
                <a:ea typeface="Cambria" panose="02040503050406030204" pitchFamily="18" charset="0"/>
              </a:rPr>
              <a:t>Если </a:t>
            </a:r>
            <a:r>
              <a:rPr lang="ru-RU" sz="2200" dirty="0">
                <a:latin typeface="Cambria" panose="02040503050406030204" pitchFamily="18" charset="0"/>
                <a:ea typeface="Cambria" panose="02040503050406030204" pitchFamily="18" charset="0"/>
              </a:rPr>
              <a:t>какие-то зубы не смыкаются, то при помощи копировальной бумаги выявляют точки </a:t>
            </a:r>
            <a:r>
              <a:rPr lang="ru-RU" sz="2200" dirty="0" err="1">
                <a:latin typeface="Cambria" panose="02040503050406030204" pitchFamily="18" charset="0"/>
                <a:ea typeface="Cambria" panose="02040503050406030204" pitchFamily="18" charset="0"/>
              </a:rPr>
              <a:t>суперконтактов</a:t>
            </a:r>
            <a:r>
              <a:rPr lang="ru-RU" sz="2200" dirty="0">
                <a:latin typeface="Cambria" panose="02040503050406030204" pitchFamily="18" charset="0"/>
                <a:ea typeface="Cambria" panose="02040503050406030204" pitchFamily="18" charset="0"/>
              </a:rPr>
              <a:t> и </a:t>
            </a:r>
            <a:r>
              <a:rPr lang="ru-RU" sz="2200" dirty="0" err="1">
                <a:latin typeface="Cambria" panose="02040503050406030204" pitchFamily="18" charset="0"/>
                <a:ea typeface="Cambria" panose="02040503050406030204" pitchFamily="18" charset="0"/>
              </a:rPr>
              <a:t>сошлифовывают</a:t>
            </a:r>
            <a:r>
              <a:rPr lang="ru-RU" sz="2200" dirty="0">
                <a:latin typeface="Cambria" panose="02040503050406030204" pitchFamily="18" charset="0"/>
                <a:ea typeface="Cambria" panose="02040503050406030204" pitchFamily="18" charset="0"/>
              </a:rPr>
              <a:t> их: принимаются все меры, чтобы при движениях нижней челюсти сохранился контакт между всеми зубами. </a:t>
            </a:r>
            <a:endParaRPr lang="ru-RU" sz="2200" dirty="0" smtClean="0">
              <a:latin typeface="Cambria" panose="02040503050406030204" pitchFamily="18" charset="0"/>
              <a:ea typeface="Cambria" panose="02040503050406030204" pitchFamily="18" charset="0"/>
            </a:endParaRPr>
          </a:p>
          <a:p>
            <a:endParaRPr lang="ru-RU" sz="2200" dirty="0" smtClean="0">
              <a:latin typeface="Cambria" panose="02040503050406030204" pitchFamily="18" charset="0"/>
              <a:ea typeface="Cambria" panose="02040503050406030204" pitchFamily="18" charset="0"/>
            </a:endParaRPr>
          </a:p>
          <a:p>
            <a:r>
              <a:rPr lang="ru-RU" sz="2200" u="sng" dirty="0" smtClean="0">
                <a:solidFill>
                  <a:srgbClr val="FF0000"/>
                </a:solidFill>
                <a:latin typeface="Cambria" panose="02040503050406030204" pitchFamily="18" charset="0"/>
                <a:ea typeface="Cambria" panose="02040503050406030204" pitchFamily="18" charset="0"/>
              </a:rPr>
              <a:t>Следует </a:t>
            </a:r>
            <a:r>
              <a:rPr lang="ru-RU" sz="2200" u="sng" dirty="0">
                <a:solidFill>
                  <a:srgbClr val="FF0000"/>
                </a:solidFill>
                <a:latin typeface="Cambria" panose="02040503050406030204" pitchFamily="18" charset="0"/>
                <a:ea typeface="Cambria" panose="02040503050406030204" pitchFamily="18" charset="0"/>
              </a:rPr>
              <a:t>помнить, что судить о степени фиксации на челюсти и точности границ полных съемных протезов в день наложения протезов невозможно, так как необходима адаптация к протезам.</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233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9CAC2D-F4CE-4606-B681-B4ACF4E3C24D}" type="slidenum">
              <a:rPr lang="ru-RU" altLang="ru-RU">
                <a:solidFill>
                  <a:srgbClr val="898989"/>
                </a:solidFill>
              </a:rPr>
              <a:pPr/>
              <a:t>46</a:t>
            </a:fld>
            <a:endParaRPr lang="ru-RU" altLang="ru-RU">
              <a:solidFill>
                <a:srgbClr val="898989"/>
              </a:solidFill>
            </a:endParaRPr>
          </a:p>
        </p:txBody>
      </p:sp>
      <p:pic>
        <p:nvPicPr>
          <p:cNvPr id="2253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6763" y="1731963"/>
            <a:ext cx="28702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http://i.ytimg.com/vi/gK2stvBaz3k/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7150" y="1731963"/>
            <a:ext cx="3638550" cy="21399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5" name="Picture 6" descr="http://i.ytimg.com/vi/-MQada3JeI8/sd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5" y="3973513"/>
            <a:ext cx="293528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http://xn----7sble4bihu0dvc.xn--p1ai/image/cache/data/1413963444_bausch-500x500.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150" y="3973513"/>
            <a:ext cx="3638550" cy="22812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7" name="Прямоугольник 1"/>
          <p:cNvSpPr>
            <a:spLocks noChangeArrowheads="1"/>
          </p:cNvSpPr>
          <p:nvPr/>
        </p:nvSpPr>
        <p:spPr bwMode="auto">
          <a:xfrm>
            <a:off x="1838134" y="1023657"/>
            <a:ext cx="6791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b="1" dirty="0">
                <a:solidFill>
                  <a:srgbClr val="FF0000"/>
                </a:solidFill>
                <a:latin typeface="Cambria" panose="02040503050406030204" pitchFamily="18" charset="0"/>
                <a:ea typeface="Cambria" panose="02040503050406030204" pitchFamily="18" charset="0"/>
                <a:cs typeface="Arial" panose="020B0604020202020204" pitchFamily="34" charset="0"/>
              </a:rPr>
              <a:t>Коррекция преждевременных </a:t>
            </a:r>
            <a:r>
              <a:rPr lang="ru-RU" altLang="ru-RU" sz="2000" b="1" dirty="0" err="1">
                <a:solidFill>
                  <a:srgbClr val="FF0000"/>
                </a:solidFill>
                <a:latin typeface="Cambria" panose="02040503050406030204" pitchFamily="18" charset="0"/>
                <a:ea typeface="Cambria" panose="02040503050406030204" pitchFamily="18" charset="0"/>
                <a:cs typeface="Arial" panose="020B0604020202020204" pitchFamily="34" charset="0"/>
              </a:rPr>
              <a:t>окклюзионных</a:t>
            </a:r>
            <a:r>
              <a:rPr lang="ru-RU" altLang="ru-RU" sz="2000" b="1" dirty="0">
                <a:solidFill>
                  <a:srgbClr val="FF0000"/>
                </a:solidFill>
                <a:latin typeface="Cambria" panose="02040503050406030204" pitchFamily="18" charset="0"/>
                <a:ea typeface="Cambria" panose="02040503050406030204" pitchFamily="18" charset="0"/>
                <a:cs typeface="Arial" panose="020B0604020202020204" pitchFamily="34" charset="0"/>
              </a:rPr>
              <a:t> контактов во время функции</a:t>
            </a:r>
          </a:p>
        </p:txBody>
      </p:sp>
      <p:pic>
        <p:nvPicPr>
          <p:cNvPr id="10"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BF2525-1553-4D51-ACEE-1F59AB3FEA81}" type="slidenum">
              <a:rPr lang="ru-RU" altLang="ru-RU">
                <a:solidFill>
                  <a:srgbClr val="898989"/>
                </a:solidFill>
              </a:rPr>
              <a:pPr/>
              <a:t>47</a:t>
            </a:fld>
            <a:endParaRPr lang="ru-RU" altLang="ru-RU">
              <a:solidFill>
                <a:srgbClr val="898989"/>
              </a:solidFill>
            </a:endParaRPr>
          </a:p>
        </p:txBody>
      </p:sp>
      <p:sp>
        <p:nvSpPr>
          <p:cNvPr id="21509" name="Прямоугольник 1"/>
          <p:cNvSpPr>
            <a:spLocks noChangeArrowheads="1"/>
          </p:cNvSpPr>
          <p:nvPr/>
        </p:nvSpPr>
        <p:spPr bwMode="auto">
          <a:xfrm>
            <a:off x="1907704" y="1196752"/>
            <a:ext cx="705631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ru-RU" altLang="ru-RU"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Коррекцию окклюзии </a:t>
            </a:r>
            <a:r>
              <a:rPr lang="ru-RU" altLang="ru-RU" sz="2000" dirty="0">
                <a:latin typeface="Cambria" panose="02040503050406030204" pitchFamily="18" charset="0"/>
                <a:ea typeface="Cambria" panose="02040503050406030204" pitchFamily="18" charset="0"/>
                <a:cs typeface="Times New Roman" panose="02020603050405020304" pitchFamily="18" charset="0"/>
              </a:rPr>
              <a:t>(</a:t>
            </a:r>
            <a:r>
              <a:rPr lang="ru-RU" altLang="ru-RU" sz="2000" dirty="0" smtClean="0">
                <a:latin typeface="Cambria" panose="02040503050406030204" pitchFamily="18" charset="0"/>
                <a:ea typeface="Cambria" panose="02040503050406030204" pitchFamily="18" charset="0"/>
                <a:cs typeface="Times New Roman" panose="02020603050405020304" pitchFamily="18" charset="0"/>
              </a:rPr>
              <a:t>устранение преждевременных </a:t>
            </a:r>
            <a:r>
              <a:rPr lang="ru-RU" altLang="ru-RU" sz="2000" dirty="0">
                <a:latin typeface="Cambria" panose="02040503050406030204" pitchFamily="18" charset="0"/>
                <a:ea typeface="Cambria" panose="02040503050406030204" pitchFamily="18" charset="0"/>
                <a:cs typeface="Times New Roman" panose="02020603050405020304" pitchFamily="18" charset="0"/>
              </a:rPr>
              <a:t>контактов) проводят, используя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окклюзионную</a:t>
            </a:r>
            <a:r>
              <a:rPr lang="ru-RU" altLang="ru-RU" sz="2000" dirty="0">
                <a:latin typeface="Cambria" panose="02040503050406030204" pitchFamily="18" charset="0"/>
                <a:ea typeface="Cambria" panose="02040503050406030204" pitchFamily="18" charset="0"/>
                <a:cs typeface="Times New Roman" panose="02020603050405020304" pitchFamily="18" charset="0"/>
              </a:rPr>
              <a:t> бумагу.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Пришлифовывание</a:t>
            </a:r>
            <a:r>
              <a:rPr lang="ru-RU" altLang="ru-RU" sz="2000" dirty="0">
                <a:latin typeface="Cambria" panose="02040503050406030204" pitchFamily="18" charset="0"/>
                <a:ea typeface="Cambria" panose="02040503050406030204" pitchFamily="18" charset="0"/>
                <a:cs typeface="Times New Roman" panose="02020603050405020304" pitchFamily="18" charset="0"/>
              </a:rPr>
              <a:t> делается осторожно, с сохранением высоты нижнего отдела лица.</a:t>
            </a:r>
            <a:endParaRPr lang="ru-RU" altLang="ru-RU" sz="1600" dirty="0">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ru-RU" altLang="ru-RU" sz="2000" dirty="0">
                <a:latin typeface="Cambria" panose="02040503050406030204" pitchFamily="18" charset="0"/>
                <a:ea typeface="Cambria" panose="02040503050406030204" pitchFamily="18" charset="0"/>
                <a:cs typeface="Times New Roman" panose="02020603050405020304" pitchFamily="18" charset="0"/>
              </a:rPr>
              <a:t>Устраняют сбрасывающие моменты. </a:t>
            </a:r>
            <a:endParaRPr lang="ru-RU" altLang="ru-RU" sz="2000" dirty="0" smtClean="0">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endParaRPr lang="ru-RU" altLang="ru-RU" sz="2000" dirty="0" smtClean="0">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ru-RU" altLang="ru-RU" sz="2000" u="sng"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Час­то </a:t>
            </a:r>
            <a:r>
              <a:rPr lang="ru-RU" altLang="ru-RU" sz="2000" u="sng" dirty="0">
                <a:solidFill>
                  <a:srgbClr val="002060"/>
                </a:solidFill>
                <a:latin typeface="Cambria" panose="02040503050406030204" pitchFamily="18" charset="0"/>
                <a:ea typeface="Cambria" panose="02040503050406030204" pitchFamily="18" charset="0"/>
                <a:cs typeface="Times New Roman" panose="02020603050405020304" pitchFamily="18" charset="0"/>
              </a:rPr>
              <a:t>выключают из контакта клыки, так как при боковых движениях протезы мо­гут сбрасываться. Иногда мешают ораль­ные бугры 24/34 зубов, в связи с чем их при­ходится несколько </a:t>
            </a:r>
            <a:r>
              <a:rPr lang="ru-RU" altLang="ru-RU" sz="2000"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сошлифовывать</a:t>
            </a:r>
            <a:r>
              <a:rPr lang="ru-RU" altLang="ru-RU" sz="2000" u="sng"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ru-RU" altLang="ru-RU" sz="1600" u="sng"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587425-995D-43E3-AFA1-AF5238B89836}" type="slidenum">
              <a:rPr lang="ru-RU" altLang="ru-RU">
                <a:solidFill>
                  <a:srgbClr val="898989"/>
                </a:solidFill>
              </a:rPr>
              <a:pPr/>
              <a:t>48</a:t>
            </a:fld>
            <a:endParaRPr lang="ru-RU" altLang="ru-RU">
              <a:solidFill>
                <a:srgbClr val="898989"/>
              </a:solidFill>
            </a:endParaRPr>
          </a:p>
        </p:txBody>
      </p:sp>
      <p:sp>
        <p:nvSpPr>
          <p:cNvPr id="18437" name="Прямоугольник 1"/>
          <p:cNvSpPr>
            <a:spLocks noChangeArrowheads="1"/>
          </p:cNvSpPr>
          <p:nvPr/>
        </p:nvSpPr>
        <p:spPr bwMode="auto">
          <a:xfrm>
            <a:off x="2123728" y="1230223"/>
            <a:ext cx="5976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b="1" dirty="0">
                <a:solidFill>
                  <a:srgbClr val="FF0000"/>
                </a:solidFill>
                <a:latin typeface="Cambria" panose="02040503050406030204" pitchFamily="18" charset="0"/>
                <a:ea typeface="Cambria" panose="02040503050406030204" pitchFamily="18" charset="0"/>
                <a:cs typeface="Tahoma" panose="020B0604030504040204" pitchFamily="34" charset="0"/>
              </a:rPr>
              <a:t>В.Ю. Курляндский (1962) различает три фазы адаптации к зубным протезам:</a:t>
            </a:r>
          </a:p>
        </p:txBody>
      </p:sp>
      <p:sp>
        <p:nvSpPr>
          <p:cNvPr id="18438" name="Прямоугольник 2"/>
          <p:cNvSpPr>
            <a:spLocks noChangeArrowheads="1"/>
          </p:cNvSpPr>
          <p:nvPr/>
        </p:nvSpPr>
        <p:spPr bwMode="auto">
          <a:xfrm>
            <a:off x="2051720" y="2012950"/>
            <a:ext cx="638968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ru-RU" altLang="ru-RU" sz="2000" b="1" dirty="0">
                <a:solidFill>
                  <a:srgbClr val="203864"/>
                </a:solidFill>
                <a:latin typeface="Cambria" panose="02040503050406030204" pitchFamily="18" charset="0"/>
                <a:ea typeface="Cambria" panose="02040503050406030204" pitchFamily="18" charset="0"/>
                <a:cs typeface="Cambria" panose="02040503050406030204" pitchFamily="18" charset="0"/>
              </a:rPr>
              <a:t>Первая</a:t>
            </a:r>
            <a:r>
              <a:rPr lang="ru-RU" altLang="ru-RU" sz="2000" dirty="0">
                <a:latin typeface="Cambria" panose="02040503050406030204" pitchFamily="18" charset="0"/>
                <a:ea typeface="Cambria" panose="02040503050406030204" pitchFamily="18" charset="0"/>
                <a:cs typeface="Cambria" panose="02040503050406030204" pitchFamily="18" charset="0"/>
              </a:rPr>
              <a:t> — фаза раздражения - наблюда­ется в день наложения протеза и прояв­ляется в виде повышенной саливации, нарушении функции речи, жевания и глотания, повышенного рвотного рефлекса. </a:t>
            </a:r>
          </a:p>
          <a:p>
            <a:pPr algn="just"/>
            <a:r>
              <a:rPr lang="ru-RU" altLang="ru-RU" sz="2000" b="1" dirty="0">
                <a:solidFill>
                  <a:srgbClr val="203864"/>
                </a:solidFill>
                <a:latin typeface="Cambria" panose="02040503050406030204" pitchFamily="18" charset="0"/>
                <a:ea typeface="Cambria" panose="02040503050406030204" pitchFamily="18" charset="0"/>
                <a:cs typeface="Cambria" panose="02040503050406030204" pitchFamily="18" charset="0"/>
              </a:rPr>
              <a:t>Вто­рая</a:t>
            </a:r>
            <a:r>
              <a:rPr lang="ru-RU" altLang="ru-RU" sz="2000" dirty="0">
                <a:latin typeface="Cambria" panose="02040503050406030204" pitchFamily="18" charset="0"/>
                <a:ea typeface="Cambria" panose="02040503050406030204" pitchFamily="18" charset="0"/>
                <a:cs typeface="Cambria" panose="02040503050406030204" pitchFamily="18" charset="0"/>
              </a:rPr>
              <a:t> — фаза частичного торможения — на­ступает в период с 1-го по 5-й день после наложения протеза. В этот период вос­станавливаются речь, жевательные движения, уменьшается саливация и угасает повышенный рвотный рефлекс. </a:t>
            </a:r>
          </a:p>
          <a:p>
            <a:pPr algn="just"/>
            <a:r>
              <a:rPr lang="ru-RU" altLang="ru-RU" sz="2000" b="1" dirty="0">
                <a:solidFill>
                  <a:srgbClr val="203864"/>
                </a:solidFill>
                <a:latin typeface="Cambria" panose="02040503050406030204" pitchFamily="18" charset="0"/>
                <a:ea typeface="Cambria" panose="02040503050406030204" pitchFamily="18" charset="0"/>
                <a:cs typeface="Cambria" panose="02040503050406030204" pitchFamily="18" charset="0"/>
              </a:rPr>
              <a:t>Третья</a:t>
            </a:r>
            <a:r>
              <a:rPr lang="ru-RU" altLang="ru-RU" sz="2000" b="1" dirty="0">
                <a:solidFill>
                  <a:srgbClr val="00B050"/>
                </a:solidFill>
                <a:latin typeface="Cambria" panose="02040503050406030204" pitchFamily="18" charset="0"/>
                <a:ea typeface="Cambria" panose="02040503050406030204" pitchFamily="18" charset="0"/>
                <a:cs typeface="Cambria" panose="02040503050406030204" pitchFamily="18" charset="0"/>
              </a:rPr>
              <a:t> </a:t>
            </a:r>
            <a:r>
              <a:rPr lang="ru-RU" altLang="ru-RU" sz="2000" dirty="0">
                <a:latin typeface="Cambria" panose="02040503050406030204" pitchFamily="18" charset="0"/>
                <a:ea typeface="Cambria" panose="02040503050406030204" pitchFamily="18" charset="0"/>
                <a:cs typeface="Cambria" panose="02040503050406030204" pitchFamily="18" charset="0"/>
              </a:rPr>
              <a:t>— фаза полного торможения — наступает в период с 5-го по 33-й день после наложения протеза. В этот период пациент не ощущает про­тез как инородное тело, а, наоборот, ощущает дискомфорт без него. </a:t>
            </a: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5533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Привыкание к съёмным зубным протезам и уход за ни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200" y="4005064"/>
            <a:ext cx="5269768" cy="263488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587425-995D-43E3-AFA1-AF5238B89836}" type="slidenum">
              <a:rPr lang="ru-RU" altLang="ru-RU">
                <a:solidFill>
                  <a:srgbClr val="898989"/>
                </a:solidFill>
              </a:rPr>
              <a:pPr/>
              <a:t>49</a:t>
            </a:fld>
            <a:endParaRPr lang="ru-RU" altLang="ru-RU">
              <a:solidFill>
                <a:srgbClr val="898989"/>
              </a:solidFill>
            </a:endParaRPr>
          </a:p>
        </p:txBody>
      </p:sp>
      <p:sp>
        <p:nvSpPr>
          <p:cNvPr id="18438" name="Прямоугольник 2"/>
          <p:cNvSpPr>
            <a:spLocks noChangeArrowheads="1"/>
          </p:cNvSpPr>
          <p:nvPr/>
        </p:nvSpPr>
        <p:spPr bwMode="auto">
          <a:xfrm>
            <a:off x="1835696" y="1148952"/>
            <a:ext cx="698477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sz="2200" dirty="0">
                <a:latin typeface="Cambria" panose="02040503050406030204" pitchFamily="18" charset="0"/>
                <a:ea typeface="Cambria" panose="02040503050406030204" pitchFamily="18" charset="0"/>
              </a:rPr>
              <a:t>Многочисленные </a:t>
            </a:r>
            <a:r>
              <a:rPr lang="ru-RU" sz="2200" dirty="0" smtClean="0">
                <a:latin typeface="Cambria" panose="02040503050406030204" pitchFamily="18" charset="0"/>
                <a:ea typeface="Cambria" panose="02040503050406030204" pitchFamily="18" charset="0"/>
              </a:rPr>
              <a:t>наблюдения показали</a:t>
            </a:r>
            <a:r>
              <a:rPr lang="ru-RU" sz="2200" dirty="0">
                <a:latin typeface="Cambria" panose="02040503050406030204" pitchFamily="18" charset="0"/>
                <a:ea typeface="Cambria" panose="02040503050406030204" pitchFamily="18" charset="0"/>
              </a:rPr>
              <a:t>, что сроки адаптации у пациентов с полным </a:t>
            </a:r>
            <a:r>
              <a:rPr lang="ru-RU" sz="2200" dirty="0" smtClean="0">
                <a:latin typeface="Cambria" panose="02040503050406030204" pitchFamily="18" charset="0"/>
                <a:ea typeface="Cambria" panose="02040503050406030204" pitchFamily="18" charset="0"/>
              </a:rPr>
              <a:t>отсутствием </a:t>
            </a:r>
            <a:r>
              <a:rPr lang="ru-RU" sz="2200" dirty="0">
                <a:latin typeface="Cambria" panose="02040503050406030204" pitchFamily="18" charset="0"/>
                <a:ea typeface="Cambria" panose="02040503050406030204" pitchFamily="18" charset="0"/>
              </a:rPr>
              <a:t>зубов колеблются в пределах 10-30 дней. </a:t>
            </a:r>
          </a:p>
          <a:p>
            <a:r>
              <a:rPr lang="ru-RU" sz="2200" dirty="0" smtClean="0">
                <a:latin typeface="Cambria" panose="02040503050406030204" pitchFamily="18" charset="0"/>
                <a:ea typeface="Cambria" panose="02040503050406030204" pitchFamily="18" charset="0"/>
              </a:rPr>
              <a:t>Сокращение сроков адаптации </a:t>
            </a:r>
            <a:r>
              <a:rPr lang="ru-RU" sz="2200" dirty="0">
                <a:latin typeface="Cambria" panose="02040503050406030204" pitchFamily="18" charset="0"/>
                <a:ea typeface="Cambria" panose="02040503050406030204" pitchFamily="18" charset="0"/>
              </a:rPr>
              <a:t>к протезам наблюдается у повторно </a:t>
            </a:r>
            <a:r>
              <a:rPr lang="ru-RU" sz="2200" dirty="0" smtClean="0">
                <a:latin typeface="Cambria" panose="02040503050406030204" pitchFamily="18" charset="0"/>
                <a:ea typeface="Cambria" panose="02040503050406030204" pitchFamily="18" charset="0"/>
              </a:rPr>
              <a:t>протезируемых </a:t>
            </a:r>
            <a:r>
              <a:rPr lang="ru-RU" sz="2200" dirty="0">
                <a:latin typeface="Cambria" panose="02040503050406030204" pitchFamily="18" charset="0"/>
                <a:ea typeface="Cambria" panose="02040503050406030204" pitchFamily="18" charset="0"/>
              </a:rPr>
              <a:t>больных, при непосредственном протезировании, при </a:t>
            </a:r>
            <a:r>
              <a:rPr lang="ru-RU" sz="2200" dirty="0" smtClean="0">
                <a:latin typeface="Cambria" panose="02040503050406030204" pitchFamily="18" charset="0"/>
                <a:ea typeface="Cambria" panose="02040503050406030204" pitchFamily="18" charset="0"/>
              </a:rPr>
              <a:t>использовании </a:t>
            </a:r>
            <a:r>
              <a:rPr lang="ru-RU" sz="2200" dirty="0">
                <a:latin typeface="Cambria" panose="02040503050406030204" pitchFamily="18" charset="0"/>
                <a:ea typeface="Cambria" panose="02040503050406030204" pitchFamily="18" charset="0"/>
              </a:rPr>
              <a:t>съемных пластиночных протезов с мягким слоем базиса.</a:t>
            </a:r>
            <a:endParaRPr lang="ru-RU" altLang="ru-RU" sz="2200" dirty="0">
              <a:latin typeface="Cambria" panose="02040503050406030204" pitchFamily="18" charset="0"/>
              <a:ea typeface="Cambria" panose="02040503050406030204" pitchFamily="18" charset="0"/>
              <a:cs typeface="Cambria" panose="02040503050406030204" pitchFamily="18" charset="0"/>
            </a:endParaRPr>
          </a:p>
        </p:txBody>
      </p:sp>
      <p:pic>
        <p:nvPicPr>
          <p:cNvPr id="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84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D85931-598C-4020-B7AC-9DFB2673E07F}" type="slidenum">
              <a:rPr lang="ru-RU" altLang="ru-RU">
                <a:solidFill>
                  <a:srgbClr val="898989"/>
                </a:solidFill>
              </a:rPr>
              <a:pPr/>
              <a:t>5</a:t>
            </a:fld>
            <a:endParaRPr lang="ru-RU" altLang="ru-RU">
              <a:solidFill>
                <a:srgbClr val="898989"/>
              </a:solidFill>
            </a:endParaRPr>
          </a:p>
        </p:txBody>
      </p:sp>
      <p:pic>
        <p:nvPicPr>
          <p:cNvPr id="512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1270000"/>
            <a:ext cx="347662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77044"/>
            <a:ext cx="393858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5843" y="3841750"/>
            <a:ext cx="3505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73936" y="3841750"/>
            <a:ext cx="39385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9"/>
          <p:cNvSpPr txBox="1">
            <a:spLocks noChangeArrowheads="1"/>
          </p:cNvSpPr>
          <p:nvPr/>
        </p:nvSpPr>
        <p:spPr bwMode="auto">
          <a:xfrm>
            <a:off x="5067300" y="828084"/>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000">
                <a:latin typeface="Cambria" panose="02040503050406030204" pitchFamily="18" charset="0"/>
                <a:ea typeface="Cambria" panose="02040503050406030204" pitchFamily="18" charset="0"/>
                <a:cs typeface="Cambria" panose="02040503050406030204" pitchFamily="18" charset="0"/>
              </a:rPr>
              <a:t>Рис. 1,2 - Осмотр зубного протеза</a:t>
            </a:r>
          </a:p>
        </p:txBody>
      </p:sp>
      <p:sp>
        <p:nvSpPr>
          <p:cNvPr id="5130" name="TextBox 10"/>
          <p:cNvSpPr txBox="1">
            <a:spLocks noChangeArrowheads="1"/>
          </p:cNvSpPr>
          <p:nvPr/>
        </p:nvSpPr>
        <p:spPr bwMode="auto">
          <a:xfrm>
            <a:off x="2699792" y="6356350"/>
            <a:ext cx="524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000">
                <a:latin typeface="Cambria" panose="02040503050406030204" pitchFamily="18" charset="0"/>
                <a:ea typeface="Cambria" panose="02040503050406030204" pitchFamily="18" charset="0"/>
                <a:cs typeface="Cambria" panose="02040503050406030204" pitchFamily="18" charset="0"/>
              </a:rPr>
              <a:t>Рис. 3,4 – Сошлифовывание границ протеза</a:t>
            </a:r>
          </a:p>
        </p:txBody>
      </p:sp>
      <p:sp>
        <p:nvSpPr>
          <p:cNvPr id="2" name="TextBox 1"/>
          <p:cNvSpPr txBox="1"/>
          <p:nvPr/>
        </p:nvSpPr>
        <p:spPr>
          <a:xfrm>
            <a:off x="1603029" y="3434457"/>
            <a:ext cx="1008063" cy="379412"/>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solidFill>
                  <a:schemeClr val="bg1"/>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Рис. 1</a:t>
            </a:r>
          </a:p>
        </p:txBody>
      </p:sp>
      <p:sp>
        <p:nvSpPr>
          <p:cNvPr id="12" name="TextBox 11"/>
          <p:cNvSpPr txBox="1"/>
          <p:nvPr/>
        </p:nvSpPr>
        <p:spPr>
          <a:xfrm>
            <a:off x="5164920" y="3427314"/>
            <a:ext cx="1008063" cy="379412"/>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solidFill>
                  <a:schemeClr val="bg1"/>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Рис. 2</a:t>
            </a:r>
          </a:p>
        </p:txBody>
      </p:sp>
      <p:sp>
        <p:nvSpPr>
          <p:cNvPr id="13" name="TextBox 12"/>
          <p:cNvSpPr txBox="1"/>
          <p:nvPr/>
        </p:nvSpPr>
        <p:spPr>
          <a:xfrm>
            <a:off x="1600164" y="5978525"/>
            <a:ext cx="1008063" cy="377825"/>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a:solidFill>
                  <a:schemeClr val="bg1"/>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Рис. 3</a:t>
            </a:r>
          </a:p>
        </p:txBody>
      </p:sp>
      <p:sp>
        <p:nvSpPr>
          <p:cNvPr id="14" name="TextBox 13"/>
          <p:cNvSpPr txBox="1"/>
          <p:nvPr/>
        </p:nvSpPr>
        <p:spPr>
          <a:xfrm>
            <a:off x="5190133" y="5977730"/>
            <a:ext cx="1008063" cy="379413"/>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solidFill>
                  <a:schemeClr val="bg1"/>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Рис. 4</a:t>
            </a:r>
          </a:p>
        </p:txBody>
      </p:sp>
      <p:pic>
        <p:nvPicPr>
          <p:cNvPr id="15"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9CAC2D-F4CE-4606-B681-B4ACF4E3C24D}" type="slidenum">
              <a:rPr lang="ru-RU" altLang="ru-RU">
                <a:solidFill>
                  <a:srgbClr val="898989"/>
                </a:solidFill>
              </a:rPr>
              <a:pPr/>
              <a:t>50</a:t>
            </a:fld>
            <a:endParaRPr lang="ru-RU" altLang="ru-RU">
              <a:solidFill>
                <a:srgbClr val="898989"/>
              </a:solidFill>
            </a:endParaRPr>
          </a:p>
        </p:txBody>
      </p:sp>
      <p:sp>
        <p:nvSpPr>
          <p:cNvPr id="2" name="Прямоугольник 1"/>
          <p:cNvSpPr/>
          <p:nvPr/>
        </p:nvSpPr>
        <p:spPr>
          <a:xfrm>
            <a:off x="1691680" y="1101705"/>
            <a:ext cx="7272808" cy="5632311"/>
          </a:xfrm>
          <a:prstGeom prst="rect">
            <a:avLst/>
          </a:prstGeom>
        </p:spPr>
        <p:txBody>
          <a:bodyPr wrap="square">
            <a:spAutoFit/>
          </a:bodyPr>
          <a:lstStyle/>
          <a:p>
            <a:pPr algn="ctr"/>
            <a:r>
              <a:rPr lang="ru-RU" sz="2000" u="sng" dirty="0">
                <a:solidFill>
                  <a:srgbClr val="0070C0"/>
                </a:solidFill>
                <a:latin typeface="Cambria" panose="02040503050406030204" pitchFamily="18" charset="0"/>
                <a:ea typeface="Cambria" panose="02040503050406030204" pitchFamily="18" charset="0"/>
              </a:rPr>
              <a:t>В первое же посещение врач должен информировать </a:t>
            </a:r>
            <a:r>
              <a:rPr lang="ru-RU" sz="2000" u="sng" dirty="0" smtClean="0">
                <a:solidFill>
                  <a:srgbClr val="0070C0"/>
                </a:solidFill>
                <a:latin typeface="Cambria" panose="02040503050406030204" pitchFamily="18" charset="0"/>
                <a:ea typeface="Cambria" panose="02040503050406030204" pitchFamily="18" charset="0"/>
              </a:rPr>
              <a:t>больного обо </a:t>
            </a:r>
            <a:r>
              <a:rPr lang="ru-RU" sz="2000" u="sng" dirty="0">
                <a:solidFill>
                  <a:srgbClr val="0070C0"/>
                </a:solidFill>
                <a:latin typeface="Cambria" panose="02040503050406030204" pitchFamily="18" charset="0"/>
                <a:ea typeface="Cambria" panose="02040503050406030204" pitchFamily="18" charset="0"/>
              </a:rPr>
              <a:t>всех положительных и отрицательных особенностях </a:t>
            </a:r>
            <a:r>
              <a:rPr lang="ru-RU" sz="2000" u="sng" dirty="0" smtClean="0">
                <a:solidFill>
                  <a:srgbClr val="0070C0"/>
                </a:solidFill>
                <a:latin typeface="Cambria" panose="02040503050406030204" pitchFamily="18" charset="0"/>
                <a:ea typeface="Cambria" panose="02040503050406030204" pitchFamily="18" charset="0"/>
              </a:rPr>
              <a:t>изготовленной </a:t>
            </a:r>
            <a:r>
              <a:rPr lang="ru-RU" sz="2000" u="sng" dirty="0">
                <a:solidFill>
                  <a:srgbClr val="0070C0"/>
                </a:solidFill>
                <a:latin typeface="Cambria" panose="02040503050406030204" pitchFamily="18" charset="0"/>
                <a:ea typeface="Cambria" panose="02040503050406030204" pitchFamily="18" charset="0"/>
              </a:rPr>
              <a:t>конструкции. </a:t>
            </a:r>
            <a:endParaRPr lang="ru-RU" sz="2000" u="sng" dirty="0" smtClean="0">
              <a:solidFill>
                <a:srgbClr val="0070C0"/>
              </a:solidFill>
              <a:latin typeface="Cambria" panose="02040503050406030204" pitchFamily="18" charset="0"/>
              <a:ea typeface="Cambria" panose="02040503050406030204" pitchFamily="18" charset="0"/>
            </a:endParaRPr>
          </a:p>
          <a:p>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Пациенту </a:t>
            </a:r>
            <a:r>
              <a:rPr lang="ru-RU" sz="2000" dirty="0">
                <a:latin typeface="Cambria" panose="02040503050406030204" pitchFamily="18" charset="0"/>
                <a:ea typeface="Cambria" panose="02040503050406030204" pitchFamily="18" charset="0"/>
              </a:rPr>
              <a:t>следует знать о пределах </a:t>
            </a:r>
            <a:r>
              <a:rPr lang="ru-RU" sz="2000" dirty="0" smtClean="0">
                <a:latin typeface="Cambria" panose="02040503050406030204" pitchFamily="18" charset="0"/>
                <a:ea typeface="Cambria" panose="02040503050406030204" pitchFamily="18" charset="0"/>
              </a:rPr>
              <a:t>возможного </a:t>
            </a:r>
            <a:r>
              <a:rPr lang="ru-RU" sz="2000" dirty="0">
                <a:latin typeface="Cambria" panose="02040503050406030204" pitchFamily="18" charset="0"/>
                <a:ea typeface="Cambria" panose="02040503050406030204" pitchFamily="18" charset="0"/>
              </a:rPr>
              <a:t>восстановления утраченных функций (речи, жевания и т. д</a:t>
            </a:r>
            <a:r>
              <a:rPr lang="ru-RU" sz="2000" dirty="0" smtClean="0">
                <a:latin typeface="Cambria" panose="02040503050406030204" pitchFamily="18" charset="0"/>
                <a:ea typeface="Cambria" panose="02040503050406030204" pitchFamily="18" charset="0"/>
              </a:rPr>
              <a:t>.).</a:t>
            </a:r>
          </a:p>
          <a:p>
            <a:r>
              <a:rPr lang="ru-RU" sz="2000" dirty="0" smtClean="0">
                <a:latin typeface="Cambria" panose="02040503050406030204" pitchFamily="18" charset="0"/>
                <a:ea typeface="Cambria" panose="02040503050406030204" pitchFamily="18" charset="0"/>
              </a:rPr>
              <a:t>Он </a:t>
            </a:r>
            <a:r>
              <a:rPr lang="ru-RU" sz="2000" dirty="0">
                <a:latin typeface="Cambria" panose="02040503050406030204" pitchFamily="18" charset="0"/>
                <a:ea typeface="Cambria" panose="02040503050406030204" pitchFamily="18" charset="0"/>
              </a:rPr>
              <a:t>должен быть осведомлен о том, что съемный пластиночный </a:t>
            </a:r>
            <a:r>
              <a:rPr lang="ru-RU" sz="2000" dirty="0" smtClean="0">
                <a:latin typeface="Cambria" panose="02040503050406030204" pitchFamily="18" charset="0"/>
                <a:ea typeface="Cambria" panose="02040503050406030204" pitchFamily="18" charset="0"/>
              </a:rPr>
              <a:t>протез </a:t>
            </a:r>
            <a:r>
              <a:rPr lang="ru-RU" sz="2000" dirty="0">
                <a:latin typeface="Cambria" panose="02040503050406030204" pitchFamily="18" charset="0"/>
                <a:ea typeface="Cambria" panose="02040503050406030204" pitchFamily="18" charset="0"/>
              </a:rPr>
              <a:t>— это не естественные зубы, за ним нужен особенно </a:t>
            </a:r>
            <a:r>
              <a:rPr lang="ru-RU" sz="2000" dirty="0" smtClean="0">
                <a:latin typeface="Cambria" panose="02040503050406030204" pitchFamily="18" charset="0"/>
                <a:ea typeface="Cambria" panose="02040503050406030204" pitchFamily="18" charset="0"/>
              </a:rPr>
              <a:t>регулярный и </a:t>
            </a:r>
            <a:r>
              <a:rPr lang="ru-RU" sz="2000" dirty="0">
                <a:latin typeface="Cambria" panose="02040503050406030204" pitchFamily="18" charset="0"/>
                <a:ea typeface="Cambria" panose="02040503050406030204" pitchFamily="18" charset="0"/>
              </a:rPr>
              <a:t>тщательный уход, что протез недолговечен (максимальный </a:t>
            </a:r>
            <a:r>
              <a:rPr lang="ru-RU" sz="2000" dirty="0" smtClean="0">
                <a:latin typeface="Cambria" panose="02040503050406030204" pitchFamily="18" charset="0"/>
                <a:ea typeface="Cambria" panose="02040503050406030204" pitchFamily="18" charset="0"/>
              </a:rPr>
              <a:t>срок использования </a:t>
            </a:r>
            <a:r>
              <a:rPr lang="ru-RU" sz="2000" dirty="0">
                <a:latin typeface="Cambria" panose="02040503050406030204" pitchFamily="18" charset="0"/>
                <a:ea typeface="Cambria" panose="02040503050406030204" pitchFamily="18" charset="0"/>
              </a:rPr>
              <a:t>— 3-4 года) и требует со временем замены. </a:t>
            </a:r>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После истечения </a:t>
            </a:r>
            <a:r>
              <a:rPr lang="ru-RU" sz="2000" dirty="0">
                <a:latin typeface="Cambria" panose="02040503050406030204" pitchFamily="18" charset="0"/>
                <a:ea typeface="Cambria" panose="02040503050406030204" pitchFamily="18" charset="0"/>
              </a:rPr>
              <a:t>срока годности протез начинает балансировать на </a:t>
            </a:r>
            <a:r>
              <a:rPr lang="ru-RU" sz="2000" dirty="0" smtClean="0">
                <a:latin typeface="Cambria" panose="02040503050406030204" pitchFamily="18" charset="0"/>
                <a:ea typeface="Cambria" panose="02040503050406030204" pitchFamily="18" charset="0"/>
              </a:rPr>
              <a:t>протезном </a:t>
            </a:r>
            <a:r>
              <a:rPr lang="ru-RU" sz="2000" dirty="0">
                <a:latin typeface="Cambria" panose="02040503050406030204" pitchFamily="18" charset="0"/>
                <a:ea typeface="Cambria" panose="02040503050406030204" pitchFamily="18" charset="0"/>
              </a:rPr>
              <a:t>ложе, ухудшаются его фиксация и стабилизация, </a:t>
            </a:r>
            <a:r>
              <a:rPr lang="ru-RU" sz="2000" dirty="0" smtClean="0">
                <a:latin typeface="Cambria" panose="02040503050406030204" pitchFamily="18" charset="0"/>
                <a:ea typeface="Cambria" panose="02040503050406030204" pitchFamily="18" charset="0"/>
              </a:rPr>
              <a:t>увеличивается </a:t>
            </a:r>
            <a:r>
              <a:rPr lang="ru-RU" sz="2000" dirty="0">
                <a:latin typeface="Cambria" panose="02040503050406030204" pitchFamily="18" charset="0"/>
                <a:ea typeface="Cambria" panose="02040503050406030204" pitchFamily="18" charset="0"/>
              </a:rPr>
              <a:t>время разжевывания пищи, режущие края и жевательные </a:t>
            </a:r>
            <a:r>
              <a:rPr lang="ru-RU" sz="2000" dirty="0" smtClean="0">
                <a:latin typeface="Cambria" panose="02040503050406030204" pitchFamily="18" charset="0"/>
                <a:ea typeface="Cambria" panose="02040503050406030204" pitchFamily="18" charset="0"/>
              </a:rPr>
              <a:t>бугры </a:t>
            </a:r>
            <a:r>
              <a:rPr lang="ru-RU" sz="2000" dirty="0">
                <a:latin typeface="Cambria" panose="02040503050406030204" pitchFamily="18" charset="0"/>
                <a:ea typeface="Cambria" panose="02040503050406030204" pitchFamily="18" charset="0"/>
              </a:rPr>
              <a:t>искусственных зубов истираются, в результате чего </a:t>
            </a:r>
            <a:r>
              <a:rPr lang="ru-RU" sz="2000" dirty="0" smtClean="0">
                <a:latin typeface="Cambria" panose="02040503050406030204" pitchFamily="18" charset="0"/>
                <a:ea typeface="Cambria" panose="02040503050406030204" pitchFamily="18" charset="0"/>
              </a:rPr>
              <a:t>происходит снижение </a:t>
            </a:r>
            <a:r>
              <a:rPr lang="ru-RU" sz="2000" dirty="0">
                <a:latin typeface="Cambria" panose="02040503050406030204" pitchFamily="18" charset="0"/>
                <a:ea typeface="Cambria" panose="02040503050406030204" pitchFamily="18" charset="0"/>
              </a:rPr>
              <a:t>высоты нижнего отдела лица, могут возникать </a:t>
            </a:r>
            <a:r>
              <a:rPr lang="ru-RU" sz="2000" dirty="0" smtClean="0">
                <a:latin typeface="Cambria" panose="02040503050406030204" pitchFamily="18" charset="0"/>
                <a:ea typeface="Cambria" panose="02040503050406030204" pitchFamily="18" charset="0"/>
              </a:rPr>
              <a:t>солевые отложения</a:t>
            </a:r>
            <a:r>
              <a:rPr lang="ru-RU" sz="2000" dirty="0">
                <a:latin typeface="Cambria" panose="02040503050406030204" pitchFamily="18" charset="0"/>
                <a:ea typeface="Cambria" panose="02040503050406030204" pitchFamily="18" charset="0"/>
              </a:rPr>
              <a:t>.</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8569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085A40-CC97-4877-84BB-E2429E6BAEAF}" type="slidenum">
              <a:rPr lang="ru-RU" altLang="ru-RU">
                <a:solidFill>
                  <a:srgbClr val="898989"/>
                </a:solidFill>
              </a:rPr>
              <a:pPr/>
              <a:t>51</a:t>
            </a:fld>
            <a:endParaRPr lang="ru-RU" altLang="ru-RU">
              <a:solidFill>
                <a:srgbClr val="898989"/>
              </a:solidFill>
            </a:endParaRPr>
          </a:p>
        </p:txBody>
      </p:sp>
      <p:sp>
        <p:nvSpPr>
          <p:cNvPr id="3" name="Прямоугольник 2"/>
          <p:cNvSpPr/>
          <p:nvPr/>
        </p:nvSpPr>
        <p:spPr>
          <a:xfrm>
            <a:off x="1476375" y="1289568"/>
            <a:ext cx="3744267" cy="5256584"/>
          </a:xfrm>
          <a:prstGeom prst="rect">
            <a:avLst/>
          </a:prstGeom>
        </p:spPr>
        <p:txBody>
          <a:bodyPr wrap="square">
            <a:spAutoFit/>
          </a:bodyPr>
          <a:lstStyle/>
          <a:p>
            <a:pPr algn="ctr">
              <a:defRPr/>
            </a:pPr>
            <a:r>
              <a:rPr lang="ru-RU"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Рекомендации пациенту:</a:t>
            </a:r>
          </a:p>
          <a:p>
            <a:pPr algn="ctr">
              <a:defRPr/>
            </a:pPr>
            <a:endParaRPr lang="ru-RU" b="1" dirty="0">
              <a:latin typeface="Cambria" panose="02040503050406030204" pitchFamily="18" charset="0"/>
              <a:ea typeface="Cambria" panose="02040503050406030204" pitchFamily="18" charset="0"/>
              <a:cs typeface="Times New Roman" panose="02020603050405020304" pitchFamily="18" charset="0"/>
            </a:endParaRPr>
          </a:p>
          <a:p>
            <a:pPr indent="-540000" algn="just">
              <a:spcAft>
                <a:spcPts val="0"/>
              </a:spcAft>
              <a:defRPr/>
            </a:pPr>
            <a:r>
              <a:rPr lang="ru-RU" dirty="0">
                <a:latin typeface="Cambria" panose="02040503050406030204" pitchFamily="18" charset="0"/>
                <a:ea typeface="Cambria" panose="02040503050406030204" pitchFamily="18" charset="0"/>
                <a:cs typeface="Times New Roman" panose="02020603050405020304" pitchFamily="18" charset="0"/>
              </a:rPr>
              <a:t>1. Первую неделю следует носить протез днем и по возможности ночью, снимать только для гигиенической обработки;</a:t>
            </a:r>
          </a:p>
          <a:p>
            <a:pPr indent="-540000" algn="just">
              <a:spcAft>
                <a:spcPts val="0"/>
              </a:spcAft>
              <a:defRPr/>
            </a:pPr>
            <a:r>
              <a:rPr lang="ru-RU" dirty="0">
                <a:latin typeface="Cambria" panose="02040503050406030204" pitchFamily="18" charset="0"/>
                <a:ea typeface="Cambria" panose="02040503050406030204" pitchFamily="18" charset="0"/>
                <a:cs typeface="Times New Roman" panose="02020603050405020304" pitchFamily="18" charset="0"/>
              </a:rPr>
              <a:t>2. В случае необходимости сразу обратиться к врачу для устранения причины неудобств или травмы;</a:t>
            </a:r>
          </a:p>
          <a:p>
            <a:pPr indent="-540000" algn="just">
              <a:spcAft>
                <a:spcPts val="0"/>
              </a:spcAft>
              <a:defRPr/>
            </a:pPr>
            <a:endParaRPr lang="ru-RU" dirty="0">
              <a:latin typeface="Cambria" panose="02040503050406030204" pitchFamily="18" charset="0"/>
              <a:ea typeface="Cambria" panose="02040503050406030204" pitchFamily="18" charset="0"/>
              <a:cs typeface="Times New Roman" panose="02020603050405020304" pitchFamily="18" charset="0"/>
            </a:endParaRPr>
          </a:p>
          <a:p>
            <a:pPr indent="-540000" algn="just">
              <a:spcAft>
                <a:spcPts val="0"/>
              </a:spcAft>
              <a:defRPr/>
            </a:pPr>
            <a:r>
              <a:rPr lang="ru-RU" dirty="0">
                <a:latin typeface="Cambria" panose="02040503050406030204" pitchFamily="18" charset="0"/>
                <a:ea typeface="Cambria" panose="02040503050406030204" pitchFamily="18" charset="0"/>
                <a:cs typeface="Times New Roman" panose="02020603050405020304" pitchFamily="18" charset="0"/>
              </a:rPr>
              <a:t>3. Первые дни читать вслух и больше разговаривать;</a:t>
            </a:r>
          </a:p>
          <a:p>
            <a:pPr indent="-540000" algn="just">
              <a:spcAft>
                <a:spcPts val="0"/>
              </a:spcAft>
              <a:defRPr/>
            </a:pPr>
            <a:endParaRPr lang="ru-RU" dirty="0">
              <a:latin typeface="Cambria" panose="02040503050406030204" pitchFamily="18" charset="0"/>
              <a:ea typeface="Cambria" panose="02040503050406030204" pitchFamily="18" charset="0"/>
              <a:cs typeface="Times New Roman" panose="02020603050405020304" pitchFamily="18" charset="0"/>
            </a:endParaRPr>
          </a:p>
          <a:p>
            <a:pPr indent="-540000" algn="just">
              <a:spcAft>
                <a:spcPts val="0"/>
              </a:spcAft>
              <a:defRPr/>
            </a:pPr>
            <a:r>
              <a:rPr lang="ru-RU" dirty="0" smtClean="0">
                <a:latin typeface="Cambria" panose="02040503050406030204" pitchFamily="18" charset="0"/>
                <a:ea typeface="Cambria" panose="02040503050406030204" pitchFamily="18" charset="0"/>
                <a:cs typeface="Times New Roman" panose="02020603050405020304" pitchFamily="18" charset="0"/>
              </a:rPr>
              <a:t>4.Первое </a:t>
            </a:r>
            <a:r>
              <a:rPr lang="ru-RU" dirty="0">
                <a:latin typeface="Cambria" panose="02040503050406030204" pitchFamily="18" charset="0"/>
                <a:ea typeface="Cambria" panose="02040503050406030204" pitchFamily="18" charset="0"/>
                <a:cs typeface="Times New Roman" panose="02020603050405020304" pitchFamily="18" charset="0"/>
              </a:rPr>
              <a:t>время употреблять мягкую пищу, медленно ее пережевывая.</a:t>
            </a:r>
          </a:p>
          <a:p>
            <a:pPr algn="ctr">
              <a:defRPr/>
            </a:pPr>
            <a:endParaRPr lang="en-US" sz="20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4582"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65175"/>
            <a:ext cx="32718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Рисунок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3429000"/>
            <a:ext cx="3271838"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085A40-CC97-4877-84BB-E2429E6BAEAF}" type="slidenum">
              <a:rPr lang="ru-RU" altLang="ru-RU">
                <a:solidFill>
                  <a:srgbClr val="898989"/>
                </a:solidFill>
              </a:rPr>
              <a:pPr/>
              <a:t>52</a:t>
            </a:fld>
            <a:endParaRPr lang="ru-RU" altLang="ru-RU">
              <a:solidFill>
                <a:srgbClr val="898989"/>
              </a:solidFill>
            </a:endParaRPr>
          </a:p>
        </p:txBody>
      </p:sp>
      <p:sp>
        <p:nvSpPr>
          <p:cNvPr id="3" name="Прямоугольник 2"/>
          <p:cNvSpPr/>
          <p:nvPr/>
        </p:nvSpPr>
        <p:spPr>
          <a:xfrm>
            <a:off x="1547664" y="1214377"/>
            <a:ext cx="7488832" cy="5324535"/>
          </a:xfrm>
          <a:prstGeom prst="rect">
            <a:avLst/>
          </a:prstGeom>
        </p:spPr>
        <p:txBody>
          <a:bodyPr wrap="square">
            <a:spAutoFit/>
          </a:bodyPr>
          <a:lstStyle/>
          <a:p>
            <a:r>
              <a:rPr lang="ru-RU" sz="2000" b="1" cap="all" dirty="0">
                <a:solidFill>
                  <a:srgbClr val="FF0000"/>
                </a:solidFill>
                <a:latin typeface="Cambria" panose="02040503050406030204" pitchFamily="18" charset="0"/>
                <a:ea typeface="Cambria" panose="02040503050406030204" pitchFamily="18" charset="0"/>
              </a:rPr>
              <a:t>КАК БЫСТРЕЕ ПРИВЫКНУТЬ К НОВЫМ </a:t>
            </a:r>
            <a:r>
              <a:rPr lang="ru-RU" sz="2000" b="1" cap="all" dirty="0" smtClean="0">
                <a:solidFill>
                  <a:srgbClr val="FF0000"/>
                </a:solidFill>
                <a:latin typeface="Cambria" panose="02040503050406030204" pitchFamily="18" charset="0"/>
                <a:ea typeface="Cambria" panose="02040503050406030204" pitchFamily="18" charset="0"/>
              </a:rPr>
              <a:t>ПРОТЕЗАМ.</a:t>
            </a:r>
          </a:p>
          <a:p>
            <a:r>
              <a:rPr lang="ru-RU" sz="2000" b="1" cap="all" dirty="0" smtClean="0">
                <a:solidFill>
                  <a:srgbClr val="FF0000"/>
                </a:solidFill>
                <a:latin typeface="Cambria" panose="02040503050406030204" pitchFamily="18" charset="0"/>
                <a:ea typeface="Cambria" panose="02040503050406030204" pitchFamily="18" charset="0"/>
              </a:rPr>
              <a:t>Развернутые рекомендации для пациентов:</a:t>
            </a:r>
          </a:p>
          <a:p>
            <a:endParaRPr lang="ru-RU" sz="2000" b="1" cap="all"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Сразу </a:t>
            </a:r>
            <a:r>
              <a:rPr lang="ru-RU" sz="2000" dirty="0">
                <a:latin typeface="Cambria" panose="02040503050406030204" pitchFamily="18" charset="0"/>
                <a:ea typeface="Cambria" panose="02040503050406030204" pitchFamily="18" charset="0"/>
              </a:rPr>
              <a:t>после сдачи готовой работы в кресле у стоматолога </a:t>
            </a:r>
            <a:r>
              <a:rPr lang="ru-RU" sz="2000" dirty="0" smtClean="0">
                <a:latin typeface="Cambria" panose="02040503050406030204" pitchFamily="18" charset="0"/>
                <a:ea typeface="Cambria" panose="02040503050406030204" pitchFamily="18" charset="0"/>
              </a:rPr>
              <a:t>необходимо научиться самостоятельно </a:t>
            </a:r>
            <a:r>
              <a:rPr lang="ru-RU" sz="2000" dirty="0">
                <a:latin typeface="Cambria" panose="02040503050406030204" pitchFamily="18" charset="0"/>
                <a:ea typeface="Cambria" panose="02040503050406030204" pitchFamily="18" charset="0"/>
              </a:rPr>
              <a:t>снимать и надевать съёмные протезы. </a:t>
            </a:r>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Дома </a:t>
            </a:r>
            <a:r>
              <a:rPr lang="ru-RU" sz="2000" dirty="0">
                <a:latin typeface="Cambria" panose="02040503050406030204" pitchFamily="18" charset="0"/>
                <a:ea typeface="Cambria" panose="02040503050406030204" pitchFamily="18" charset="0"/>
              </a:rPr>
              <a:t>ещё раз </a:t>
            </a:r>
            <a:r>
              <a:rPr lang="ru-RU" sz="2000" dirty="0" smtClean="0">
                <a:latin typeface="Cambria" panose="02040503050406030204" pitchFamily="18" charset="0"/>
                <a:ea typeface="Cambria" panose="02040503050406030204" pitchFamily="18" charset="0"/>
              </a:rPr>
              <a:t>потренироваться: </a:t>
            </a:r>
            <a:r>
              <a:rPr lang="ru-RU" sz="2000" dirty="0">
                <a:latin typeface="Cambria" panose="02040503050406030204" pitchFamily="18" charset="0"/>
                <a:ea typeface="Cambria" panose="02040503050406030204" pitchFamily="18" charset="0"/>
              </a:rPr>
              <a:t>вначале перед зеркалом, потом без него.</a:t>
            </a:r>
          </a:p>
          <a:p>
            <a:r>
              <a:rPr lang="ru-RU" sz="2000" dirty="0">
                <a:latin typeface="Cambria" panose="02040503050406030204" pitchFamily="18" charset="0"/>
                <a:ea typeface="Cambria" panose="02040503050406030204" pitchFamily="18" charset="0"/>
              </a:rPr>
              <a:t>Перед наложением </a:t>
            </a:r>
            <a:r>
              <a:rPr lang="ru-RU" sz="2000" dirty="0" smtClean="0">
                <a:latin typeface="Cambria" panose="02040503050406030204" pitchFamily="18" charset="0"/>
                <a:ea typeface="Cambria" panose="02040503050406030204" pitchFamily="18" charset="0"/>
              </a:rPr>
              <a:t>съёмный протез можно смочить </a:t>
            </a:r>
            <a:r>
              <a:rPr lang="ru-RU" sz="2000" dirty="0">
                <a:latin typeface="Cambria" panose="02040503050406030204" pitchFamily="18" charset="0"/>
                <a:ea typeface="Cambria" panose="02040503050406030204" pitchFamily="18" charset="0"/>
              </a:rPr>
              <a:t>в воде или </a:t>
            </a:r>
            <a:r>
              <a:rPr lang="ru-RU" sz="2000" dirty="0" smtClean="0">
                <a:latin typeface="Cambria" panose="02040503050406030204" pitchFamily="18" charset="0"/>
                <a:ea typeface="Cambria" panose="02040503050406030204" pitchFamily="18" charset="0"/>
              </a:rPr>
              <a:t>воспользоваться адгезивным средством для улучшения фиксации.</a:t>
            </a:r>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Для </a:t>
            </a:r>
            <a:r>
              <a:rPr lang="ru-RU" sz="2000" dirty="0">
                <a:latin typeface="Cambria" panose="02040503050406030204" pitchFamily="18" charset="0"/>
                <a:ea typeface="Cambria" panose="02040503050406030204" pitchFamily="18" charset="0"/>
              </a:rPr>
              <a:t>уменьшения рвотного рефлекса попробуйте рассасывать конфету, положив её к небу, и удерживая языком в этом положении.</a:t>
            </a:r>
          </a:p>
          <a:p>
            <a:r>
              <a:rPr lang="ru-RU" sz="2000" dirty="0">
                <a:latin typeface="Cambria" panose="02040503050406030204" pitchFamily="18" charset="0"/>
                <a:ea typeface="Cambria" panose="02040503050406030204" pitchFamily="18" charset="0"/>
              </a:rPr>
              <a:t>Чаще полощите рот теплой водой (8-10 раз в день) или пейте горячий чай</a:t>
            </a:r>
            <a:r>
              <a:rPr lang="ru-RU" sz="2000" dirty="0" smtClean="0">
                <a:latin typeface="Cambria" panose="02040503050406030204" pitchFamily="18" charset="0"/>
                <a:ea typeface="Cambria" panose="02040503050406030204" pitchFamily="18" charset="0"/>
              </a:rPr>
              <a:t>. Первое время можно пополоскать рот солёной водой.</a:t>
            </a:r>
            <a:endParaRPr lang="ru-RU" sz="2000" dirty="0">
              <a:latin typeface="Cambria" panose="02040503050406030204" pitchFamily="18" charset="0"/>
              <a:ea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5063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085A40-CC97-4877-84BB-E2429E6BAEAF}" type="slidenum">
              <a:rPr lang="ru-RU" altLang="ru-RU">
                <a:solidFill>
                  <a:srgbClr val="898989"/>
                </a:solidFill>
              </a:rPr>
              <a:pPr/>
              <a:t>53</a:t>
            </a:fld>
            <a:endParaRPr lang="ru-RU" altLang="ru-RU">
              <a:solidFill>
                <a:srgbClr val="898989"/>
              </a:solidFill>
            </a:endParaRPr>
          </a:p>
        </p:txBody>
      </p:sp>
      <p:sp>
        <p:nvSpPr>
          <p:cNvPr id="3" name="Прямоугольник 2"/>
          <p:cNvSpPr/>
          <p:nvPr/>
        </p:nvSpPr>
        <p:spPr>
          <a:xfrm>
            <a:off x="1547664" y="1214377"/>
            <a:ext cx="7488832" cy="5324535"/>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Если спустя сутки пациент по той или иной причине не смог явиться на прием к врачу, а протезы вызывают резкую боль, их необходимо на </a:t>
            </a:r>
            <a:r>
              <a:rPr lang="ru-RU" sz="2000" b="1" u="sng" dirty="0">
                <a:solidFill>
                  <a:srgbClr val="FF0000"/>
                </a:solidFill>
                <a:latin typeface="Cambria" panose="02040503050406030204" pitchFamily="18" charset="0"/>
                <a:ea typeface="Cambria" panose="02040503050406030204" pitchFamily="18" charset="0"/>
              </a:rPr>
              <a:t>ночь снять. </a:t>
            </a:r>
            <a:endParaRPr lang="ru-RU" sz="2000" b="1" u="sng" dirty="0" smtClean="0">
              <a:solidFill>
                <a:srgbClr val="FF0000"/>
              </a:solidFill>
              <a:latin typeface="Cambria" panose="02040503050406030204" pitchFamily="18" charset="0"/>
              <a:ea typeface="Cambria" panose="02040503050406030204" pitchFamily="18" charset="0"/>
            </a:endParaRPr>
          </a:p>
          <a:p>
            <a:endParaRPr lang="ru-RU" sz="2000" b="1" u="sng" dirty="0" smtClean="0">
              <a:solidFill>
                <a:srgbClr val="FF0000"/>
              </a:solidFill>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Однако </a:t>
            </a:r>
            <a:r>
              <a:rPr lang="ru-RU" sz="2000" dirty="0">
                <a:latin typeface="Cambria" panose="02040503050406030204" pitchFamily="18" charset="0"/>
                <a:ea typeface="Cambria" panose="02040503050406030204" pitchFamily="18" charset="0"/>
              </a:rPr>
              <a:t>утром следующего дня нужно вновь наложить протезы, т. к. следы, оставленные ими, за ночь могут стать малозаметными или исчезнуть. </a:t>
            </a:r>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В </a:t>
            </a:r>
            <a:r>
              <a:rPr lang="ru-RU" sz="2000" dirty="0">
                <a:latin typeface="Cambria" panose="02040503050406030204" pitchFamily="18" charset="0"/>
                <a:ea typeface="Cambria" panose="02040503050406030204" pitchFamily="18" charset="0"/>
              </a:rPr>
              <a:t>случае, когда пациент испытывает сильные боли при ношении протезов, </a:t>
            </a:r>
            <a:r>
              <a:rPr lang="ru-RU" sz="2000" b="1" u="sng" dirty="0">
                <a:solidFill>
                  <a:srgbClr val="FF0000"/>
                </a:solidFill>
                <a:latin typeface="Cambria" panose="02040503050406030204" pitchFamily="18" charset="0"/>
                <a:ea typeface="Cambria" panose="02040503050406030204" pitchFamily="18" charset="0"/>
              </a:rPr>
              <a:t>достаточно 30 минут до приема врача пользоваться протезами</a:t>
            </a:r>
            <a:r>
              <a:rPr lang="ru-RU" sz="2000" dirty="0">
                <a:latin typeface="Cambria" panose="02040503050406030204" pitchFamily="18" charset="0"/>
                <a:ea typeface="Cambria" panose="02040503050406030204" pitchFamily="18" charset="0"/>
              </a:rPr>
              <a:t>, чтобы врач определил места коррекции. После первой коррекции пациенты уже в кресле у врача испытывают значительное облегчение, но следует помнить, что иногда коррекцию приходится повторять до 2–3 раз, пока окончательно не исчезнут все болевые ощущения. </a:t>
            </a:r>
            <a:r>
              <a:rPr lang="ru-RU" sz="2000" b="1" i="1" dirty="0" smtClean="0">
                <a:solidFill>
                  <a:srgbClr val="0070C0"/>
                </a:solidFill>
                <a:latin typeface="Cambria" panose="02040503050406030204" pitchFamily="18" charset="0"/>
                <a:ea typeface="Cambria" panose="02040503050406030204" pitchFamily="18" charset="0"/>
              </a:rPr>
              <a:t>Остаточные боли могут указывать на то, что коррекция произведена неточно</a:t>
            </a:r>
            <a:r>
              <a:rPr lang="ru-RU" sz="2000" dirty="0" smtClean="0">
                <a:latin typeface="Cambria" panose="02040503050406030204" pitchFamily="18" charset="0"/>
                <a:ea typeface="Cambria" panose="02040503050406030204" pitchFamily="18" charset="0"/>
              </a:rPr>
              <a:t>. В этих случаях следует вновь обратиться к врачу. </a:t>
            </a:r>
            <a:endParaRPr lang="ru-RU" sz="2000" dirty="0">
              <a:latin typeface="Cambria" panose="02040503050406030204" pitchFamily="18" charset="0"/>
              <a:ea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574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085A40-CC97-4877-84BB-E2429E6BAEAF}" type="slidenum">
              <a:rPr lang="ru-RU" altLang="ru-RU">
                <a:solidFill>
                  <a:srgbClr val="898989"/>
                </a:solidFill>
              </a:rPr>
              <a:pPr/>
              <a:t>54</a:t>
            </a:fld>
            <a:endParaRPr lang="ru-RU" altLang="ru-RU">
              <a:solidFill>
                <a:srgbClr val="898989"/>
              </a:solidFill>
            </a:endParaRPr>
          </a:p>
        </p:txBody>
      </p:sp>
      <p:sp>
        <p:nvSpPr>
          <p:cNvPr id="3" name="Прямоугольник 2"/>
          <p:cNvSpPr/>
          <p:nvPr/>
        </p:nvSpPr>
        <p:spPr>
          <a:xfrm>
            <a:off x="1547664" y="1214377"/>
            <a:ext cx="6967686" cy="3046988"/>
          </a:xfrm>
          <a:prstGeom prst="rect">
            <a:avLst/>
          </a:prstGeom>
        </p:spPr>
        <p:txBody>
          <a:bodyPr wrap="square">
            <a:spAutoFit/>
          </a:bodyPr>
          <a:lstStyle/>
          <a:p>
            <a:r>
              <a:rPr lang="ru-RU" sz="2400" dirty="0">
                <a:latin typeface="Cambria" panose="02040503050406030204" pitchFamily="18" charset="0"/>
                <a:ea typeface="Cambria" panose="02040503050406030204" pitchFamily="18" charset="0"/>
              </a:rPr>
              <a:t>Некоторые пациенты пытаются сами исправить протез. Это недопустимо, т. к. пациент может нарушить границу протеза и не устранить причину боли. В итоге все равно придется обратиться к врачу, но протез будет уже испорченным</a:t>
            </a:r>
            <a:r>
              <a:rPr lang="ru-RU" sz="2400" dirty="0" smtClean="0">
                <a:latin typeface="Cambria" panose="02040503050406030204" pitchFamily="18" charset="0"/>
                <a:ea typeface="Cambria" panose="02040503050406030204" pitchFamily="18" charset="0"/>
              </a:rPr>
              <a:t>.</a:t>
            </a:r>
          </a:p>
          <a:p>
            <a:r>
              <a:rPr lang="ru-RU" sz="2400" dirty="0" smtClean="0">
                <a:latin typeface="Cambria" panose="02040503050406030204" pitchFamily="18" charset="0"/>
                <a:ea typeface="Cambria" panose="02040503050406030204" pitchFamily="18" charset="0"/>
              </a:rPr>
              <a:t>Необходимо донести эту информацию до пациента во избежание подобных ситуаций.</a:t>
            </a:r>
            <a:endParaRPr lang="ru-RU" sz="2400" dirty="0">
              <a:latin typeface="Cambria" panose="02040503050406030204" pitchFamily="18" charset="0"/>
              <a:ea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2555776" y="4461507"/>
            <a:ext cx="5436022" cy="1867700"/>
          </a:xfrm>
          <a:prstGeom prst="rect">
            <a:avLst/>
          </a:prstGeom>
        </p:spPr>
      </p:pic>
    </p:spTree>
    <p:extLst>
      <p:ext uri="{BB962C8B-B14F-4D97-AF65-F5344CB8AC3E}">
        <p14:creationId xmlns:p14="http://schemas.microsoft.com/office/powerpoint/2010/main" val="24304762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085A40-CC97-4877-84BB-E2429E6BAEAF}" type="slidenum">
              <a:rPr lang="ru-RU" altLang="ru-RU">
                <a:solidFill>
                  <a:srgbClr val="898989"/>
                </a:solidFill>
              </a:rPr>
              <a:pPr/>
              <a:t>55</a:t>
            </a:fld>
            <a:endParaRPr lang="ru-RU" altLang="ru-RU">
              <a:solidFill>
                <a:srgbClr val="898989"/>
              </a:solidFill>
            </a:endParaRPr>
          </a:p>
        </p:txBody>
      </p:sp>
      <p:sp>
        <p:nvSpPr>
          <p:cNvPr id="3" name="Прямоугольник 2"/>
          <p:cNvSpPr/>
          <p:nvPr/>
        </p:nvSpPr>
        <p:spPr>
          <a:xfrm>
            <a:off x="1547664" y="1556792"/>
            <a:ext cx="7488832" cy="4093428"/>
          </a:xfrm>
          <a:prstGeom prst="rect">
            <a:avLst/>
          </a:prstGeom>
        </p:spPr>
        <p:txBody>
          <a:bodyPr wrap="square">
            <a:spAutoFit/>
          </a:bodyPr>
          <a:lstStyle/>
          <a:p>
            <a:r>
              <a:rPr lang="ru-RU" sz="2000" b="1" cap="all" dirty="0">
                <a:solidFill>
                  <a:srgbClr val="FF0000"/>
                </a:solidFill>
                <a:latin typeface="Cambria" panose="02040503050406030204" pitchFamily="18" charset="0"/>
                <a:ea typeface="Cambria" panose="02040503050406030204" pitchFamily="18" charset="0"/>
              </a:rPr>
              <a:t>КАК БЫСТРЕЕ ПРИВЫКНУТЬ К НОВЫМ </a:t>
            </a:r>
            <a:r>
              <a:rPr lang="ru-RU" sz="2000" b="1" cap="all" dirty="0" smtClean="0">
                <a:solidFill>
                  <a:srgbClr val="FF0000"/>
                </a:solidFill>
                <a:latin typeface="Cambria" panose="02040503050406030204" pitchFamily="18" charset="0"/>
                <a:ea typeface="Cambria" panose="02040503050406030204" pitchFamily="18" charset="0"/>
              </a:rPr>
              <a:t>ПРОТЕЗАМ.</a:t>
            </a:r>
          </a:p>
          <a:p>
            <a:r>
              <a:rPr lang="ru-RU" sz="2000" b="1" cap="all" dirty="0" smtClean="0">
                <a:solidFill>
                  <a:srgbClr val="FF0000"/>
                </a:solidFill>
                <a:latin typeface="Cambria" panose="02040503050406030204" pitchFamily="18" charset="0"/>
                <a:ea typeface="Cambria" panose="02040503050406030204" pitchFamily="18" charset="0"/>
              </a:rPr>
              <a:t>Развернутые рекомендации для пациентов:</a:t>
            </a:r>
          </a:p>
          <a:p>
            <a:endParaRPr lang="ru-RU" sz="2000" b="1" cap="all" dirty="0" smtClean="0">
              <a:latin typeface="Cambria" panose="02040503050406030204" pitchFamily="18" charset="0"/>
              <a:ea typeface="Cambria" panose="02040503050406030204" pitchFamily="18" charset="0"/>
            </a:endParaRPr>
          </a:p>
          <a:p>
            <a:r>
              <a:rPr lang="ru-RU" sz="2000" dirty="0">
                <a:latin typeface="Cambria" panose="02040503050406030204" pitchFamily="18" charset="0"/>
                <a:ea typeface="Cambria" panose="02040503050406030204" pitchFamily="18" charset="0"/>
              </a:rPr>
              <a:t>Быстрее восстановить правильное произношение помогает чтение вслух в спокойной, непринужденной обстановке в течение 2 часов. </a:t>
            </a:r>
          </a:p>
          <a:p>
            <a:r>
              <a:rPr lang="ru-RU" sz="2000" dirty="0">
                <a:latin typeface="Cambria" panose="02040503050406030204" pitchFamily="18" charset="0"/>
                <a:ea typeface="Cambria" panose="02040503050406030204" pitchFamily="18" charset="0"/>
              </a:rPr>
              <a:t>У большинства пациентов дикция восстанавливается довольно быстро (через 5-6 дней).</a:t>
            </a:r>
          </a:p>
          <a:p>
            <a:r>
              <a:rPr lang="ru-RU" sz="2000" dirty="0">
                <a:latin typeface="Cambria" panose="02040503050406030204" pitchFamily="18" charset="0"/>
                <a:ea typeface="Cambria" panose="02040503050406030204" pitchFamily="18" charset="0"/>
              </a:rPr>
              <a:t>Пережевывать пищу необходимо боковыми зубами одновременно (левыми и правыми сразу). Пищу стоит разрезать на мелкие кусочки. Рекомендовано введение в рацион больше фруктов и овощей (это позволит раньше перейти в привычный рацион).</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1181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77888F-0807-4AC6-8F40-571E53B9861A}" type="slidenum">
              <a:rPr lang="ru-RU" altLang="ru-RU">
                <a:solidFill>
                  <a:srgbClr val="898989"/>
                </a:solidFill>
              </a:rPr>
              <a:pPr/>
              <a:t>56</a:t>
            </a:fld>
            <a:endParaRPr lang="ru-RU" altLang="ru-RU">
              <a:solidFill>
                <a:srgbClr val="898989"/>
              </a:solidFill>
            </a:endParaRPr>
          </a:p>
        </p:txBody>
      </p:sp>
      <p:sp>
        <p:nvSpPr>
          <p:cNvPr id="26629" name="TextBox 7"/>
          <p:cNvSpPr txBox="1">
            <a:spLocks noChangeArrowheads="1"/>
          </p:cNvSpPr>
          <p:nvPr/>
        </p:nvSpPr>
        <p:spPr bwMode="auto">
          <a:xfrm>
            <a:off x="1654169" y="1484784"/>
            <a:ext cx="345578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000" dirty="0">
                <a:latin typeface="Cambria" panose="02040503050406030204" pitchFamily="18" charset="0"/>
                <a:ea typeface="Cambria" panose="02040503050406030204" pitchFamily="18" charset="0"/>
                <a:cs typeface="Times New Roman" panose="02020603050405020304" pitchFamily="18" charset="0"/>
              </a:rPr>
              <a:t>Хранить протез необходимо в </a:t>
            </a:r>
            <a:r>
              <a:rPr lang="ru-RU" altLang="ru-RU" sz="2000" dirty="0" smtClean="0">
                <a:latin typeface="Cambria" panose="02040503050406030204" pitchFamily="18" charset="0"/>
                <a:ea typeface="Cambria" panose="02040503050406030204" pitchFamily="18" charset="0"/>
                <a:cs typeface="Times New Roman" panose="02020603050405020304" pitchFamily="18" charset="0"/>
              </a:rPr>
              <a:t>сухом месте, в контейнере </a:t>
            </a:r>
            <a:r>
              <a:rPr lang="ru-RU" altLang="ru-RU" sz="2000" dirty="0">
                <a:latin typeface="Cambria" panose="02040503050406030204" pitchFamily="18" charset="0"/>
                <a:ea typeface="Cambria" panose="02040503050406030204" pitchFamily="18" charset="0"/>
                <a:cs typeface="Times New Roman" panose="02020603050405020304" pitchFamily="18" charset="0"/>
              </a:rPr>
              <a:t>или в стакане с кипяченой холодной водой, добавляя специальный дезинфицирующий состав (0,25%-й раствор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хлоргексидина</a:t>
            </a:r>
            <a:r>
              <a:rPr lang="ru-RU" altLang="ru-RU" sz="2000" dirty="0">
                <a:latin typeface="Cambria" panose="02040503050406030204" pitchFamily="18" charset="0"/>
                <a:ea typeface="Cambria" panose="02040503050406030204" pitchFamily="18" charset="0"/>
                <a:cs typeface="Times New Roman" panose="02020603050405020304" pitchFamily="18" charset="0"/>
              </a:rPr>
              <a:t>, </a:t>
            </a:r>
            <a:br>
              <a:rPr lang="ru-RU" altLang="ru-RU" sz="2000" dirty="0">
                <a:latin typeface="Cambria" panose="02040503050406030204" pitchFamily="18" charset="0"/>
                <a:ea typeface="Cambria" panose="02040503050406030204" pitchFamily="18" charset="0"/>
                <a:cs typeface="Times New Roman" panose="02020603050405020304" pitchFamily="18" charset="0"/>
              </a:rPr>
            </a:br>
            <a:r>
              <a:rPr lang="ru-RU" altLang="ru-RU" sz="2000" dirty="0">
                <a:latin typeface="Cambria" panose="02040503050406030204" pitchFamily="18" charset="0"/>
                <a:ea typeface="Cambria" panose="02040503050406030204" pitchFamily="18" charset="0"/>
                <a:cs typeface="Times New Roman" panose="02020603050405020304" pitchFamily="18" charset="0"/>
              </a:rPr>
              <a:t>1%-й гель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хлоргексидина</a:t>
            </a:r>
            <a:r>
              <a:rPr lang="ru-RU" altLang="ru-RU" sz="2000" dirty="0">
                <a:latin typeface="Cambria" panose="02040503050406030204" pitchFamily="18" charset="0"/>
                <a:ea typeface="Cambria" panose="02040503050406030204" pitchFamily="18" charset="0"/>
                <a:cs typeface="Times New Roman" panose="02020603050405020304" pitchFamily="18" charset="0"/>
              </a:rPr>
              <a:t>),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ферментосодержащие</a:t>
            </a:r>
            <a:r>
              <a:rPr lang="ru-RU" altLang="ru-RU" sz="2000" dirty="0">
                <a:latin typeface="Cambria" panose="02040503050406030204" pitchFamily="18" charset="0"/>
                <a:ea typeface="Cambria" panose="02040503050406030204" pitchFamily="18" charset="0"/>
                <a:cs typeface="Times New Roman" panose="02020603050405020304" pitchFamily="18" charset="0"/>
              </a:rPr>
              <a:t> очистители в виде таблеток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dextrusa</a:t>
            </a:r>
            <a:r>
              <a:rPr lang="ru-RU" altLang="ru-RU" sz="2000" dirty="0">
                <a:latin typeface="Cambria" panose="02040503050406030204" pitchFamily="18" charset="0"/>
                <a:ea typeface="Cambria" panose="02040503050406030204" pitchFamily="18" charset="0"/>
                <a:cs typeface="Times New Roman" panose="02020603050405020304" pitchFamily="18" charset="0"/>
              </a:rPr>
              <a:t>,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proteinasa</a:t>
            </a:r>
            <a:r>
              <a:rPr lang="ru-RU" altLang="ru-RU" sz="2000" dirty="0">
                <a:latin typeface="Cambria" panose="02040503050406030204" pitchFamily="18" charset="0"/>
                <a:ea typeface="Cambria" panose="02040503050406030204" pitchFamily="18" charset="0"/>
                <a:cs typeface="Times New Roman" panose="02020603050405020304" pitchFamily="18" charset="0"/>
              </a:rPr>
              <a:t>, </a:t>
            </a:r>
            <a:r>
              <a:rPr lang="ru-RU" altLang="ru-RU" sz="2000" dirty="0" err="1">
                <a:latin typeface="Cambria" panose="02040503050406030204" pitchFamily="18" charset="0"/>
                <a:ea typeface="Cambria" panose="02040503050406030204" pitchFamily="18" charset="0"/>
                <a:cs typeface="Times New Roman" panose="02020603050405020304" pitchFamily="18" charset="0"/>
              </a:rPr>
              <a:t>FittyDent</a:t>
            </a:r>
            <a:r>
              <a:rPr lang="ru-RU" altLang="ru-RU" sz="2000" dirty="0">
                <a:latin typeface="Cambria" panose="02040503050406030204" pitchFamily="18" charset="0"/>
                <a:ea typeface="Cambria" panose="02040503050406030204" pitchFamily="18" charset="0"/>
                <a:cs typeface="Times New Roman" panose="02020603050405020304" pitchFamily="18" charset="0"/>
              </a:rPr>
              <a:t>), которые растворяются в воде.</a:t>
            </a:r>
          </a:p>
        </p:txBody>
      </p:sp>
      <p:pic>
        <p:nvPicPr>
          <p:cNvPr id="26630"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841375"/>
            <a:ext cx="348138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359150"/>
            <a:ext cx="348138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77888F-0807-4AC6-8F40-571E53B9861A}" type="slidenum">
              <a:rPr lang="ru-RU" altLang="ru-RU">
                <a:solidFill>
                  <a:srgbClr val="898989"/>
                </a:solidFill>
              </a:rPr>
              <a:pPr/>
              <a:t>57</a:t>
            </a:fld>
            <a:endParaRPr lang="ru-RU" altLang="ru-RU">
              <a:solidFill>
                <a:srgbClr val="898989"/>
              </a:solidFill>
            </a:endParaRPr>
          </a:p>
        </p:txBody>
      </p:sp>
      <p:pic>
        <p:nvPicPr>
          <p:cNvPr id="7170" name="Picture 2" descr="Контейнер для зубных протезов с зеркалом - купить в Москве I  Санкт-Петербург I Бесплатная доставка I Отзывы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969" y="908720"/>
            <a:ext cx="3373764" cy="33737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Лучшие контейнеры для хранения зубных протезо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268" y="3761130"/>
            <a:ext cx="4170040" cy="29603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8144" y="1294544"/>
            <a:ext cx="3096344" cy="3970318"/>
          </a:xfrm>
          <a:prstGeom prst="rect">
            <a:avLst/>
          </a:prstGeom>
          <a:noFill/>
        </p:spPr>
        <p:txBody>
          <a:bodyPr wrap="square" rtlCol="0">
            <a:spAutoFit/>
          </a:bodyPr>
          <a:lstStyle/>
          <a:p>
            <a:r>
              <a:rPr lang="ru-RU" dirty="0" smtClean="0">
                <a:latin typeface="Cambria" panose="02040503050406030204" pitchFamily="18" charset="0"/>
                <a:ea typeface="Cambria" panose="02040503050406030204" pitchFamily="18" charset="0"/>
              </a:rPr>
              <a:t>Контейнеры для хранения протезов продаются в аптеках и стоматологических магазинах.</a:t>
            </a:r>
          </a:p>
          <a:p>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Благодаря своему строению, в них можно хранить протезы как в сухой, так и во влажной среде (только с использованием специальных растворов!)</a:t>
            </a:r>
          </a:p>
          <a:p>
            <a:endParaRPr lang="ru-RU" dirty="0">
              <a:latin typeface="Cambria" panose="02040503050406030204" pitchFamily="18" charset="0"/>
              <a:ea typeface="Cambria" panose="02040503050406030204" pitchFamily="18" charset="0"/>
            </a:endParaRP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0530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rega Корега Био Формула, таблетки для очищения зубных протезов, N30 с  бесплатной доставкой на дом из «ВкусВилл» | Москва и област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7729" y="1119799"/>
            <a:ext cx="2997651" cy="199843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77888F-0807-4AC6-8F40-571E53B9861A}" type="slidenum">
              <a:rPr lang="ru-RU" altLang="ru-RU">
                <a:solidFill>
                  <a:srgbClr val="898989"/>
                </a:solidFill>
              </a:rPr>
              <a:pPr/>
              <a:t>58</a:t>
            </a:fld>
            <a:endParaRPr lang="ru-RU" altLang="ru-RU">
              <a:solidFill>
                <a:srgbClr val="898989"/>
              </a:solidFill>
            </a:endParaRPr>
          </a:p>
        </p:txBody>
      </p:sp>
      <p:pic>
        <p:nvPicPr>
          <p:cNvPr id="13316" name="Picture 4" descr="Протефикс активный очиститель, таблетки для чистки зубных протезов, 66 шт.  купить по цене от 344 руб. в Москве, инструкция по применению, аналоги,  отзывы, Queisser Phar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306191"/>
            <a:ext cx="324036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Купить Таблетки для очищения зубных протезов Dr.Dente Мятная Свежесть 30  штпо выгодной цене в ближайшей аптеке. Цена, инструкция на лекарство,  препарат"/>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259680"/>
            <a:ext cx="1831230" cy="2777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34249" y="3171241"/>
            <a:ext cx="4369650" cy="3416320"/>
          </a:xfrm>
          <a:prstGeom prst="rect">
            <a:avLst/>
          </a:prstGeom>
          <a:noFill/>
        </p:spPr>
        <p:txBody>
          <a:bodyPr wrap="square" rtlCol="0">
            <a:spAutoFit/>
          </a:bodyPr>
          <a:lstStyle/>
          <a:p>
            <a:pPr algn="ctr"/>
            <a:r>
              <a:rPr lang="ru-RU" b="1" dirty="0" smtClean="0">
                <a:solidFill>
                  <a:srgbClr val="FF0000"/>
                </a:solidFill>
                <a:latin typeface="Cambria" panose="02040503050406030204" pitchFamily="18" charset="0"/>
                <a:ea typeface="Cambria" panose="02040503050406030204" pitchFamily="18" charset="0"/>
              </a:rPr>
              <a:t>Таблетки для чистки протезов</a:t>
            </a:r>
          </a:p>
          <a:p>
            <a:r>
              <a:rPr lang="ru-RU" dirty="0" smtClean="0">
                <a:solidFill>
                  <a:schemeClr val="accent5">
                    <a:lumMod val="50000"/>
                  </a:schemeClr>
                </a:solidFill>
                <a:latin typeface="Cambria" panose="02040503050406030204" pitchFamily="18" charset="0"/>
                <a:ea typeface="Cambria" panose="02040503050406030204" pitchFamily="18" charset="0"/>
              </a:rPr>
              <a:t>Способ применения:</a:t>
            </a:r>
          </a:p>
          <a:p>
            <a:r>
              <a:rPr lang="ru-RU" dirty="0">
                <a:latin typeface="Cambria" panose="02040503050406030204" pitchFamily="18" charset="0"/>
                <a:ea typeface="Cambria" panose="02040503050406030204" pitchFamily="18" charset="0"/>
              </a:rPr>
              <a:t>Положите таблетку </a:t>
            </a:r>
            <a:r>
              <a:rPr lang="ru-RU" dirty="0" err="1">
                <a:latin typeface="Cambria" panose="02040503050406030204" pitchFamily="18" charset="0"/>
                <a:ea typeface="Cambria" panose="02040503050406030204" pitchFamily="18" charset="0"/>
              </a:rPr>
              <a:t>Корега</a:t>
            </a:r>
            <a:r>
              <a:rPr lang="ru-RU" dirty="0">
                <a:latin typeface="Cambria" panose="02040503050406030204" pitchFamily="18" charset="0"/>
                <a:ea typeface="Cambria" panose="02040503050406030204" pitchFamily="18" charset="0"/>
              </a:rPr>
              <a:t> в стакан с теплой (не горячей) водой, чтобы полученный раствор полностью покрывал зубной протез. Через 3-5 минут почистите протез мягкой зубной щеткой с использованием раствора. Тщательно ополосните протез проточной водой. Раствор, оставшийся после использования, следует немедленно вылить.</a:t>
            </a:r>
          </a:p>
        </p:txBody>
      </p:sp>
      <p:pic>
        <p:nvPicPr>
          <p:cNvPr id="9"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8389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19C4AB-ABDA-43A5-AD42-D4C17DA7A5F4}" type="slidenum">
              <a:rPr lang="ru-RU" altLang="ru-RU">
                <a:solidFill>
                  <a:srgbClr val="898989"/>
                </a:solidFill>
              </a:rPr>
              <a:pPr/>
              <a:t>59</a:t>
            </a:fld>
            <a:endParaRPr lang="ru-RU" altLang="ru-RU">
              <a:solidFill>
                <a:srgbClr val="898989"/>
              </a:solidFill>
            </a:endParaRPr>
          </a:p>
        </p:txBody>
      </p:sp>
      <p:pic>
        <p:nvPicPr>
          <p:cNvPr id="5" name="Picture 2" descr="http://dentalworld.ru/upload/iblock/af9/3.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99"/>
          <a:stretch/>
        </p:blipFill>
        <p:spPr bwMode="auto">
          <a:xfrm>
            <a:off x="1547664" y="2266950"/>
            <a:ext cx="3350001" cy="31683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6" name="Picture 2" descr="http://www.medcentergoroda.ru/images/Articles/uhod-za-zubnymi-protezam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021" y="2294028"/>
            <a:ext cx="354965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Прямоугольник 7"/>
          <p:cNvSpPr>
            <a:spLocks noChangeArrowheads="1"/>
          </p:cNvSpPr>
          <p:nvPr/>
        </p:nvSpPr>
        <p:spPr bwMode="auto">
          <a:xfrm>
            <a:off x="1403648" y="1115932"/>
            <a:ext cx="77041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3200" b="1" dirty="0">
                <a:solidFill>
                  <a:srgbClr val="FF0000"/>
                </a:solidFill>
                <a:latin typeface="Cambria" panose="02040503050406030204" pitchFamily="18" charset="0"/>
                <a:ea typeface="Cambria" panose="02040503050406030204" pitchFamily="18" charset="0"/>
                <a:cs typeface="Cambria" panose="02040503050406030204" pitchFamily="18" charset="0"/>
              </a:rPr>
              <a:t>Гигиеническая чистка съемных протезов зубной щеткой</a:t>
            </a:r>
          </a:p>
        </p:txBody>
      </p:sp>
      <p:sp>
        <p:nvSpPr>
          <p:cNvPr id="2" name="TextBox 1"/>
          <p:cNvSpPr txBox="1"/>
          <p:nvPr/>
        </p:nvSpPr>
        <p:spPr>
          <a:xfrm>
            <a:off x="1439144" y="5675789"/>
            <a:ext cx="7704856" cy="923330"/>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Следует использовать мягкую щетку и чистить зубные протезы </a:t>
            </a:r>
          </a:p>
          <a:p>
            <a:pPr algn="ctr"/>
            <a:r>
              <a:rPr lang="ru-RU" dirty="0" smtClean="0">
                <a:latin typeface="Cambria" panose="02040503050406030204" pitchFamily="18" charset="0"/>
                <a:ea typeface="Cambria" panose="02040503050406030204" pitchFamily="18" charset="0"/>
              </a:rPr>
              <a:t>2 раза в день с гигиеническими зубными пастами, либо специальными пастами для чистки зубных протезов.</a:t>
            </a:r>
            <a:endParaRPr lang="ru-RU" dirty="0">
              <a:latin typeface="Cambria" panose="02040503050406030204" pitchFamily="18" charset="0"/>
              <a:ea typeface="Cambria" panose="02040503050406030204" pitchFamily="18" charset="0"/>
            </a:endParaRPr>
          </a:p>
        </p:txBody>
      </p:sp>
      <p:pic>
        <p:nvPicPr>
          <p:cNvPr id="9"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928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5BF6CA-9A30-43C3-8E11-37355F47888E}" type="slidenum">
              <a:rPr lang="ru-RU" altLang="ru-RU">
                <a:solidFill>
                  <a:srgbClr val="898989"/>
                </a:solidFill>
              </a:rPr>
              <a:pPr/>
              <a:t>6</a:t>
            </a:fld>
            <a:endParaRPr lang="ru-RU" altLang="ru-RU">
              <a:solidFill>
                <a:srgbClr val="898989"/>
              </a:solidFill>
            </a:endParaRPr>
          </a:p>
        </p:txBody>
      </p:sp>
      <p:sp>
        <p:nvSpPr>
          <p:cNvPr id="2" name="Прямоугольник 1"/>
          <p:cNvSpPr/>
          <p:nvPr/>
        </p:nvSpPr>
        <p:spPr>
          <a:xfrm>
            <a:off x="1763688" y="1564707"/>
            <a:ext cx="7056784" cy="4600042"/>
          </a:xfrm>
          <a:prstGeom prst="rect">
            <a:avLst/>
          </a:prstGeom>
        </p:spPr>
        <p:txBody>
          <a:bodyPr wrap="square">
            <a:spAutoFit/>
          </a:bodyPr>
          <a:lstStyle/>
          <a:p>
            <a:pPr indent="270510" algn="just">
              <a:lnSpc>
                <a:spcPct val="150000"/>
              </a:lnSpc>
              <a:spcAft>
                <a:spcPts val="0"/>
              </a:spcAft>
              <a:defRPr/>
            </a:pPr>
            <a:r>
              <a:rPr lang="ru-RU" sz="2200" dirty="0">
                <a:latin typeface="Cambria" panose="02040503050406030204" pitchFamily="18" charset="0"/>
                <a:ea typeface="Cambria" panose="02040503050406030204" pitchFamily="18" charset="0"/>
                <a:cs typeface="Times New Roman" panose="02020603050405020304" pitchFamily="18" charset="0"/>
              </a:rPr>
              <a:t>После устранения перечис­ленных погрешностей протезы промыва­ют водой и вводят в полость рта. Следует отметить, что к этой началь­ной операции — </a:t>
            </a:r>
            <a:r>
              <a:rPr lang="ru-RU" sz="22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наложению протезов</a:t>
            </a:r>
            <a:r>
              <a:rPr lang="ru-RU" sz="2200" dirty="0">
                <a:latin typeface="Cambria" panose="02040503050406030204" pitchFamily="18" charset="0"/>
                <a:ea typeface="Cambria" panose="02040503050406030204" pitchFamily="18" charset="0"/>
                <a:cs typeface="Times New Roman" panose="02020603050405020304" pitchFamily="18" charset="0"/>
              </a:rPr>
              <a:t> — необходимо отнестись с такой же ответ­ственностью, как и к другим этапам из­готовления протезов, потому что неред­ки случаи, когда полноценные, качест­венно изготовленные протезы приходит­ся переделывать из-за небрежно произ­веденной припасовки.</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94256D-E0E4-49F3-9CC1-7A17307E448A}" type="slidenum">
              <a:rPr lang="ru-RU" altLang="ru-RU">
                <a:solidFill>
                  <a:srgbClr val="898989"/>
                </a:solidFill>
              </a:rPr>
              <a:pPr/>
              <a:t>60</a:t>
            </a:fld>
            <a:endParaRPr lang="ru-RU" altLang="ru-RU">
              <a:solidFill>
                <a:srgbClr val="898989"/>
              </a:solidFill>
            </a:endParaRPr>
          </a:p>
        </p:txBody>
      </p:sp>
      <p:pic>
        <p:nvPicPr>
          <p:cNvPr id="6" name="Picture 2" descr="http://maki-clinic.ru/images/news/MZ-stom-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141" y="2852936"/>
            <a:ext cx="3471298" cy="22377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http://const.solinepro.ru/infozub/components/spaw2/uploads/images/96ed03703ee0fe47e9e352266da3fb4b.jpg"/>
          <p:cNvPicPr>
            <a:picLocks noChangeAspect="1" noChangeArrowheads="1"/>
          </p:cNvPicPr>
          <p:nvPr/>
        </p:nvPicPr>
        <p:blipFill rotWithShape="1">
          <a:blip r:embed="rId4">
            <a:extLst>
              <a:ext uri="{28A0092B-C50C-407E-A947-70E740481C1C}">
                <a14:useLocalDpi xmlns:a14="http://schemas.microsoft.com/office/drawing/2010/main" val="0"/>
              </a:ext>
            </a:extLst>
          </a:blip>
          <a:srcRect l="17934" r="12737"/>
          <a:stretch/>
        </p:blipFill>
        <p:spPr bwMode="auto">
          <a:xfrm>
            <a:off x="6012160" y="2709259"/>
            <a:ext cx="2448271" cy="26485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http://dentalclassic.ru/gigiena/img/092.jpg"/>
          <p:cNvPicPr>
            <a:picLocks noChangeAspect="1" noChangeArrowheads="1"/>
          </p:cNvPicPr>
          <p:nvPr/>
        </p:nvPicPr>
        <p:blipFill rotWithShape="1">
          <a:blip r:embed="rId5">
            <a:extLst>
              <a:ext uri="{28A0092B-C50C-407E-A947-70E740481C1C}">
                <a14:useLocalDpi xmlns:a14="http://schemas.microsoft.com/office/drawing/2010/main" val="0"/>
              </a:ext>
            </a:extLst>
          </a:blip>
          <a:srcRect b="11514"/>
          <a:stretch/>
        </p:blipFill>
        <p:spPr bwMode="auto">
          <a:xfrm>
            <a:off x="6667718" y="677167"/>
            <a:ext cx="1637864" cy="17646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656" name="Прямоугольник 1"/>
          <p:cNvSpPr>
            <a:spLocks noChangeArrowheads="1"/>
          </p:cNvSpPr>
          <p:nvPr/>
        </p:nvSpPr>
        <p:spPr bwMode="auto">
          <a:xfrm>
            <a:off x="1966367" y="1376739"/>
            <a:ext cx="2544762"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dirty="0">
                <a:latin typeface="Cambria" panose="02040503050406030204" pitchFamily="18" charset="0"/>
                <a:ea typeface="Cambria" panose="02040503050406030204" pitchFamily="18" charset="0"/>
                <a:cs typeface="Cambria" panose="02040503050406030204" pitchFamily="18" charset="0"/>
              </a:rPr>
              <a:t>Зубные </a:t>
            </a:r>
            <a:r>
              <a:rPr lang="ru-RU" altLang="ru-RU" sz="2000" dirty="0" smtClean="0">
                <a:latin typeface="Cambria" panose="02040503050406030204" pitchFamily="18" charset="0"/>
                <a:ea typeface="Cambria" panose="02040503050406030204" pitchFamily="18" charset="0"/>
                <a:cs typeface="Cambria" panose="02040503050406030204" pitchFamily="18" charset="0"/>
              </a:rPr>
              <a:t>щетки для чистки зубных протезов</a:t>
            </a:r>
            <a:endParaRPr lang="ru-RU" altLang="ru-RU" sz="2000" dirty="0">
              <a:latin typeface="Cambria" panose="02040503050406030204" pitchFamily="18" charset="0"/>
              <a:ea typeface="Cambria" panose="02040503050406030204" pitchFamily="18" charset="0"/>
              <a:cs typeface="Cambria" panose="02040503050406030204" pitchFamily="18" charset="0"/>
            </a:endParaRPr>
          </a:p>
        </p:txBody>
      </p:sp>
      <p:sp>
        <p:nvSpPr>
          <p:cNvPr id="27658" name="TextBox 12"/>
          <p:cNvSpPr txBox="1">
            <a:spLocks noChangeArrowheads="1"/>
          </p:cNvSpPr>
          <p:nvPr/>
        </p:nvSpPr>
        <p:spPr bwMode="auto">
          <a:xfrm>
            <a:off x="2654882" y="5456971"/>
            <a:ext cx="5323830"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000" dirty="0" smtClean="0">
                <a:latin typeface="Cambria" panose="02040503050406030204" pitchFamily="18" charset="0"/>
                <a:ea typeface="Cambria" panose="02040503050406030204" pitchFamily="18" charset="0"/>
                <a:cs typeface="Cambria" panose="02040503050406030204" pitchFamily="18" charset="0"/>
              </a:rPr>
              <a:t>Контейнеры для хранения зубных протезов</a:t>
            </a:r>
            <a:endParaRPr lang="ru-RU" altLang="ru-RU" sz="2000" dirty="0">
              <a:latin typeface="Cambria" panose="02040503050406030204" pitchFamily="18" charset="0"/>
              <a:ea typeface="Cambria" panose="02040503050406030204" pitchFamily="18" charset="0"/>
              <a:cs typeface="Cambria" panose="02040503050406030204" pitchFamily="18" charset="0"/>
            </a:endParaRPr>
          </a:p>
        </p:txBody>
      </p:sp>
      <p:pic>
        <p:nvPicPr>
          <p:cNvPr id="14338" name="Picture 2" descr="Зубная щетка для протезов Президент PRESIDENT 25924505 купить за 383 ₽ в  интернет-магазине Wildberri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5968" y="182379"/>
            <a:ext cx="1821750" cy="2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94256D-E0E4-49F3-9CC1-7A17307E448A}" type="slidenum">
              <a:rPr lang="ru-RU" altLang="ru-RU">
                <a:solidFill>
                  <a:srgbClr val="898989"/>
                </a:solidFill>
              </a:rPr>
              <a:pPr/>
              <a:t>61</a:t>
            </a:fld>
            <a:endParaRPr lang="ru-RU" altLang="ru-RU">
              <a:solidFill>
                <a:srgbClr val="898989"/>
              </a:solidFill>
            </a:endParaRPr>
          </a:p>
        </p:txBody>
      </p:sp>
      <p:pic>
        <p:nvPicPr>
          <p:cNvPr id="15364" name="Picture 4" descr="Miradent Protho Brush De Luxe щетка для чистки съемных зубных протезов  (голуба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766" y="589804"/>
            <a:ext cx="4761685" cy="415876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Зубная щетка для протезов купить в Москве цен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530599"/>
            <a:ext cx="4762500" cy="321151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Купить DONTODENT Gebissreiniger-Bürste Донтодент Щетка для чистки зубных  протезов, 1шт в интернет-магазине Diskontshop.eu Германия всего за 238 руб.  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589804"/>
            <a:ext cx="2384853" cy="355330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580112" y="115888"/>
            <a:ext cx="3456384" cy="792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6457950" y="4236928"/>
            <a:ext cx="2554680" cy="1938992"/>
          </a:xfrm>
          <a:prstGeom prst="rect">
            <a:avLst/>
          </a:prstGeom>
        </p:spPr>
        <p:txBody>
          <a:bodyPr wrap="square">
            <a:spAutoFit/>
          </a:bodyPr>
          <a:lstStyle/>
          <a:p>
            <a:pPr algn="ctr"/>
            <a:r>
              <a:rPr lang="ru-RU" sz="2000" dirty="0" smtClean="0">
                <a:latin typeface="Cambria" panose="02040503050406030204" pitchFamily="18" charset="0"/>
                <a:ea typeface="Cambria" panose="02040503050406030204" pitchFamily="18" charset="0"/>
              </a:rPr>
              <a:t>Рис. – специальные зубные щетки </a:t>
            </a:r>
          </a:p>
          <a:p>
            <a:pPr algn="ctr"/>
            <a:r>
              <a:rPr lang="ru-RU" sz="2000" dirty="0" smtClean="0">
                <a:latin typeface="Cambria" panose="02040503050406030204" pitchFamily="18" charset="0"/>
                <a:ea typeface="Cambria" panose="02040503050406030204" pitchFamily="18" charset="0"/>
              </a:rPr>
              <a:t>для </a:t>
            </a:r>
            <a:r>
              <a:rPr lang="ru-RU" sz="2000" dirty="0">
                <a:latin typeface="Cambria" panose="02040503050406030204" pitchFamily="18" charset="0"/>
                <a:ea typeface="Cambria" panose="02040503050406030204" pitchFamily="18" charset="0"/>
              </a:rPr>
              <a:t>чистки </a:t>
            </a:r>
            <a:r>
              <a:rPr lang="ru-RU" sz="2000" dirty="0" smtClean="0">
                <a:latin typeface="Cambria" panose="02040503050406030204" pitchFamily="18" charset="0"/>
                <a:ea typeface="Cambria" panose="02040503050406030204" pitchFamily="18" charset="0"/>
              </a:rPr>
              <a:t>протезов и </a:t>
            </a:r>
          </a:p>
          <a:p>
            <a:pPr algn="ctr"/>
            <a:r>
              <a:rPr lang="ru-RU" sz="2000" dirty="0" smtClean="0">
                <a:latin typeface="Cambria" panose="02040503050406030204" pitchFamily="18" charset="0"/>
                <a:ea typeface="Cambria" panose="02040503050406030204" pitchFamily="18" charset="0"/>
              </a:rPr>
              <a:t>методика использования</a:t>
            </a:r>
            <a:endParaRPr lang="ru-RU" sz="2000" dirty="0">
              <a:latin typeface="Cambria" panose="02040503050406030204" pitchFamily="18" charset="0"/>
              <a:ea typeface="Cambria" panose="02040503050406030204" pitchFamily="18" charset="0"/>
            </a:endParaRPr>
          </a:p>
        </p:txBody>
      </p:sp>
      <p:pic>
        <p:nvPicPr>
          <p:cNvPr id="10"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3376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19C4AB-ABDA-43A5-AD42-D4C17DA7A5F4}" type="slidenum">
              <a:rPr lang="ru-RU" altLang="ru-RU">
                <a:solidFill>
                  <a:srgbClr val="898989"/>
                </a:solidFill>
              </a:rPr>
              <a:pPr/>
              <a:t>62</a:t>
            </a:fld>
            <a:endParaRPr lang="ru-RU" altLang="ru-RU">
              <a:solidFill>
                <a:srgbClr val="898989"/>
              </a:solidFill>
            </a:endParaRPr>
          </a:p>
        </p:txBody>
      </p:sp>
      <p:sp>
        <p:nvSpPr>
          <p:cNvPr id="4" name="Прямоугольник 3"/>
          <p:cNvSpPr/>
          <p:nvPr/>
        </p:nvSpPr>
        <p:spPr>
          <a:xfrm>
            <a:off x="1719088" y="1245155"/>
            <a:ext cx="7459793" cy="5293757"/>
          </a:xfrm>
          <a:prstGeom prst="rect">
            <a:avLst/>
          </a:prstGeom>
        </p:spPr>
        <p:txBody>
          <a:bodyPr wrap="square">
            <a:spAutoFit/>
          </a:bodyPr>
          <a:lstStyle/>
          <a:p>
            <a:r>
              <a:rPr lang="ru-RU" sz="2000" b="1" dirty="0" smtClean="0">
                <a:solidFill>
                  <a:srgbClr val="FF0000"/>
                </a:solidFill>
                <a:latin typeface="Cambria" panose="02040503050406030204" pitchFamily="18" charset="0"/>
                <a:ea typeface="Cambria" panose="02040503050406030204" pitchFamily="18" charset="0"/>
              </a:rPr>
              <a:t>Какой пастой лучше чистить зубные протезы? </a:t>
            </a:r>
          </a:p>
          <a:p>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Часто пациенты спрашивают о том, можно ли чистить протезы обычной зубной пастой? </a:t>
            </a:r>
          </a:p>
          <a:p>
            <a:r>
              <a:rPr lang="ru-RU" sz="2000" dirty="0" smtClean="0">
                <a:latin typeface="Cambria" panose="02040503050406030204" pitchFamily="18" charset="0"/>
                <a:ea typeface="Cambria" panose="02040503050406030204" pitchFamily="18" charset="0"/>
              </a:rPr>
              <a:t>Можно использовать обычную гигиеническую зубную пасту, но, необходимо понимать, что протезы состоят из ненатуральных тканей, как «родные» зубы, а из искусственных. </a:t>
            </a:r>
          </a:p>
          <a:p>
            <a:r>
              <a:rPr lang="ru-RU" sz="2000" dirty="0" smtClean="0">
                <a:latin typeface="Cambria" panose="02040503050406030204" pitchFamily="18" charset="0"/>
                <a:ea typeface="Cambria" panose="02040503050406030204" pitchFamily="18" charset="0"/>
              </a:rPr>
              <a:t>Например, акрил съемных протезов имеет пористую структуру и примерно в 10 раз мягче, чем собственная эмаль. </a:t>
            </a:r>
          </a:p>
          <a:p>
            <a:r>
              <a:rPr lang="ru-RU" sz="2000" dirty="0" smtClean="0">
                <a:latin typeface="Cambria" panose="02040503050406030204" pitchFamily="18" charset="0"/>
                <a:ea typeface="Cambria" panose="02040503050406030204" pitchFamily="18" charset="0"/>
              </a:rPr>
              <a:t>Поэтому, искусственные материалы могут царапаться абразивами, которые могут содержатся в привычных средствах гигиены. </a:t>
            </a:r>
          </a:p>
          <a:p>
            <a:r>
              <a:rPr lang="ru-RU" sz="2000" dirty="0" smtClean="0">
                <a:latin typeface="Cambria" panose="02040503050406030204" pitchFamily="18" charset="0"/>
                <a:ea typeface="Cambria" panose="02040503050406030204" pitchFamily="18" charset="0"/>
              </a:rPr>
              <a:t>Рекомендовано использование специализированной чистящей пасты, которая разработана именно для зубных протезов с учетом их характеристик.</a:t>
            </a:r>
            <a:r>
              <a:rPr lang="ru-RU" dirty="0" smtClean="0">
                <a:solidFill>
                  <a:srgbClr val="444444"/>
                </a:solidFill>
              </a:rPr>
              <a:t/>
            </a:r>
            <a:br>
              <a:rPr lang="ru-RU" dirty="0" smtClean="0">
                <a:solidFill>
                  <a:srgbClr val="444444"/>
                </a:solidFill>
              </a:rPr>
            </a:br>
            <a:endParaRPr lang="ru-RU" dirty="0">
              <a:solidFill>
                <a:srgbClr val="444444"/>
              </a:solidFill>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9905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19C4AB-ABDA-43A5-AD42-D4C17DA7A5F4}" type="slidenum">
              <a:rPr lang="ru-RU" altLang="ru-RU">
                <a:solidFill>
                  <a:srgbClr val="898989"/>
                </a:solidFill>
              </a:rPr>
              <a:pPr/>
              <a:t>63</a:t>
            </a:fld>
            <a:endParaRPr lang="ru-RU" altLang="ru-RU">
              <a:solidFill>
                <a:srgbClr val="898989"/>
              </a:solidFill>
            </a:endParaRPr>
          </a:p>
        </p:txBody>
      </p:sp>
      <p:sp>
        <p:nvSpPr>
          <p:cNvPr id="2" name="Прямоугольник 1"/>
          <p:cNvSpPr/>
          <p:nvPr/>
        </p:nvSpPr>
        <p:spPr>
          <a:xfrm>
            <a:off x="1619672" y="1185704"/>
            <a:ext cx="7344816" cy="5586145"/>
          </a:xfrm>
          <a:prstGeom prst="rect">
            <a:avLst/>
          </a:prstGeom>
        </p:spPr>
        <p:txBody>
          <a:bodyPr wrap="square">
            <a:spAutoFit/>
          </a:bodyPr>
          <a:lstStyle/>
          <a:p>
            <a:r>
              <a:rPr lang="ru-RU" sz="1700" dirty="0" smtClean="0">
                <a:latin typeface="Cambria" panose="02040503050406030204" pitchFamily="18" charset="0"/>
                <a:ea typeface="Cambria" panose="02040503050406030204" pitchFamily="18" charset="0"/>
              </a:rPr>
              <a:t>Зубная </a:t>
            </a:r>
            <a:r>
              <a:rPr lang="ru-RU" sz="1700" dirty="0">
                <a:latin typeface="Cambria" panose="02040503050406030204" pitchFamily="18" charset="0"/>
                <a:ea typeface="Cambria" panose="02040503050406030204" pitchFamily="18" charset="0"/>
              </a:rPr>
              <a:t>паста для несъемных, а также для съемных протезов должна обладать следующими свойствами</a:t>
            </a:r>
            <a:r>
              <a:rPr lang="ru-RU" sz="1700" dirty="0" smtClean="0">
                <a:latin typeface="Cambria" panose="02040503050406030204" pitchFamily="18" charset="0"/>
                <a:ea typeface="Cambria" panose="02040503050406030204" pitchFamily="18" charset="0"/>
              </a:rPr>
              <a:t>:</a:t>
            </a:r>
          </a:p>
          <a:p>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удалять мягкий пищевой налет и «легкие» </a:t>
            </a:r>
            <a:r>
              <a:rPr lang="ru-RU" sz="1700" dirty="0" smtClean="0">
                <a:latin typeface="Cambria" panose="02040503050406030204" pitchFamily="18" charset="0"/>
                <a:ea typeface="Cambria" panose="02040503050406030204" pitchFamily="18" charset="0"/>
              </a:rPr>
              <a:t>пигментации;</a:t>
            </a:r>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проникать в участки конструкции или зубного ряда, недоступные зубной </a:t>
            </a:r>
            <a:r>
              <a:rPr lang="ru-RU" sz="1700" dirty="0" smtClean="0">
                <a:latin typeface="Cambria" panose="02040503050406030204" pitchFamily="18" charset="0"/>
                <a:ea typeface="Cambria" panose="02040503050406030204" pitchFamily="18" charset="0"/>
              </a:rPr>
              <a:t>щетке, т.е., паста </a:t>
            </a:r>
            <a:r>
              <a:rPr lang="ru-RU" sz="1700" dirty="0">
                <a:latin typeface="Cambria" panose="02040503050406030204" pitchFamily="18" charset="0"/>
                <a:ea typeface="Cambria" panose="02040503050406030204" pitchFamily="18" charset="0"/>
              </a:rPr>
              <a:t>не должна быть чрезмерно </a:t>
            </a:r>
            <a:r>
              <a:rPr lang="ru-RU" sz="1700" dirty="0" smtClean="0">
                <a:latin typeface="Cambria" panose="02040503050406030204" pitchFamily="18" charset="0"/>
                <a:ea typeface="Cambria" panose="02040503050406030204" pitchFamily="18" charset="0"/>
              </a:rPr>
              <a:t>густой;</a:t>
            </a:r>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иметь антисептическое воздействие (но не очень мощное): так достигается снижение числа патогенных микробов, которые оседают на налете, на деснах, </a:t>
            </a:r>
            <a:r>
              <a:rPr lang="ru-RU" sz="1700" dirty="0" smtClean="0">
                <a:latin typeface="Cambria" panose="02040503050406030204" pitchFamily="18" charset="0"/>
                <a:ea typeface="Cambria" panose="02040503050406030204" pitchFamily="18" charset="0"/>
              </a:rPr>
              <a:t>на искусственных зубах;</a:t>
            </a:r>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не содержать вредных примесей: абразивов, токсичных веществ (например, </a:t>
            </a:r>
            <a:r>
              <a:rPr lang="ru-RU" sz="1700" dirty="0" err="1">
                <a:latin typeface="Cambria" panose="02040503050406030204" pitchFamily="18" charset="0"/>
                <a:ea typeface="Cambria" panose="02040503050406030204" pitchFamily="18" charset="0"/>
              </a:rPr>
              <a:t>триклозана</a:t>
            </a:r>
            <a:r>
              <a:rPr lang="ru-RU" sz="1700" dirty="0">
                <a:latin typeface="Cambria" panose="02040503050406030204" pitchFamily="18" charset="0"/>
                <a:ea typeface="Cambria" panose="02040503050406030204" pitchFamily="18" charset="0"/>
              </a:rPr>
              <a:t>), пенообразователей (</a:t>
            </a:r>
            <a:r>
              <a:rPr lang="ru-RU" sz="1700" dirty="0" err="1">
                <a:latin typeface="Cambria" panose="02040503050406030204" pitchFamily="18" charset="0"/>
                <a:ea typeface="Cambria" panose="02040503050406030204" pitchFamily="18" charset="0"/>
              </a:rPr>
              <a:t>лаурилсульфат</a:t>
            </a:r>
            <a:r>
              <a:rPr lang="ru-RU" sz="1700" dirty="0">
                <a:latin typeface="Cambria" panose="02040503050406030204" pitchFamily="18" charset="0"/>
                <a:ea typeface="Cambria" panose="02040503050406030204" pitchFamily="18" charset="0"/>
              </a:rPr>
              <a:t> натрия) – они сильно пересушивают слизистые в полости </a:t>
            </a:r>
            <a:r>
              <a:rPr lang="ru-RU" sz="1700" dirty="0" smtClean="0">
                <a:latin typeface="Cambria" panose="02040503050406030204" pitchFamily="18" charset="0"/>
                <a:ea typeface="Cambria" panose="02040503050406030204" pitchFamily="18" charset="0"/>
              </a:rPr>
              <a:t>рта;</a:t>
            </a:r>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иметь приятный или нейтральный </a:t>
            </a:r>
            <a:r>
              <a:rPr lang="ru-RU" sz="1700" dirty="0" smtClean="0">
                <a:latin typeface="Cambria" panose="02040503050406030204" pitchFamily="18" charset="0"/>
                <a:ea typeface="Cambria" panose="02040503050406030204" pitchFamily="18" charset="0"/>
              </a:rPr>
              <a:t>вкус;</a:t>
            </a:r>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устранять неприятные </a:t>
            </a:r>
            <a:r>
              <a:rPr lang="ru-RU" sz="1700" dirty="0" smtClean="0">
                <a:latin typeface="Cambria" panose="02040503050406030204" pitchFamily="18" charset="0"/>
                <a:ea typeface="Cambria" panose="02040503050406030204" pitchFamily="18" charset="0"/>
              </a:rPr>
              <a:t>запахи;</a:t>
            </a:r>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давать ощущение свежести в полости рта в течение нескольких </a:t>
            </a:r>
            <a:r>
              <a:rPr lang="ru-RU" sz="1700" dirty="0" smtClean="0">
                <a:latin typeface="Cambria" panose="02040503050406030204" pitchFamily="18" charset="0"/>
                <a:ea typeface="Cambria" panose="02040503050406030204" pitchFamily="18" charset="0"/>
              </a:rPr>
              <a:t>часов;</a:t>
            </a:r>
            <a:endParaRPr lang="ru-RU" sz="17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dirty="0">
                <a:latin typeface="Cambria" panose="02040503050406030204" pitchFamily="18" charset="0"/>
                <a:ea typeface="Cambria" panose="02040503050406030204" pitchFamily="18" charset="0"/>
              </a:rPr>
              <a:t>не окрашивать материал конструкции</a:t>
            </a:r>
            <a:r>
              <a:rPr lang="ru-RU" sz="1700" dirty="0" smtClean="0">
                <a:latin typeface="Cambria" panose="02040503050406030204" pitchFamily="18" charset="0"/>
                <a:ea typeface="Cambria" panose="02040503050406030204" pitchFamily="18" charset="0"/>
              </a:rPr>
              <a:t>.</a:t>
            </a:r>
          </a:p>
          <a:p>
            <a:endParaRPr lang="ru-RU" sz="1700" dirty="0">
              <a:latin typeface="Cambria" panose="02040503050406030204" pitchFamily="18" charset="0"/>
              <a:ea typeface="Cambria" panose="02040503050406030204" pitchFamily="18" charset="0"/>
            </a:endParaRPr>
          </a:p>
          <a:p>
            <a:r>
              <a:rPr lang="ru-RU" sz="1700" dirty="0">
                <a:latin typeface="Cambria" panose="02040503050406030204" pitchFamily="18" charset="0"/>
                <a:ea typeface="Cambria" panose="02040503050406030204" pitchFamily="18" charset="0"/>
              </a:rPr>
              <a:t>Эти свойства обеспечивают протезу сохранность цвета и формы, а также физических характеристик.</a:t>
            </a:r>
            <a:r>
              <a:rPr lang="ru-RU" sz="1700" dirty="0"/>
              <a:t/>
            </a:r>
            <a:br>
              <a:rPr lang="ru-RU" sz="1700" dirty="0"/>
            </a:br>
            <a:endParaRPr lang="ru-RU" sz="1700" dirty="0"/>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087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19C4AB-ABDA-43A5-AD42-D4C17DA7A5F4}" type="slidenum">
              <a:rPr lang="ru-RU" altLang="ru-RU">
                <a:solidFill>
                  <a:srgbClr val="898989"/>
                </a:solidFill>
              </a:rPr>
              <a:pPr/>
              <a:t>64</a:t>
            </a:fld>
            <a:endParaRPr lang="ru-RU" altLang="ru-RU">
              <a:solidFill>
                <a:srgbClr val="898989"/>
              </a:solidFill>
            </a:endParaRPr>
          </a:p>
        </p:txBody>
      </p:sp>
      <p:sp>
        <p:nvSpPr>
          <p:cNvPr id="2" name="Прямоугольник 1"/>
          <p:cNvSpPr/>
          <p:nvPr/>
        </p:nvSpPr>
        <p:spPr>
          <a:xfrm>
            <a:off x="1619672" y="948690"/>
            <a:ext cx="7200800" cy="5909310"/>
          </a:xfrm>
          <a:prstGeom prst="rect">
            <a:avLst/>
          </a:prstGeom>
        </p:spPr>
        <p:txBody>
          <a:bodyPr wrap="square">
            <a:spAutoFit/>
          </a:bodyPr>
          <a:lstStyle/>
          <a:p>
            <a:r>
              <a:rPr lang="ru-RU" sz="2000" b="1" dirty="0">
                <a:latin typeface="Cambria" panose="02040503050406030204" pitchFamily="18" charset="0"/>
                <a:ea typeface="Cambria" panose="02040503050406030204" pitchFamily="18" charset="0"/>
              </a:rPr>
              <a:t>Алгоритм чистки съемных </a:t>
            </a:r>
            <a:r>
              <a:rPr lang="ru-RU" sz="2000" b="1" dirty="0" smtClean="0">
                <a:latin typeface="Cambria" panose="02040503050406030204" pitchFamily="18" charset="0"/>
                <a:ea typeface="Cambria" panose="02040503050406030204" pitchFamily="18" charset="0"/>
              </a:rPr>
              <a:t>конструкций</a:t>
            </a:r>
          </a:p>
          <a:p>
            <a:endParaRPr lang="ru-RU" sz="2000" b="1" dirty="0">
              <a:latin typeface="Cambria" panose="02040503050406030204" pitchFamily="18" charset="0"/>
              <a:ea typeface="Cambria" panose="02040503050406030204" pitchFamily="18" charset="0"/>
            </a:endParaRPr>
          </a:p>
          <a:p>
            <a:r>
              <a:rPr lang="ru-RU" sz="2000" dirty="0">
                <a:latin typeface="Cambria" panose="02040503050406030204" pitchFamily="18" charset="0"/>
                <a:ea typeface="Cambria" panose="02040503050406030204" pitchFamily="18" charset="0"/>
              </a:rPr>
              <a:t>Использование зубной пасты для </a:t>
            </a:r>
            <a:r>
              <a:rPr lang="ru-RU" sz="2000" dirty="0" smtClean="0">
                <a:latin typeface="Cambria" panose="02040503050406030204" pitchFamily="18" charset="0"/>
                <a:ea typeface="Cambria" panose="02040503050406030204" pitchFamily="18" charset="0"/>
              </a:rPr>
              <a:t>протезов отличается </a:t>
            </a:r>
            <a:r>
              <a:rPr lang="ru-RU" sz="2000" dirty="0">
                <a:latin typeface="Cambria" panose="02040503050406030204" pitchFamily="18" charset="0"/>
                <a:ea typeface="Cambria" panose="02040503050406030204" pitchFamily="18" charset="0"/>
              </a:rPr>
              <a:t>от алгоритма чистки </a:t>
            </a:r>
            <a:r>
              <a:rPr lang="ru-RU" sz="2000" dirty="0" smtClean="0">
                <a:latin typeface="Cambria" panose="02040503050406030204" pitchFamily="18" charset="0"/>
                <a:ea typeface="Cambria" panose="02040503050406030204" pitchFamily="18" charset="0"/>
              </a:rPr>
              <a:t>несъемных конструкций. </a:t>
            </a:r>
            <a:endParaRPr lang="ru-RU" sz="2000" dirty="0">
              <a:latin typeface="Cambria" panose="02040503050406030204" pitchFamily="18" charset="0"/>
              <a:ea typeface="Cambria" panose="02040503050406030204" pitchFamily="18" charset="0"/>
            </a:endParaRPr>
          </a:p>
          <a:p>
            <a:endParaRPr lang="ru-RU" sz="2000" dirty="0" smtClean="0">
              <a:latin typeface="Cambria" panose="02040503050406030204" pitchFamily="18" charset="0"/>
              <a:ea typeface="Cambria" panose="02040503050406030204" pitchFamily="18" charset="0"/>
            </a:endParaRPr>
          </a:p>
          <a:p>
            <a:r>
              <a:rPr lang="ru-RU" sz="2000" b="1" dirty="0" smtClean="0">
                <a:solidFill>
                  <a:srgbClr val="FF0000"/>
                </a:solidFill>
                <a:latin typeface="Cambria" panose="02040503050406030204" pitchFamily="18" charset="0"/>
                <a:ea typeface="Cambria" panose="02040503050406030204" pitchFamily="18" charset="0"/>
              </a:rPr>
              <a:t>Нужно </a:t>
            </a:r>
            <a:r>
              <a:rPr lang="ru-RU" sz="2000" b="1" dirty="0">
                <a:solidFill>
                  <a:srgbClr val="FF0000"/>
                </a:solidFill>
                <a:latin typeface="Cambria" panose="02040503050406030204" pitchFamily="18" charset="0"/>
                <a:ea typeface="Cambria" panose="02040503050406030204" pitchFamily="18" charset="0"/>
              </a:rPr>
              <a:t>придерживаться следующей методики:</a:t>
            </a:r>
          </a:p>
          <a:p>
            <a:r>
              <a:rPr lang="ru-RU" sz="2000" dirty="0" smtClean="0">
                <a:latin typeface="Cambria" panose="02040503050406030204" pitchFamily="18" charset="0"/>
                <a:ea typeface="Cambria" panose="02040503050406030204" pitchFamily="18" charset="0"/>
              </a:rPr>
              <a:t>Намочить </a:t>
            </a:r>
            <a:r>
              <a:rPr lang="ru-RU" sz="2000" dirty="0">
                <a:latin typeface="Cambria" panose="02040503050406030204" pitchFamily="18" charset="0"/>
                <a:ea typeface="Cambria" panose="02040503050406030204" pitchFamily="18" charset="0"/>
              </a:rPr>
              <a:t>щетку и нанести на нее небольшой шарик чистящего </a:t>
            </a:r>
            <a:r>
              <a:rPr lang="ru-RU" sz="2000" dirty="0" smtClean="0">
                <a:latin typeface="Cambria" panose="02040503050406030204" pitchFamily="18" charset="0"/>
                <a:ea typeface="Cambria" panose="02040503050406030204" pitchFamily="18" charset="0"/>
              </a:rPr>
              <a:t>препарата;</a:t>
            </a:r>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вынуть </a:t>
            </a:r>
            <a:r>
              <a:rPr lang="ru-RU" sz="2000" dirty="0">
                <a:latin typeface="Cambria" panose="02040503050406030204" pitchFamily="18" charset="0"/>
                <a:ea typeface="Cambria" panose="02040503050406030204" pitchFamily="18" charset="0"/>
              </a:rPr>
              <a:t>протез изо рта и сполоснуть его чистой </a:t>
            </a:r>
            <a:r>
              <a:rPr lang="ru-RU" sz="2000" dirty="0" smtClean="0">
                <a:latin typeface="Cambria" panose="02040503050406030204" pitchFamily="18" charset="0"/>
                <a:ea typeface="Cambria" panose="02040503050406030204" pitchFamily="18" charset="0"/>
              </a:rPr>
              <a:t>водой;</a:t>
            </a:r>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равномерно </a:t>
            </a:r>
            <a:r>
              <a:rPr lang="ru-RU" sz="2000" dirty="0">
                <a:latin typeface="Cambria" panose="02040503050406030204" pitchFamily="18" charset="0"/>
                <a:ea typeface="Cambria" panose="02040503050406030204" pitchFamily="18" charset="0"/>
              </a:rPr>
              <a:t>распределить средство по всей поверхности, со всех сторон </a:t>
            </a:r>
            <a:r>
              <a:rPr lang="ru-RU" sz="2000" dirty="0" smtClean="0">
                <a:latin typeface="Cambria" panose="02040503050406030204" pitchFamily="18" charset="0"/>
                <a:ea typeface="Cambria" panose="02040503050406030204" pitchFamily="18" charset="0"/>
              </a:rPr>
              <a:t>конструкции;</a:t>
            </a:r>
            <a:endParaRPr lang="ru-RU" sz="2000" dirty="0">
              <a:latin typeface="Cambria" panose="02040503050406030204" pitchFamily="18" charset="0"/>
              <a:ea typeface="Cambria" panose="02040503050406030204" pitchFamily="18" charset="0"/>
            </a:endParaRPr>
          </a:p>
          <a:p>
            <a:r>
              <a:rPr lang="ru-RU" sz="2000" dirty="0">
                <a:latin typeface="Cambria" panose="02040503050406030204" pitchFamily="18" charset="0"/>
                <a:ea typeface="Cambria" panose="02040503050406030204" pitchFamily="18" charset="0"/>
              </a:rPr>
              <a:t>круговыми движениями почистить изделие, также со всех </a:t>
            </a:r>
            <a:r>
              <a:rPr lang="ru-RU" sz="2000" dirty="0" smtClean="0">
                <a:latin typeface="Cambria" panose="02040503050406030204" pitchFamily="18" charset="0"/>
                <a:ea typeface="Cambria" panose="02040503050406030204" pitchFamily="18" charset="0"/>
              </a:rPr>
              <a:t>сторон, не забывая и про внутреннюю поверхность протеза. </a:t>
            </a:r>
            <a:r>
              <a:rPr lang="ru-RU" sz="2000" dirty="0">
                <a:latin typeface="Cambria" panose="02040503050406030204" pitchFamily="18" charset="0"/>
                <a:ea typeface="Cambria" panose="02040503050406030204" pitchFamily="18" charset="0"/>
              </a:rPr>
              <a:t>З</a:t>
            </a:r>
            <a:r>
              <a:rPr lang="ru-RU" sz="2000" dirty="0" smtClean="0">
                <a:latin typeface="Cambria" panose="02040503050406030204" pitchFamily="18" charset="0"/>
                <a:ea typeface="Cambria" panose="02040503050406030204" pitchFamily="18" charset="0"/>
              </a:rPr>
              <a:t>анимает </a:t>
            </a:r>
            <a:r>
              <a:rPr lang="ru-RU" sz="2000" dirty="0">
                <a:latin typeface="Cambria" panose="02040503050406030204" pitchFamily="18" charset="0"/>
                <a:ea typeface="Cambria" panose="02040503050406030204" pitchFamily="18" charset="0"/>
              </a:rPr>
              <a:t>такая чистка около 3-х </a:t>
            </a:r>
            <a:r>
              <a:rPr lang="ru-RU" sz="2000" dirty="0" smtClean="0">
                <a:latin typeface="Cambria" panose="02040503050406030204" pitchFamily="18" charset="0"/>
                <a:ea typeface="Cambria" panose="02040503050406030204" pitchFamily="18" charset="0"/>
              </a:rPr>
              <a:t>минут;</a:t>
            </a:r>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сполоснуть </a:t>
            </a:r>
            <a:r>
              <a:rPr lang="ru-RU" sz="2000" dirty="0">
                <a:latin typeface="Cambria" panose="02040503050406030204" pitchFamily="18" charset="0"/>
                <a:ea typeface="Cambria" panose="02040503050406030204" pitchFamily="18" charset="0"/>
              </a:rPr>
              <a:t>конструкцию в проточной </a:t>
            </a:r>
            <a:r>
              <a:rPr lang="ru-RU" sz="2000" dirty="0" smtClean="0">
                <a:latin typeface="Cambria" panose="02040503050406030204" pitchFamily="18" charset="0"/>
                <a:ea typeface="Cambria" panose="02040503050406030204" pitchFamily="18" charset="0"/>
              </a:rPr>
              <a:t>воде.</a:t>
            </a:r>
          </a:p>
          <a:p>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Чистку </a:t>
            </a:r>
            <a:r>
              <a:rPr lang="ru-RU" sz="2000" dirty="0">
                <a:latin typeface="Cambria" panose="02040503050406030204" pitchFamily="18" charset="0"/>
                <a:ea typeface="Cambria" panose="02040503050406030204" pitchFamily="18" charset="0"/>
              </a:rPr>
              <a:t>проводить утром и вечером, а после каждого приема пищи – по желанию</a:t>
            </a:r>
            <a:r>
              <a:rPr lang="ru-RU" sz="2000" dirty="0" smtClean="0">
                <a:latin typeface="Cambria" panose="02040503050406030204" pitchFamily="18" charset="0"/>
                <a:ea typeface="Cambria" panose="02040503050406030204" pitchFamily="18" charset="0"/>
              </a:rPr>
              <a:t>.</a:t>
            </a:r>
            <a:endParaRPr lang="ru-RU" sz="2000" dirty="0">
              <a:latin typeface="Cambria" panose="02040503050406030204" pitchFamily="18" charset="0"/>
              <a:ea typeface="Cambria" panose="02040503050406030204" pitchFamily="18" charset="0"/>
            </a:endParaRPr>
          </a:p>
          <a:p>
            <a:endParaRPr lang="ru-RU" dirty="0"/>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7253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Протефикс паста для чистки зубных протезов и зубов 50мл купить в Москве в  аптеке с доставкой, цена, отзывы, заказать онлайн в интернет-магазин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88640"/>
            <a:ext cx="403244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2560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19C4AB-ABDA-43A5-AD42-D4C17DA7A5F4}" type="slidenum">
              <a:rPr lang="ru-RU" altLang="ru-RU">
                <a:solidFill>
                  <a:srgbClr val="898989"/>
                </a:solidFill>
              </a:rPr>
              <a:pPr/>
              <a:t>65</a:t>
            </a:fld>
            <a:endParaRPr lang="ru-RU" altLang="ru-RU">
              <a:solidFill>
                <a:srgbClr val="898989"/>
              </a:solidFill>
            </a:endParaRPr>
          </a:p>
        </p:txBody>
      </p:sp>
      <p:sp>
        <p:nvSpPr>
          <p:cNvPr id="3" name="Прямоугольник 2"/>
          <p:cNvSpPr/>
          <p:nvPr/>
        </p:nvSpPr>
        <p:spPr>
          <a:xfrm>
            <a:off x="1836414" y="4742421"/>
            <a:ext cx="6912049" cy="1938992"/>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Чтобы не допустить поломки протезной конструкции из-за падения с высоты на твердую поверхность – пол, раковину, желательно во время чистки сидеть за столом. Либо можно постелить в раковину или на стиральную машину мягкое полотенце.</a:t>
            </a:r>
            <a:br>
              <a:rPr lang="ru-RU" sz="2000" dirty="0">
                <a:latin typeface="Cambria" panose="02040503050406030204" pitchFamily="18" charset="0"/>
                <a:ea typeface="Cambria" panose="02040503050406030204" pitchFamily="18" charset="0"/>
              </a:rPr>
            </a:br>
            <a:endParaRPr lang="ru-RU" sz="2000" dirty="0">
              <a:latin typeface="Cambria" panose="02040503050406030204" pitchFamily="18" charset="0"/>
              <a:ea typeface="Cambria" panose="020405030504060302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265769" cy="1652235"/>
          </a:xfrm>
          <a:prstGeom prst="rect">
            <a:avLst/>
          </a:prstGeom>
        </p:spPr>
      </p:pic>
      <p:pic>
        <p:nvPicPr>
          <p:cNvPr id="24582" name="Picture 6" descr="Рокс про брекетс и орто зубная паста для тех кто использует брекеты 135г  купить по цене от 292.00 руб в Москве, заказать с доставкой, инструкция по  применению, аналоги, отзывы"/>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187" y="1539874"/>
            <a:ext cx="3257277" cy="3257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19672" y="3276192"/>
            <a:ext cx="3511475" cy="923330"/>
          </a:xfrm>
          <a:prstGeom prst="rect">
            <a:avLst/>
          </a:prstGeom>
          <a:noFill/>
        </p:spPr>
        <p:txBody>
          <a:bodyPr wrap="square" rtlCol="0">
            <a:spAutoFit/>
          </a:bodyPr>
          <a:lstStyle/>
          <a:p>
            <a:r>
              <a:rPr lang="ru-RU" dirty="0" smtClean="0">
                <a:solidFill>
                  <a:srgbClr val="FF0000"/>
                </a:solidFill>
                <a:latin typeface="Cambria" panose="02040503050406030204" pitchFamily="18" charset="0"/>
                <a:ea typeface="Cambria" panose="02040503050406030204" pitchFamily="18" charset="0"/>
              </a:rPr>
              <a:t>Рис. </a:t>
            </a:r>
            <a:r>
              <a:rPr lang="ru-RU" dirty="0" smtClean="0">
                <a:latin typeface="Cambria" panose="02040503050406030204" pitchFamily="18" charset="0"/>
                <a:ea typeface="Cambria" panose="02040503050406030204" pitchFamily="18" charset="0"/>
              </a:rPr>
              <a:t>– зубные пасты, подходящие для чистки зубных протезов</a:t>
            </a:r>
            <a:endParaRPr lang="ru-RU" dirty="0">
              <a:latin typeface="Cambria" panose="02040503050406030204" pitchFamily="18" charset="0"/>
              <a:ea typeface="Cambria" panose="02040503050406030204" pitchFamily="18" charset="0"/>
            </a:endParaRPr>
          </a:p>
        </p:txBody>
      </p:sp>
      <p:pic>
        <p:nvPicPr>
          <p:cNvPr id="10"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3270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BF1F2F-8F40-4295-8FE6-0356492CA9D9}" type="slidenum">
              <a:rPr lang="ru-RU" altLang="ru-RU">
                <a:solidFill>
                  <a:srgbClr val="898989"/>
                </a:solidFill>
              </a:rPr>
              <a:pPr/>
              <a:t>66</a:t>
            </a:fld>
            <a:endParaRPr lang="ru-RU" altLang="ru-RU">
              <a:solidFill>
                <a:srgbClr val="898989"/>
              </a:solidFill>
            </a:endParaRPr>
          </a:p>
        </p:txBody>
      </p:sp>
      <p:sp>
        <p:nvSpPr>
          <p:cNvPr id="2" name="Прямоугольник 1"/>
          <p:cNvSpPr/>
          <p:nvPr/>
        </p:nvSpPr>
        <p:spPr>
          <a:xfrm>
            <a:off x="1897391" y="2095906"/>
            <a:ext cx="6783622" cy="4524315"/>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Одним из методов улучшения фиксации съемных пластиночных </a:t>
            </a:r>
            <a:r>
              <a:rPr lang="ru-RU" dirty="0" smtClean="0">
                <a:latin typeface="Cambria" panose="02040503050406030204" pitchFamily="18" charset="0"/>
                <a:ea typeface="Cambria" panose="02040503050406030204" pitchFamily="18" charset="0"/>
              </a:rPr>
              <a:t>протезов </a:t>
            </a:r>
            <a:r>
              <a:rPr lang="ru-RU" dirty="0">
                <a:latin typeface="Cambria" panose="02040503050406030204" pitchFamily="18" charset="0"/>
                <a:ea typeface="Cambria" panose="02040503050406030204" pitchFamily="18" charset="0"/>
              </a:rPr>
              <a:t>при неблагоприятных анатомо-физиологических </a:t>
            </a:r>
            <a:r>
              <a:rPr lang="ru-RU" dirty="0" smtClean="0">
                <a:latin typeface="Cambria" panose="02040503050406030204" pitchFamily="18" charset="0"/>
                <a:ea typeface="Cambria" panose="02040503050406030204" pitchFamily="18" charset="0"/>
              </a:rPr>
              <a:t>условиях</a:t>
            </a:r>
            <a:r>
              <a:rPr lang="en-US"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протезного ложа является применение адгезивных препаратов. </a:t>
            </a:r>
            <a:r>
              <a:rPr lang="ru-RU" dirty="0" smtClean="0">
                <a:latin typeface="Cambria" panose="02040503050406030204" pitchFamily="18" charset="0"/>
                <a:ea typeface="Cambria" panose="02040503050406030204" pitchFamily="18" charset="0"/>
              </a:rPr>
              <a:t>Зарубежные </a:t>
            </a:r>
            <a:r>
              <a:rPr lang="ru-RU" dirty="0">
                <a:latin typeface="Cambria" panose="02040503050406030204" pitchFamily="18" charset="0"/>
                <a:ea typeface="Cambria" panose="02040503050406030204" pitchFamily="18" charset="0"/>
              </a:rPr>
              <a:t>исследователи занимались проблемой улучшения </a:t>
            </a:r>
            <a:r>
              <a:rPr lang="ru-RU" dirty="0" smtClean="0">
                <a:latin typeface="Cambria" panose="02040503050406030204" pitchFamily="18" charset="0"/>
                <a:ea typeface="Cambria" panose="02040503050406030204" pitchFamily="18" charset="0"/>
              </a:rPr>
              <a:t>фиксации </a:t>
            </a:r>
            <a:r>
              <a:rPr lang="ru-RU" dirty="0">
                <a:latin typeface="Cambria" panose="02040503050406030204" pitchFamily="18" charset="0"/>
                <a:ea typeface="Cambria" panose="02040503050406030204" pitchFamily="18" charset="0"/>
              </a:rPr>
              <a:t>и стабилизации съемных пластиночных протезов полного </a:t>
            </a:r>
            <a:r>
              <a:rPr lang="ru-RU" dirty="0" smtClean="0">
                <a:latin typeface="Cambria" panose="02040503050406030204" pitchFamily="18" charset="0"/>
                <a:ea typeface="Cambria" panose="02040503050406030204" pitchFamily="18" charset="0"/>
              </a:rPr>
              <a:t>зубного </a:t>
            </a:r>
            <a:r>
              <a:rPr lang="ru-RU" dirty="0">
                <a:latin typeface="Cambria" panose="02040503050406030204" pitchFamily="18" charset="0"/>
                <a:ea typeface="Cambria" panose="02040503050406030204" pitchFamily="18" charset="0"/>
              </a:rPr>
              <a:t>ряда, применяя адгезивные препараты.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Их </a:t>
            </a:r>
            <a:r>
              <a:rPr lang="ru-RU" dirty="0">
                <a:latin typeface="Cambria" panose="02040503050406030204" pitchFamily="18" charset="0"/>
                <a:ea typeface="Cambria" panose="02040503050406030204" pitchFamily="18" charset="0"/>
              </a:rPr>
              <a:t>популярность </a:t>
            </a:r>
            <a:r>
              <a:rPr lang="ru-RU" dirty="0" smtClean="0">
                <a:latin typeface="Cambria" panose="02040503050406030204" pitchFamily="18" charset="0"/>
                <a:ea typeface="Cambria" panose="02040503050406030204" pitchFamily="18" charset="0"/>
              </a:rPr>
              <a:t>в</a:t>
            </a:r>
            <a:r>
              <a:rPr lang="en-US" dirty="0" smtClean="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Великобритании </a:t>
            </a:r>
            <a:r>
              <a:rPr lang="ru-RU" dirty="0">
                <a:latin typeface="Cambria" panose="02040503050406030204" pitchFamily="18" charset="0"/>
                <a:ea typeface="Cambria" panose="02040503050406030204" pitchFamily="18" charset="0"/>
              </a:rPr>
              <a:t>так велика, что за год используется 88 тонн </a:t>
            </a:r>
            <a:r>
              <a:rPr lang="ru-RU" dirty="0" smtClean="0">
                <a:latin typeface="Cambria" panose="02040503050406030204" pitchFamily="18" charset="0"/>
                <a:ea typeface="Cambria" panose="02040503050406030204" pitchFamily="18" charset="0"/>
              </a:rPr>
              <a:t>порошков </a:t>
            </a:r>
            <a:r>
              <a:rPr lang="ru-RU" dirty="0">
                <a:latin typeface="Cambria" panose="02040503050406030204" pitchFamily="18" charset="0"/>
                <a:ea typeface="Cambria" panose="02040503050406030204" pitchFamily="18" charset="0"/>
              </a:rPr>
              <a:t>и кремов.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При </a:t>
            </a:r>
            <a:r>
              <a:rPr lang="ru-RU" dirty="0">
                <a:latin typeface="Cambria" panose="02040503050406030204" pitchFamily="18" charset="0"/>
                <a:ea typeface="Cambria" panose="02040503050406030204" pitchFamily="18" charset="0"/>
              </a:rPr>
              <a:t>их применении заметно улучшается </a:t>
            </a:r>
            <a:r>
              <a:rPr lang="ru-RU" dirty="0" smtClean="0">
                <a:latin typeface="Cambria" panose="02040503050406030204" pitchFamily="18" charset="0"/>
                <a:ea typeface="Cambria" panose="02040503050406030204" pitchFamily="18" charset="0"/>
              </a:rPr>
              <a:t>функция </a:t>
            </a:r>
            <a:r>
              <a:rPr lang="ru-RU" dirty="0">
                <a:latin typeface="Cambria" panose="02040503050406030204" pitchFamily="18" charset="0"/>
                <a:ea typeface="Cambria" panose="02040503050406030204" pitchFamily="18" charset="0"/>
              </a:rPr>
              <a:t>жевания, пациенты быстрее адаптируются к протезу и, </a:t>
            </a:r>
            <a:r>
              <a:rPr lang="ru-RU" dirty="0" smtClean="0">
                <a:latin typeface="Cambria" panose="02040503050406030204" pitchFamily="18" charset="0"/>
                <a:ea typeface="Cambria" panose="02040503050406030204" pitchFamily="18" charset="0"/>
              </a:rPr>
              <a:t>по</a:t>
            </a:r>
            <a:r>
              <a:rPr lang="en-US" dirty="0" smtClean="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утверждению </a:t>
            </a:r>
            <a:r>
              <a:rPr lang="ru-RU" dirty="0">
                <a:latin typeface="Cambria" panose="02040503050406030204" pitchFamily="18" charset="0"/>
                <a:ea typeface="Cambria" panose="02040503050406030204" pitchFamily="18" charset="0"/>
              </a:rPr>
              <a:t>фирм-производителей, у больных появляется </a:t>
            </a:r>
            <a:r>
              <a:rPr lang="ru-RU" dirty="0" smtClean="0">
                <a:latin typeface="Cambria" panose="02040503050406030204" pitchFamily="18" charset="0"/>
                <a:ea typeface="Cambria" panose="02040503050406030204" pitchFamily="18" charset="0"/>
              </a:rPr>
              <a:t>«чувство</a:t>
            </a:r>
            <a:r>
              <a:rPr lang="ru-RU" dirty="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своих </a:t>
            </a:r>
            <a:r>
              <a:rPr lang="ru-RU" dirty="0">
                <a:latin typeface="Cambria" panose="02040503050406030204" pitchFamily="18" charset="0"/>
                <a:ea typeface="Cambria" panose="02040503050406030204" pitchFamily="18" charset="0"/>
              </a:rPr>
              <a:t>зубов≫.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Помимо </a:t>
            </a:r>
            <a:r>
              <a:rPr lang="ru-RU" dirty="0">
                <a:latin typeface="Cambria" panose="02040503050406030204" pitchFamily="18" charset="0"/>
                <a:ea typeface="Cambria" panose="02040503050406030204" pitchFamily="18" charset="0"/>
              </a:rPr>
              <a:t>этого многие адгезивные порошки </a:t>
            </a:r>
            <a:r>
              <a:rPr lang="ru-RU" dirty="0" smtClean="0">
                <a:latin typeface="Cambria" panose="02040503050406030204" pitchFamily="18" charset="0"/>
                <a:ea typeface="Cambria" panose="02040503050406030204" pitchFamily="18" charset="0"/>
              </a:rPr>
              <a:t>являются </a:t>
            </a:r>
            <a:r>
              <a:rPr lang="ru-RU" dirty="0">
                <a:latin typeface="Cambria" panose="02040503050406030204" pitchFamily="18" charset="0"/>
                <a:ea typeface="Cambria" panose="02040503050406030204" pitchFamily="18" charset="0"/>
              </a:rPr>
              <a:t>профилактическим средством против воспалительных </a:t>
            </a:r>
            <a:r>
              <a:rPr lang="ru-RU" dirty="0" smtClean="0">
                <a:latin typeface="Cambria" panose="02040503050406030204" pitchFamily="18" charset="0"/>
                <a:ea typeface="Cambria" panose="02040503050406030204" pitchFamily="18" charset="0"/>
              </a:rPr>
              <a:t>заболеваний </a:t>
            </a:r>
            <a:r>
              <a:rPr lang="ru-RU" dirty="0">
                <a:latin typeface="Cambria" panose="02040503050406030204" pitchFamily="18" charset="0"/>
                <a:ea typeface="Cambria" panose="02040503050406030204" pitchFamily="18" charset="0"/>
              </a:rPr>
              <a:t>слизистой оболочки протезного ложа.</a:t>
            </a:r>
          </a:p>
        </p:txBody>
      </p:sp>
      <p:sp>
        <p:nvSpPr>
          <p:cNvPr id="3" name="Прямоугольник 2"/>
          <p:cNvSpPr/>
          <p:nvPr/>
        </p:nvSpPr>
        <p:spPr>
          <a:xfrm>
            <a:off x="1763688" y="1271591"/>
            <a:ext cx="6408712" cy="646331"/>
          </a:xfrm>
          <a:prstGeom prst="rect">
            <a:avLst/>
          </a:prstGeom>
        </p:spPr>
        <p:txBody>
          <a:bodyPr wrap="square">
            <a:spAutoFit/>
          </a:bodyPr>
          <a:lstStyle/>
          <a:p>
            <a:pPr algn="ctr"/>
            <a:r>
              <a:rPr lang="ru-RU" b="1" dirty="0">
                <a:solidFill>
                  <a:srgbClr val="FF0000"/>
                </a:solidFill>
                <a:latin typeface="Cambria" panose="02040503050406030204" pitchFamily="18" charset="0"/>
                <a:ea typeface="Cambria" panose="02040503050406030204" pitchFamily="18" charset="0"/>
              </a:rPr>
              <a:t>ПРИМЕНЕНИЕ АДГЕЗИВНЫХ ПРЕПАРАТОВ,</a:t>
            </a:r>
          </a:p>
          <a:p>
            <a:pPr algn="ctr"/>
            <a:r>
              <a:rPr lang="ru-RU" b="1" dirty="0">
                <a:solidFill>
                  <a:srgbClr val="FF0000"/>
                </a:solidFill>
                <a:latin typeface="Cambria" panose="02040503050406030204" pitchFamily="18" charset="0"/>
                <a:ea typeface="Cambria" panose="02040503050406030204" pitchFamily="18" charset="0"/>
              </a:rPr>
              <a:t>СПОСОБСТВУЮЩИХ ФИКСАЦИИ ПРОТЕЗОВ</a:t>
            </a:r>
            <a:endParaRPr lang="ru-RU" dirty="0">
              <a:solidFill>
                <a:srgbClr val="FF0000"/>
              </a:solidFill>
              <a:latin typeface="Cambria" panose="02040503050406030204" pitchFamily="18" charset="0"/>
              <a:ea typeface="Cambria" panose="02040503050406030204" pitchFamily="18" charset="0"/>
            </a:endParaRP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2415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BF1F2F-8F40-4295-8FE6-0356492CA9D9}" type="slidenum">
              <a:rPr lang="ru-RU" altLang="ru-RU">
                <a:solidFill>
                  <a:srgbClr val="898989"/>
                </a:solidFill>
              </a:rPr>
              <a:pPr/>
              <a:t>67</a:t>
            </a:fld>
            <a:endParaRPr lang="ru-RU" altLang="ru-RU">
              <a:solidFill>
                <a:srgbClr val="898989"/>
              </a:solidFill>
            </a:endParaRPr>
          </a:p>
        </p:txBody>
      </p:sp>
      <p:sp>
        <p:nvSpPr>
          <p:cNvPr id="28677" name="TextBox 4"/>
          <p:cNvSpPr txBox="1">
            <a:spLocks noChangeArrowheads="1"/>
          </p:cNvSpPr>
          <p:nvPr/>
        </p:nvSpPr>
        <p:spPr bwMode="auto">
          <a:xfrm>
            <a:off x="1455981" y="978495"/>
            <a:ext cx="7732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dirty="0">
                <a:latin typeface="Cambria" panose="02040503050406030204" pitchFamily="18" charset="0"/>
                <a:ea typeface="Cambria" panose="02040503050406030204" pitchFamily="18" charset="0"/>
                <a:cs typeface="Cambria" panose="02040503050406030204" pitchFamily="18" charset="0"/>
              </a:rPr>
              <a:t>Адгезивные материалы для фиксации зубных протезов </a:t>
            </a:r>
          </a:p>
        </p:txBody>
      </p:sp>
      <p:pic>
        <p:nvPicPr>
          <p:cNvPr id="6" name="Picture 2" descr="http://im6-tub-ru.yandex.net/i?id=552944688-05-72&amp;n=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495608"/>
            <a:ext cx="2304256" cy="2304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6" descr="http://www.nextonmarket.com/u/7859/p/640x480/73ff3fc13835e84c8f88a3350360c7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662238"/>
            <a:ext cx="3609710" cy="2137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www.kupilekarstva.ru/published/publicdata/ONLINEP9ONLINEPH/attachments/SC/products_pictures/9889_large_en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4025775"/>
            <a:ext cx="3420628" cy="2250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descr="http://www.medlinks.ru/images/art/all4/56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4003827"/>
            <a:ext cx="3051498" cy="2148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BF1F2F-8F40-4295-8FE6-0356492CA9D9}" type="slidenum">
              <a:rPr lang="ru-RU" altLang="ru-RU">
                <a:solidFill>
                  <a:srgbClr val="898989"/>
                </a:solidFill>
              </a:rPr>
              <a:pPr/>
              <a:t>68</a:t>
            </a:fld>
            <a:endParaRPr lang="ru-RU" altLang="ru-RU">
              <a:solidFill>
                <a:srgbClr val="898989"/>
              </a:solidFill>
            </a:endParaRPr>
          </a:p>
        </p:txBody>
      </p:sp>
      <p:sp>
        <p:nvSpPr>
          <p:cNvPr id="2" name="Прямоугольник 1"/>
          <p:cNvSpPr/>
          <p:nvPr/>
        </p:nvSpPr>
        <p:spPr>
          <a:xfrm>
            <a:off x="1763688" y="1240204"/>
            <a:ext cx="7128792" cy="5355312"/>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Отечественные ученые также исследовали свойства </a:t>
            </a:r>
            <a:r>
              <a:rPr lang="ru-RU" dirty="0" smtClean="0">
                <a:latin typeface="Cambria" panose="02040503050406030204" pitchFamily="18" charset="0"/>
                <a:ea typeface="Cambria" panose="02040503050406030204" pitchFamily="18" charset="0"/>
              </a:rPr>
              <a:t>адгезивных </a:t>
            </a:r>
            <a:r>
              <a:rPr lang="ru-RU" dirty="0">
                <a:latin typeface="Cambria" panose="02040503050406030204" pitchFamily="18" charset="0"/>
                <a:ea typeface="Cambria" panose="02040503050406030204" pitchFamily="18" charset="0"/>
              </a:rPr>
              <a:t>препаратов и отметили, что при их использовании </a:t>
            </a:r>
            <a:r>
              <a:rPr lang="ru-RU" dirty="0" smtClean="0">
                <a:latin typeface="Cambria" panose="02040503050406030204" pitchFamily="18" charset="0"/>
                <a:ea typeface="Cambria" panose="02040503050406030204" pitchFamily="18" charset="0"/>
              </a:rPr>
              <a:t>увеличивалась </a:t>
            </a:r>
            <a:r>
              <a:rPr lang="ru-RU" dirty="0">
                <a:latin typeface="Cambria" panose="02040503050406030204" pitchFamily="18" charset="0"/>
                <a:ea typeface="Cambria" panose="02040503050406030204" pitchFamily="18" charset="0"/>
              </a:rPr>
              <a:t>вязкость слюны, что способствовало улучшению </a:t>
            </a:r>
            <a:r>
              <a:rPr lang="ru-RU" dirty="0" smtClean="0">
                <a:latin typeface="Cambria" panose="02040503050406030204" pitchFamily="18" charset="0"/>
                <a:ea typeface="Cambria" panose="02040503050406030204" pitchFamily="18" charset="0"/>
              </a:rPr>
              <a:t>фиксации </a:t>
            </a:r>
            <a:r>
              <a:rPr lang="ru-RU" dirty="0">
                <a:latin typeface="Cambria" panose="02040503050406030204" pitchFamily="18" charset="0"/>
                <a:ea typeface="Cambria" panose="02040503050406030204" pitchFamily="18" charset="0"/>
              </a:rPr>
              <a:t>и стабилизации протеза. </a:t>
            </a:r>
            <a:endParaRPr lang="ru-RU" dirty="0" smtClean="0">
              <a:latin typeface="Cambria" panose="02040503050406030204" pitchFamily="18" charset="0"/>
              <a:ea typeface="Cambria" panose="02040503050406030204" pitchFamily="18" charset="0"/>
            </a:endParaRPr>
          </a:p>
          <a:p>
            <a:r>
              <a:rPr lang="ru-RU" dirty="0" err="1" smtClean="0">
                <a:latin typeface="Cambria" panose="02040503050406030204" pitchFamily="18" charset="0"/>
                <a:ea typeface="Cambria" panose="02040503050406030204" pitchFamily="18" charset="0"/>
              </a:rPr>
              <a:t>Адгезив</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наносится на </a:t>
            </a:r>
            <a:r>
              <a:rPr lang="ru-RU" dirty="0" smtClean="0">
                <a:latin typeface="Cambria" panose="02040503050406030204" pitchFamily="18" charset="0"/>
                <a:ea typeface="Cambria" panose="02040503050406030204" pitchFamily="18" charset="0"/>
              </a:rPr>
              <a:t>поверхность съемного </a:t>
            </a:r>
            <a:r>
              <a:rPr lang="ru-RU" dirty="0">
                <a:latin typeface="Cambria" panose="02040503050406030204" pitchFamily="18" charset="0"/>
                <a:ea typeface="Cambria" panose="02040503050406030204" pitchFamily="18" charset="0"/>
              </a:rPr>
              <a:t>пластиночного протеза, обращенную к слизистой </a:t>
            </a:r>
            <a:r>
              <a:rPr lang="ru-RU" dirty="0" smtClean="0">
                <a:latin typeface="Cambria" panose="02040503050406030204" pitchFamily="18" charset="0"/>
                <a:ea typeface="Cambria" panose="02040503050406030204" pitchFamily="18" charset="0"/>
              </a:rPr>
              <a:t>оболочке </a:t>
            </a:r>
            <a:r>
              <a:rPr lang="ru-RU" dirty="0">
                <a:latin typeface="Cambria" panose="02040503050406030204" pitchFamily="18" charset="0"/>
                <a:ea typeface="Cambria" panose="02040503050406030204" pitchFamily="18" charset="0"/>
              </a:rPr>
              <a:t>протезного ложа. Образовавшийся липкий слой </a:t>
            </a:r>
            <a:r>
              <a:rPr lang="ru-RU" dirty="0" smtClean="0">
                <a:latin typeface="Cambria" panose="02040503050406030204" pitchFamily="18" charset="0"/>
                <a:ea typeface="Cambria" panose="02040503050406030204" pitchFamily="18" charset="0"/>
              </a:rPr>
              <a:t>способствует </a:t>
            </a:r>
            <a:r>
              <a:rPr lang="ru-RU" dirty="0">
                <a:latin typeface="Cambria" panose="02040503050406030204" pitchFamily="18" charset="0"/>
                <a:ea typeface="Cambria" panose="02040503050406030204" pitchFamily="18" charset="0"/>
              </a:rPr>
              <a:t>улучшению фиксации протеза.</a:t>
            </a:r>
          </a:p>
          <a:p>
            <a:r>
              <a:rPr lang="ru-RU" dirty="0">
                <a:latin typeface="Cambria" panose="02040503050406030204" pitchFamily="18" charset="0"/>
                <a:ea typeface="Cambria" panose="02040503050406030204" pitchFamily="18" charset="0"/>
              </a:rPr>
              <a:t>Современные адгезивные препараты подразделяются на </a:t>
            </a:r>
            <a:r>
              <a:rPr lang="ru-RU" dirty="0" smtClean="0">
                <a:latin typeface="Cambria" panose="02040503050406030204" pitchFamily="18" charset="0"/>
                <a:ea typeface="Cambria" panose="02040503050406030204" pitchFamily="18" charset="0"/>
              </a:rPr>
              <a:t>порошки</a:t>
            </a:r>
            <a:r>
              <a:rPr lang="ru-RU" dirty="0">
                <a:latin typeface="Cambria" panose="02040503050406030204" pitchFamily="18" charset="0"/>
                <a:ea typeface="Cambria" panose="02040503050406030204" pitchFamily="18" charset="0"/>
              </a:rPr>
              <a:t>, кремы, прокладки и кондиционеры. Последние состоят из </a:t>
            </a:r>
            <a:r>
              <a:rPr lang="ru-RU" dirty="0" smtClean="0">
                <a:latin typeface="Cambria" panose="02040503050406030204" pitchFamily="18" charset="0"/>
                <a:ea typeface="Cambria" panose="02040503050406030204" pitchFamily="18" charset="0"/>
              </a:rPr>
              <a:t>пластификатора </a:t>
            </a:r>
            <a:r>
              <a:rPr lang="ru-RU" dirty="0">
                <a:latin typeface="Cambria" panose="02040503050406030204" pitchFamily="18" charset="0"/>
                <a:ea typeface="Cambria" panose="02040503050406030204" pitchFamily="18" charset="0"/>
              </a:rPr>
              <a:t>и полимера. В качестве пластификатора </a:t>
            </a:r>
            <a:r>
              <a:rPr lang="ru-RU" dirty="0" smtClean="0">
                <a:latin typeface="Cambria" panose="02040503050406030204" pitchFamily="18" charset="0"/>
                <a:ea typeface="Cambria" panose="02040503050406030204" pitchFamily="18" charset="0"/>
              </a:rPr>
              <a:t>используется эфир </a:t>
            </a:r>
            <a:r>
              <a:rPr lang="ru-RU" dirty="0" err="1" smtClean="0">
                <a:latin typeface="Cambria" panose="02040503050406030204" pitchFamily="18" charset="0"/>
                <a:ea typeface="Cambria" panose="02040503050406030204" pitchFamily="18" charset="0"/>
              </a:rPr>
              <a:t>монобутилэтиленгликоля</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или </a:t>
            </a:r>
            <a:r>
              <a:rPr lang="ru-RU" dirty="0" err="1">
                <a:latin typeface="Cambria" panose="02040503050406030204" pitchFamily="18" charset="0"/>
                <a:ea typeface="Cambria" panose="02040503050406030204" pitchFamily="18" charset="0"/>
              </a:rPr>
              <a:t>монобутилфталата</a:t>
            </a:r>
            <a:r>
              <a:rPr lang="ru-RU" dirty="0">
                <a:latin typeface="Cambria" panose="02040503050406030204" pitchFamily="18" charset="0"/>
                <a:ea typeface="Cambria" panose="02040503050406030204" pitchFamily="18" charset="0"/>
              </a:rPr>
              <a:t> с </a:t>
            </a:r>
            <a:r>
              <a:rPr lang="ru-RU" dirty="0" smtClean="0">
                <a:latin typeface="Cambria" panose="02040503050406030204" pitchFamily="18" charset="0"/>
                <a:ea typeface="Cambria" panose="02040503050406030204" pitchFamily="18" charset="0"/>
              </a:rPr>
              <a:t>небольшим количеством </a:t>
            </a:r>
            <a:r>
              <a:rPr lang="ru-RU" dirty="0">
                <a:latin typeface="Cambria" panose="02040503050406030204" pitchFamily="18" charset="0"/>
                <a:ea typeface="Cambria" panose="02040503050406030204" pitchFamily="18" charset="0"/>
              </a:rPr>
              <a:t>спирта, проникающего в частицы полимера, </a:t>
            </a:r>
            <a:r>
              <a:rPr lang="ru-RU" dirty="0" smtClean="0">
                <a:latin typeface="Cambria" panose="02040503050406030204" pitchFamily="18" charset="0"/>
                <a:ea typeface="Cambria" panose="02040503050406030204" pitchFamily="18" charset="0"/>
              </a:rPr>
              <a:t>дифференцированно </a:t>
            </a:r>
            <a:r>
              <a:rPr lang="ru-RU" dirty="0">
                <a:latin typeface="Cambria" panose="02040503050406030204" pitchFamily="18" charset="0"/>
                <a:ea typeface="Cambria" panose="02040503050406030204" pitchFamily="18" charset="0"/>
              </a:rPr>
              <a:t>пластифицируется и образуется </a:t>
            </a:r>
            <a:r>
              <a:rPr lang="ru-RU" dirty="0" smtClean="0">
                <a:latin typeface="Cambria" panose="02040503050406030204" pitchFamily="18" charset="0"/>
                <a:ea typeface="Cambria" panose="02040503050406030204" pitchFamily="18" charset="0"/>
              </a:rPr>
              <a:t>кондиционер-гель, который </a:t>
            </a:r>
            <a:r>
              <a:rPr lang="ru-RU" dirty="0">
                <a:latin typeface="Cambria" panose="02040503050406030204" pitchFamily="18" charset="0"/>
                <a:ea typeface="Cambria" panose="02040503050406030204" pitchFamily="18" charset="0"/>
              </a:rPr>
              <a:t>наносится на протез.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Адгезивные </a:t>
            </a:r>
            <a:r>
              <a:rPr lang="ru-RU" dirty="0">
                <a:latin typeface="Cambria" panose="02040503050406030204" pitchFamily="18" charset="0"/>
                <a:ea typeface="Cambria" panose="02040503050406030204" pitchFamily="18" charset="0"/>
              </a:rPr>
              <a:t>порошки </a:t>
            </a:r>
            <a:r>
              <a:rPr lang="ru-RU" dirty="0" smtClean="0">
                <a:latin typeface="Cambria" panose="02040503050406030204" pitchFamily="18" charset="0"/>
                <a:ea typeface="Cambria" panose="02040503050406030204" pitchFamily="18" charset="0"/>
              </a:rPr>
              <a:t>способствуют </a:t>
            </a:r>
            <a:r>
              <a:rPr lang="ru-RU" dirty="0">
                <a:latin typeface="Cambria" panose="02040503050406030204" pitchFamily="18" charset="0"/>
                <a:ea typeface="Cambria" panose="02040503050406030204" pitchFamily="18" charset="0"/>
              </a:rPr>
              <a:t>улучшению стабилизации протезов с укороченными </a:t>
            </a:r>
            <a:r>
              <a:rPr lang="ru-RU" dirty="0" smtClean="0">
                <a:latin typeface="Cambria" panose="02040503050406030204" pitchFamily="18" charset="0"/>
                <a:ea typeface="Cambria" panose="02040503050406030204" pitchFamily="18" charset="0"/>
              </a:rPr>
              <a:t>границами базиса </a:t>
            </a:r>
            <a:r>
              <a:rPr lang="ru-RU" dirty="0">
                <a:latin typeface="Cambria" panose="02040503050406030204" pitchFamily="18" charset="0"/>
                <a:ea typeface="Cambria" panose="02040503050406030204" pitchFamily="18" charset="0"/>
              </a:rPr>
              <a:t>и резкой атрофией челюстей.</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660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BF1F2F-8F40-4295-8FE6-0356492CA9D9}" type="slidenum">
              <a:rPr lang="ru-RU" altLang="ru-RU">
                <a:solidFill>
                  <a:srgbClr val="898989"/>
                </a:solidFill>
              </a:rPr>
              <a:pPr/>
              <a:t>69</a:t>
            </a:fld>
            <a:endParaRPr lang="ru-RU" altLang="ru-RU">
              <a:solidFill>
                <a:srgbClr val="898989"/>
              </a:solidFill>
            </a:endParaRPr>
          </a:p>
        </p:txBody>
      </p:sp>
      <p:pic>
        <p:nvPicPr>
          <p:cNvPr id="6146" name="Picture 2" descr="Таблетки и крем Корега – цена 2022, отзывы, инструкция по применени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348" y="404664"/>
            <a:ext cx="3807079" cy="31218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Обзор кремов для фиксации зубных протезов | ВКонтакт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220" y="3649993"/>
            <a:ext cx="3788648" cy="286351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1720" y="260648"/>
            <a:ext cx="29523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547664" y="3140968"/>
            <a:ext cx="648072" cy="602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364088" y="391250"/>
            <a:ext cx="3600400" cy="4045862"/>
          </a:xfrm>
          <a:prstGeom prst="rect">
            <a:avLst/>
          </a:prstGeom>
        </p:spPr>
        <p:txBody>
          <a:bodyPr wrap="square">
            <a:spAutoFit/>
          </a:bodyPr>
          <a:lstStyle/>
          <a:p>
            <a:pPr algn="ctr"/>
            <a:r>
              <a:rPr lang="ru-RU" b="1" dirty="0" smtClean="0">
                <a:solidFill>
                  <a:srgbClr val="FF0000"/>
                </a:solidFill>
                <a:latin typeface="Cambria" panose="02040503050406030204" pitchFamily="18" charset="0"/>
                <a:ea typeface="Cambria" panose="02040503050406030204" pitchFamily="18" charset="0"/>
              </a:rPr>
              <a:t>Методика нанесения фиксирующего крема:</a:t>
            </a:r>
          </a:p>
          <a:p>
            <a:pPr algn="ctr"/>
            <a:r>
              <a:rPr lang="ru-RU" dirty="0" smtClean="0">
                <a:solidFill>
                  <a:srgbClr val="202124"/>
                </a:solidFill>
                <a:latin typeface="Cambria" panose="02040503050406030204" pitchFamily="18" charset="0"/>
                <a:ea typeface="Cambria" panose="02040503050406030204" pitchFamily="18" charset="0"/>
              </a:rPr>
              <a:t>Крем наносится короткими </a:t>
            </a:r>
            <a:r>
              <a:rPr lang="ru-RU" dirty="0">
                <a:solidFill>
                  <a:srgbClr val="202124"/>
                </a:solidFill>
                <a:latin typeface="Cambria" panose="02040503050406030204" pitchFamily="18" charset="0"/>
                <a:ea typeface="Cambria" panose="02040503050406030204" pitchFamily="18" charset="0"/>
              </a:rPr>
              <a:t>полосками, не слишком близко к краям протеза. </a:t>
            </a:r>
            <a:endParaRPr lang="ru-RU" dirty="0" smtClean="0">
              <a:solidFill>
                <a:srgbClr val="202124"/>
              </a:solidFill>
              <a:latin typeface="Cambria" panose="02040503050406030204" pitchFamily="18" charset="0"/>
              <a:ea typeface="Cambria" panose="02040503050406030204" pitchFamily="18" charset="0"/>
            </a:endParaRPr>
          </a:p>
          <a:p>
            <a:pPr algn="ctr"/>
            <a:r>
              <a:rPr lang="ru-RU" dirty="0" smtClean="0">
                <a:solidFill>
                  <a:srgbClr val="202124"/>
                </a:solidFill>
                <a:latin typeface="Cambria" panose="02040503050406030204" pitchFamily="18" charset="0"/>
                <a:ea typeface="Cambria" panose="02040503050406030204" pitchFamily="18" charset="0"/>
              </a:rPr>
              <a:t>Необходимо прополоскать </a:t>
            </a:r>
            <a:r>
              <a:rPr lang="ru-RU" dirty="0">
                <a:solidFill>
                  <a:srgbClr val="202124"/>
                </a:solidFill>
                <a:latin typeface="Cambria" panose="02040503050406030204" pitchFamily="18" charset="0"/>
                <a:ea typeface="Cambria" panose="02040503050406030204" pitchFamily="18" charset="0"/>
              </a:rPr>
              <a:t>рот перед фиксацией протеза. </a:t>
            </a:r>
            <a:endParaRPr lang="ru-RU" dirty="0" smtClean="0">
              <a:solidFill>
                <a:srgbClr val="202124"/>
              </a:solidFill>
              <a:latin typeface="Cambria" panose="02040503050406030204" pitchFamily="18" charset="0"/>
              <a:ea typeface="Cambria" panose="02040503050406030204" pitchFamily="18" charset="0"/>
            </a:endParaRPr>
          </a:p>
          <a:p>
            <a:pPr algn="ctr"/>
            <a:r>
              <a:rPr lang="ru-RU" dirty="0" smtClean="0">
                <a:solidFill>
                  <a:srgbClr val="202124"/>
                </a:solidFill>
                <a:latin typeface="Cambria" panose="02040503050406030204" pitchFamily="18" charset="0"/>
                <a:ea typeface="Cambria" panose="02040503050406030204" pitchFamily="18" charset="0"/>
              </a:rPr>
              <a:t>Далее протез вводится в </a:t>
            </a:r>
            <a:r>
              <a:rPr lang="ru-RU" dirty="0">
                <a:solidFill>
                  <a:srgbClr val="202124"/>
                </a:solidFill>
                <a:latin typeface="Cambria" panose="02040503050406030204" pitchFamily="18" charset="0"/>
                <a:ea typeface="Cambria" panose="02040503050406030204" pitchFamily="18" charset="0"/>
              </a:rPr>
              <a:t>ротовую полость, плотно </a:t>
            </a:r>
            <a:r>
              <a:rPr lang="ru-RU" dirty="0" smtClean="0">
                <a:solidFill>
                  <a:srgbClr val="202124"/>
                </a:solidFill>
                <a:latin typeface="Cambria" panose="02040503050406030204" pitchFamily="18" charset="0"/>
                <a:ea typeface="Cambria" panose="02040503050406030204" pitchFamily="18" charset="0"/>
              </a:rPr>
              <a:t>прижимается пальцами к альвеолярному отростку. Необходимо убрать пальцы и сомкнуть </a:t>
            </a:r>
            <a:r>
              <a:rPr lang="ru-RU" dirty="0">
                <a:solidFill>
                  <a:srgbClr val="202124"/>
                </a:solidFill>
                <a:latin typeface="Cambria" panose="02040503050406030204" pitchFamily="18" charset="0"/>
                <a:ea typeface="Cambria" panose="02040503050406030204" pitchFamily="18" charset="0"/>
              </a:rPr>
              <a:t>челюсти на несколько секунд для лучшей фиксации. </a:t>
            </a:r>
            <a:endParaRPr lang="ru-RU" dirty="0">
              <a:latin typeface="Cambria" panose="02040503050406030204" pitchFamily="18" charset="0"/>
              <a:ea typeface="Cambria" panose="02040503050406030204" pitchFamily="18" charset="0"/>
            </a:endParaRPr>
          </a:p>
        </p:txBody>
      </p:sp>
      <p:sp>
        <p:nvSpPr>
          <p:cNvPr id="5" name="TextBox 4"/>
          <p:cNvSpPr txBox="1"/>
          <p:nvPr/>
        </p:nvSpPr>
        <p:spPr>
          <a:xfrm>
            <a:off x="5811442" y="4576155"/>
            <a:ext cx="3153046" cy="2031325"/>
          </a:xfrm>
          <a:prstGeom prst="rect">
            <a:avLst/>
          </a:prstGeom>
          <a:noFill/>
        </p:spPr>
        <p:txBody>
          <a:bodyPr wrap="square" rtlCol="0">
            <a:spAutoFit/>
          </a:bodyPr>
          <a:lstStyle/>
          <a:p>
            <a:r>
              <a:rPr lang="ru-RU" dirty="0">
                <a:solidFill>
                  <a:srgbClr val="FF0000"/>
                </a:solidFill>
                <a:latin typeface="Cambria" panose="02040503050406030204" pitchFamily="18" charset="0"/>
                <a:ea typeface="Cambria" panose="02040503050406030204" pitchFamily="18" charset="0"/>
              </a:rPr>
              <a:t>Рис.1</a:t>
            </a:r>
            <a:r>
              <a:rPr lang="ru-RU" dirty="0" smtClean="0">
                <a:latin typeface="Cambria" panose="02040503050406030204" pitchFamily="18" charset="0"/>
                <a:ea typeface="Cambria" panose="02040503050406030204" pitchFamily="18" charset="0"/>
              </a:rPr>
              <a:t> – рекомендованное количество геля для фиксации на </a:t>
            </a:r>
            <a:r>
              <a:rPr lang="ru-RU" dirty="0" err="1" smtClean="0">
                <a:latin typeface="Cambria" panose="02040503050406030204" pitchFamily="18" charset="0"/>
                <a:ea typeface="Cambria" panose="02040503050406030204" pitchFamily="18" charset="0"/>
              </a:rPr>
              <a:t>н.ч</a:t>
            </a:r>
            <a:r>
              <a:rPr lang="ru-RU" dirty="0" smtClean="0">
                <a:latin typeface="Cambria" panose="02040503050406030204" pitchFamily="18" charset="0"/>
                <a:ea typeface="Cambria" panose="02040503050406030204" pitchFamily="18" charset="0"/>
              </a:rPr>
              <a:t>.</a:t>
            </a:r>
          </a:p>
          <a:p>
            <a:r>
              <a:rPr lang="ru-RU" dirty="0" smtClean="0">
                <a:solidFill>
                  <a:srgbClr val="FF0000"/>
                </a:solidFill>
                <a:latin typeface="Cambria" panose="02040503050406030204" pitchFamily="18" charset="0"/>
                <a:ea typeface="Cambria" panose="02040503050406030204" pitchFamily="18" charset="0"/>
              </a:rPr>
              <a:t>Рис.2</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 рекомендованное количество геля для фиксации на </a:t>
            </a:r>
            <a:r>
              <a:rPr lang="ru-RU" dirty="0" err="1" smtClean="0">
                <a:latin typeface="Cambria" panose="02040503050406030204" pitchFamily="18" charset="0"/>
                <a:ea typeface="Cambria" panose="02040503050406030204" pitchFamily="18" charset="0"/>
              </a:rPr>
              <a:t>в.ч</a:t>
            </a:r>
            <a:r>
              <a:rPr lang="ru-RU" dirty="0">
                <a:latin typeface="Cambria" panose="02040503050406030204" pitchFamily="18" charset="0"/>
                <a:ea typeface="Cambria" panose="02040503050406030204" pitchFamily="18" charset="0"/>
              </a:rPr>
              <a:t>.</a:t>
            </a:r>
          </a:p>
          <a:p>
            <a:endParaRPr lang="ru-RU" dirty="0"/>
          </a:p>
        </p:txBody>
      </p:sp>
      <p:sp>
        <p:nvSpPr>
          <p:cNvPr id="6" name="Прямоугольник 5"/>
          <p:cNvSpPr/>
          <p:nvPr/>
        </p:nvSpPr>
        <p:spPr>
          <a:xfrm>
            <a:off x="4291856" y="3294092"/>
            <a:ext cx="769763" cy="369332"/>
          </a:xfrm>
          <a:prstGeom prst="rect">
            <a:avLst/>
          </a:prstGeom>
        </p:spPr>
        <p:txBody>
          <a:bodyPr wrap="none">
            <a:spAutoFit/>
          </a:bodyPr>
          <a:lstStyle/>
          <a:p>
            <a:r>
              <a:rPr lang="ru-RU" b="1" dirty="0">
                <a:solidFill>
                  <a:srgbClr val="FF0000"/>
                </a:solidFill>
                <a:latin typeface="Cambria" panose="02040503050406030204" pitchFamily="18" charset="0"/>
                <a:ea typeface="Cambria" panose="02040503050406030204" pitchFamily="18" charset="0"/>
              </a:rPr>
              <a:t>Рис.1</a:t>
            </a:r>
            <a:endParaRPr lang="ru-RU" b="1" dirty="0"/>
          </a:p>
        </p:txBody>
      </p:sp>
      <p:sp>
        <p:nvSpPr>
          <p:cNvPr id="12" name="Прямоугольник 11"/>
          <p:cNvSpPr/>
          <p:nvPr/>
        </p:nvSpPr>
        <p:spPr>
          <a:xfrm>
            <a:off x="4291855" y="6238148"/>
            <a:ext cx="769763" cy="369332"/>
          </a:xfrm>
          <a:prstGeom prst="rect">
            <a:avLst/>
          </a:prstGeom>
        </p:spPr>
        <p:txBody>
          <a:bodyPr wrap="none">
            <a:spAutoFit/>
          </a:bodyPr>
          <a:lstStyle/>
          <a:p>
            <a:r>
              <a:rPr lang="ru-RU" b="1" dirty="0" smtClean="0">
                <a:solidFill>
                  <a:srgbClr val="FF0000"/>
                </a:solidFill>
                <a:latin typeface="Cambria" panose="02040503050406030204" pitchFamily="18" charset="0"/>
                <a:ea typeface="Cambria" panose="02040503050406030204" pitchFamily="18" charset="0"/>
              </a:rPr>
              <a:t>Рис.2</a:t>
            </a:r>
            <a:endParaRPr lang="ru-RU" b="1" dirty="0"/>
          </a:p>
        </p:txBody>
      </p:sp>
      <p:pic>
        <p:nvPicPr>
          <p:cNvPr id="14"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458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683CC7-DB61-4921-88CC-DF377934B0D4}" type="slidenum">
              <a:rPr lang="ru-RU" altLang="ru-RU">
                <a:solidFill>
                  <a:srgbClr val="898989"/>
                </a:solidFill>
              </a:rPr>
              <a:pPr/>
              <a:t>7</a:t>
            </a:fld>
            <a:endParaRPr lang="ru-RU" altLang="ru-RU">
              <a:solidFill>
                <a:srgbClr val="898989"/>
              </a:solidFill>
            </a:endParaRPr>
          </a:p>
        </p:txBody>
      </p:sp>
      <p:pic>
        <p:nvPicPr>
          <p:cNvPr id="717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3528" y="1680368"/>
            <a:ext cx="6345237"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9956" y="3902075"/>
            <a:ext cx="3554412"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6800" y="3890565"/>
            <a:ext cx="330835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974012" y="1311036"/>
            <a:ext cx="6505575" cy="369332"/>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ru-RU" altLang="ru-RU" b="1" dirty="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Наложение съемных протезов на верхнюю челюсть</a:t>
            </a:r>
          </a:p>
        </p:txBody>
      </p:sp>
      <p:pic>
        <p:nvPicPr>
          <p:cNvPr id="9"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70</a:t>
            </a:fld>
            <a:endParaRPr lang="ru-RU" altLang="ru-RU">
              <a:solidFill>
                <a:srgbClr val="898989"/>
              </a:solidFill>
            </a:endParaRPr>
          </a:p>
        </p:txBody>
      </p:sp>
      <p:sp>
        <p:nvSpPr>
          <p:cNvPr id="2" name="Прямоугольник 1"/>
          <p:cNvSpPr/>
          <p:nvPr/>
        </p:nvSpPr>
        <p:spPr>
          <a:xfrm>
            <a:off x="1763688" y="1093608"/>
            <a:ext cx="7250366" cy="5324535"/>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Существует адгезивный препарат на основе </a:t>
            </a:r>
            <a:r>
              <a:rPr lang="ru-RU" sz="2000" dirty="0" smtClean="0">
                <a:latin typeface="Cambria" panose="02040503050406030204" pitchFamily="18" charset="0"/>
                <a:ea typeface="Cambria" panose="02040503050406030204" pitchFamily="18" charset="0"/>
              </a:rPr>
              <a:t>водорастворимого высокомолекулярного </a:t>
            </a:r>
            <a:r>
              <a:rPr lang="ru-RU" sz="2000" dirty="0">
                <a:latin typeface="Cambria" panose="02040503050406030204" pitchFamily="18" charset="0"/>
                <a:ea typeface="Cambria" panose="02040503050406030204" pitchFamily="18" charset="0"/>
              </a:rPr>
              <a:t>вещества, который содержит </a:t>
            </a:r>
            <a:r>
              <a:rPr lang="ru-RU" sz="2000" dirty="0" smtClean="0">
                <a:latin typeface="Cambria" panose="02040503050406030204" pitchFamily="18" charset="0"/>
                <a:ea typeface="Cambria" panose="02040503050406030204" pitchFamily="18" charset="0"/>
              </a:rPr>
              <a:t>микрокапсулы с </a:t>
            </a:r>
          </a:p>
          <a:p>
            <a:r>
              <a:rPr lang="ru-RU" sz="2000" dirty="0" smtClean="0">
                <a:latin typeface="Cambria" panose="02040503050406030204" pitchFamily="18" charset="0"/>
                <a:ea typeface="Cambria" panose="02040503050406030204" pitchFamily="18" charset="0"/>
              </a:rPr>
              <a:t>жирорастворимыми </a:t>
            </a:r>
            <a:r>
              <a:rPr lang="ru-RU" sz="2000" dirty="0">
                <a:latin typeface="Cambria" panose="02040503050406030204" pitchFamily="18" charset="0"/>
                <a:ea typeface="Cambria" panose="02040503050406030204" pitchFamily="18" charset="0"/>
              </a:rPr>
              <a:t>витаминами и связующий агент, </a:t>
            </a:r>
            <a:r>
              <a:rPr lang="ru-RU" sz="2000" dirty="0" smtClean="0">
                <a:latin typeface="Cambria" panose="02040503050406030204" pitchFamily="18" charset="0"/>
                <a:ea typeface="Cambria" panose="02040503050406030204" pitchFamily="18" charset="0"/>
              </a:rPr>
              <a:t>соединяющий </a:t>
            </a:r>
            <a:r>
              <a:rPr lang="ru-RU" sz="2000" dirty="0">
                <a:latin typeface="Cambria" panose="02040503050406030204" pitchFamily="18" charset="0"/>
                <a:ea typeface="Cambria" panose="02040503050406030204" pitchFamily="18" charset="0"/>
              </a:rPr>
              <a:t>эти микрокапсулы с клеящими веществами. Такой </a:t>
            </a:r>
            <a:r>
              <a:rPr lang="ru-RU" sz="2000" dirty="0" err="1" smtClean="0">
                <a:latin typeface="Cambria" panose="02040503050406030204" pitchFamily="18" charset="0"/>
                <a:ea typeface="Cambria" panose="02040503050406030204" pitchFamily="18" charset="0"/>
              </a:rPr>
              <a:t>адге</a:t>
            </a:r>
            <a:r>
              <a:rPr lang="ru-RU" sz="2000" dirty="0" err="1">
                <a:latin typeface="Cambria" panose="02040503050406030204" pitchFamily="18" charset="0"/>
                <a:ea typeface="Cambria" panose="02040503050406030204" pitchFamily="18" charset="0"/>
              </a:rPr>
              <a:t>з</a:t>
            </a:r>
            <a:r>
              <a:rPr lang="ru-RU" sz="2000" dirty="0" err="1" smtClean="0">
                <a:latin typeface="Cambria" panose="02040503050406030204" pitchFamily="18" charset="0"/>
                <a:ea typeface="Cambria" panose="02040503050406030204" pitchFamily="18" charset="0"/>
              </a:rPr>
              <a:t>ив</a:t>
            </a:r>
            <a:r>
              <a:rPr lang="ru-RU" sz="2000" dirty="0" smtClean="0">
                <a:latin typeface="Cambria" panose="02040503050406030204" pitchFamily="18" charset="0"/>
                <a:ea typeface="Cambria" panose="02040503050406030204" pitchFamily="18" charset="0"/>
              </a:rPr>
              <a:t> </a:t>
            </a:r>
            <a:r>
              <a:rPr lang="ru-RU" sz="2000" dirty="0">
                <a:latin typeface="Cambria" panose="02040503050406030204" pitchFamily="18" charset="0"/>
                <a:ea typeface="Cambria" panose="02040503050406030204" pitchFamily="18" charset="0"/>
              </a:rPr>
              <a:t>применяется у пациентов преклонного </a:t>
            </a:r>
            <a:r>
              <a:rPr lang="ru-RU" sz="2000" dirty="0" smtClean="0">
                <a:latin typeface="Cambria" panose="02040503050406030204" pitchFamily="18" charset="0"/>
                <a:ea typeface="Cambria" panose="02040503050406030204" pitchFamily="18" charset="0"/>
              </a:rPr>
              <a:t>возраста, пользующихся </a:t>
            </a:r>
            <a:r>
              <a:rPr lang="ru-RU" sz="2000" dirty="0">
                <a:latin typeface="Cambria" panose="02040503050406030204" pitchFamily="18" charset="0"/>
                <a:ea typeface="Cambria" panose="02040503050406030204" pitchFamily="18" charset="0"/>
              </a:rPr>
              <a:t>съемными пластиночными протезами</a:t>
            </a:r>
            <a:r>
              <a:rPr lang="ru-RU" sz="2000" dirty="0" smtClean="0">
                <a:latin typeface="Cambria" panose="02040503050406030204" pitchFamily="18" charset="0"/>
                <a:ea typeface="Cambria" panose="02040503050406030204" pitchFamily="18" charset="0"/>
              </a:rPr>
              <a:t>.</a:t>
            </a:r>
          </a:p>
          <a:p>
            <a:endParaRPr lang="ru-RU" sz="2000" dirty="0">
              <a:latin typeface="Cambria" panose="02040503050406030204" pitchFamily="18" charset="0"/>
              <a:ea typeface="Cambria" panose="02040503050406030204" pitchFamily="18" charset="0"/>
            </a:endParaRPr>
          </a:p>
          <a:p>
            <a:r>
              <a:rPr lang="ru-RU" sz="2000" dirty="0">
                <a:latin typeface="Cambria" panose="02040503050406030204" pitchFamily="18" charset="0"/>
                <a:ea typeface="Cambria" panose="02040503050406030204" pitchFamily="18" charset="0"/>
              </a:rPr>
              <a:t>Исследовано влияние на фиксацию съемных протезов </a:t>
            </a:r>
            <a:r>
              <a:rPr lang="ru-RU" sz="2000" dirty="0" smtClean="0">
                <a:latin typeface="Cambria" panose="02040503050406030204" pitchFamily="18" charset="0"/>
                <a:ea typeface="Cambria" panose="02040503050406030204" pitchFamily="18" charset="0"/>
              </a:rPr>
              <a:t>различных </a:t>
            </a:r>
            <a:r>
              <a:rPr lang="ru-RU" sz="2000" dirty="0">
                <a:latin typeface="Cambria" panose="02040503050406030204" pitchFamily="18" charset="0"/>
                <a:ea typeface="Cambria" panose="02040503050406030204" pitchFamily="18" charset="0"/>
              </a:rPr>
              <a:t>видов клеящих средств (крема и порошка) и </a:t>
            </a:r>
            <a:r>
              <a:rPr lang="ru-RU" sz="2000" dirty="0" smtClean="0">
                <a:latin typeface="Cambria" panose="02040503050406030204" pitchFamily="18" charset="0"/>
                <a:ea typeface="Cambria" panose="02040503050406030204" pitchFamily="18" charset="0"/>
              </a:rPr>
              <a:t>использование </a:t>
            </a:r>
            <a:r>
              <a:rPr lang="ru-RU" sz="2000" dirty="0">
                <a:latin typeface="Cambria" panose="02040503050406030204" pitchFamily="18" charset="0"/>
                <a:ea typeface="Cambria" panose="02040503050406030204" pitchFamily="18" charset="0"/>
              </a:rPr>
              <a:t>протезов без препаратов. </a:t>
            </a:r>
            <a:endParaRPr lang="ru-RU" sz="2000" dirty="0" smtClean="0">
              <a:latin typeface="Cambria" panose="02040503050406030204" pitchFamily="18" charset="0"/>
              <a:ea typeface="Cambria" panose="02040503050406030204" pitchFamily="18" charset="0"/>
            </a:endParaRPr>
          </a:p>
          <a:p>
            <a:endParaRPr lang="ru-RU" sz="2000" dirty="0" smtClean="0">
              <a:latin typeface="Cambria" panose="02040503050406030204" pitchFamily="18" charset="0"/>
              <a:ea typeface="Cambria" panose="02040503050406030204" pitchFamily="18" charset="0"/>
            </a:endParaRPr>
          </a:p>
          <a:p>
            <a:r>
              <a:rPr lang="ru-RU" sz="2000" u="sng" dirty="0" smtClean="0">
                <a:solidFill>
                  <a:srgbClr val="0070C0"/>
                </a:solidFill>
                <a:latin typeface="Cambria" panose="02040503050406030204" pitchFamily="18" charset="0"/>
                <a:ea typeface="Cambria" panose="02040503050406030204" pitchFamily="18" charset="0"/>
              </a:rPr>
              <a:t>После </a:t>
            </a:r>
            <a:r>
              <a:rPr lang="ru-RU" sz="2000" u="sng" dirty="0">
                <a:solidFill>
                  <a:srgbClr val="0070C0"/>
                </a:solidFill>
                <a:latin typeface="Cambria" panose="02040503050406030204" pitchFamily="18" charset="0"/>
                <a:ea typeface="Cambria" panose="02040503050406030204" pitchFamily="18" charset="0"/>
              </a:rPr>
              <a:t>измерения </a:t>
            </a:r>
            <a:r>
              <a:rPr lang="ru-RU" sz="2000" u="sng" dirty="0" smtClean="0">
                <a:solidFill>
                  <a:srgbClr val="0070C0"/>
                </a:solidFill>
                <a:latin typeface="Cambria" panose="02040503050406030204" pitchFamily="18" charset="0"/>
                <a:ea typeface="Cambria" panose="02040503050406030204" pitchFamily="18" charset="0"/>
              </a:rPr>
              <a:t>удерживающей </a:t>
            </a:r>
            <a:r>
              <a:rPr lang="ru-RU" sz="2000" u="sng" dirty="0">
                <a:solidFill>
                  <a:srgbClr val="0070C0"/>
                </a:solidFill>
                <a:latin typeface="Cambria" panose="02040503050406030204" pitchFamily="18" charset="0"/>
                <a:ea typeface="Cambria" panose="02040503050406030204" pitchFamily="18" charset="0"/>
              </a:rPr>
              <a:t>силы непосредственно после фиксации протеза, через 15 </a:t>
            </a:r>
            <a:r>
              <a:rPr lang="ru-RU" sz="2000" u="sng" dirty="0" smtClean="0">
                <a:solidFill>
                  <a:srgbClr val="0070C0"/>
                </a:solidFill>
                <a:latin typeface="Cambria" panose="02040503050406030204" pitchFamily="18" charset="0"/>
                <a:ea typeface="Cambria" panose="02040503050406030204" pitchFamily="18" charset="0"/>
              </a:rPr>
              <a:t>минут</a:t>
            </a:r>
            <a:r>
              <a:rPr lang="ru-RU" sz="2000" u="sng" dirty="0">
                <a:solidFill>
                  <a:srgbClr val="0070C0"/>
                </a:solidFill>
                <a:latin typeface="Cambria" panose="02040503050406030204" pitchFamily="18" charset="0"/>
                <a:ea typeface="Cambria" panose="02040503050406030204" pitchFamily="18" charset="0"/>
              </a:rPr>
              <a:t>, 2 и 4 часа было установлено, что без препаратов сила </a:t>
            </a:r>
            <a:r>
              <a:rPr lang="ru-RU" sz="2000" u="sng" dirty="0" smtClean="0">
                <a:solidFill>
                  <a:srgbClr val="0070C0"/>
                </a:solidFill>
                <a:latin typeface="Cambria" panose="02040503050406030204" pitchFamily="18" charset="0"/>
                <a:ea typeface="Cambria" panose="02040503050406030204" pitchFamily="18" charset="0"/>
              </a:rPr>
              <a:t>фиксации </a:t>
            </a:r>
            <a:r>
              <a:rPr lang="ru-RU" sz="2000" u="sng" dirty="0">
                <a:solidFill>
                  <a:srgbClr val="0070C0"/>
                </a:solidFill>
                <a:latin typeface="Cambria" panose="02040503050406030204" pitchFamily="18" charset="0"/>
                <a:ea typeface="Cambria" panose="02040503050406030204" pitchFamily="18" charset="0"/>
              </a:rPr>
              <a:t>ниже</a:t>
            </a:r>
            <a:r>
              <a:rPr lang="ru-RU" sz="2000" u="sng" dirty="0" smtClean="0">
                <a:solidFill>
                  <a:srgbClr val="0070C0"/>
                </a:solidFill>
                <a:latin typeface="Cambria" panose="02040503050406030204" pitchFamily="18" charset="0"/>
                <a:ea typeface="Cambria" panose="02040503050406030204" pitchFamily="18" charset="0"/>
              </a:rPr>
              <a:t>,</a:t>
            </a:r>
            <a:r>
              <a:rPr lang="ru-RU" sz="2000" u="sng" dirty="0">
                <a:solidFill>
                  <a:srgbClr val="0070C0"/>
                </a:solidFill>
                <a:latin typeface="Cambria" panose="02040503050406030204" pitchFamily="18" charset="0"/>
                <a:ea typeface="Cambria" panose="02040503050406030204" pitchFamily="18" charset="0"/>
              </a:rPr>
              <a:t> чем при применении препаратов в виде крема </a:t>
            </a:r>
            <a:r>
              <a:rPr lang="ru-RU" sz="2000" u="sng" dirty="0" smtClean="0">
                <a:solidFill>
                  <a:srgbClr val="0070C0"/>
                </a:solidFill>
                <a:latin typeface="Cambria" panose="02040503050406030204" pitchFamily="18" charset="0"/>
                <a:ea typeface="Cambria" panose="02040503050406030204" pitchFamily="18" charset="0"/>
              </a:rPr>
              <a:t>или порошка</a:t>
            </a:r>
            <a:r>
              <a:rPr lang="ru-RU" sz="2000" u="sng" dirty="0">
                <a:solidFill>
                  <a:srgbClr val="0070C0"/>
                </a:solidFill>
                <a:latin typeface="Cambria" panose="02040503050406030204" pitchFamily="18" charset="0"/>
                <a:ea typeface="Cambria" panose="02040503050406030204" pitchFamily="18" charset="0"/>
              </a:rPr>
              <a:t>.</a:t>
            </a:r>
          </a:p>
        </p:txBody>
      </p:sp>
      <p:pic>
        <p:nvPicPr>
          <p:cNvPr id="6"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71</a:t>
            </a:fld>
            <a:endParaRPr lang="ru-RU" altLang="ru-RU">
              <a:solidFill>
                <a:srgbClr val="898989"/>
              </a:solidFill>
            </a:endParaRPr>
          </a:p>
        </p:txBody>
      </p:sp>
      <p:sp>
        <p:nvSpPr>
          <p:cNvPr id="3" name="Прямоугольник 2"/>
          <p:cNvSpPr/>
          <p:nvPr/>
        </p:nvSpPr>
        <p:spPr>
          <a:xfrm>
            <a:off x="1547664" y="1089164"/>
            <a:ext cx="7416824" cy="5632311"/>
          </a:xfrm>
          <a:prstGeom prst="rect">
            <a:avLst/>
          </a:prstGeom>
        </p:spPr>
        <p:txBody>
          <a:bodyPr wrap="square">
            <a:spAutoFit/>
          </a:bodyPr>
          <a:lstStyle/>
          <a:p>
            <a:r>
              <a:rPr lang="ru-RU" dirty="0">
                <a:latin typeface="Times-Roman"/>
              </a:rPr>
              <a:t>Адгезивные средства могут применяться как для </a:t>
            </a:r>
            <a:r>
              <a:rPr lang="ru-RU" dirty="0" smtClean="0">
                <a:latin typeface="Times-Roman"/>
              </a:rPr>
              <a:t>улучшения фиксации </a:t>
            </a:r>
            <a:r>
              <a:rPr lang="ru-RU" dirty="0">
                <a:latin typeface="Times-Roman"/>
              </a:rPr>
              <a:t>съемных протезов, так и для профилактики </a:t>
            </a:r>
            <a:r>
              <a:rPr lang="ru-RU" dirty="0" smtClean="0">
                <a:latin typeface="Times-Roman"/>
              </a:rPr>
              <a:t>протезных стоматитов</a:t>
            </a:r>
            <a:r>
              <a:rPr lang="ru-RU" dirty="0">
                <a:latin typeface="Times-Roman"/>
              </a:rPr>
              <a:t>. В адгезивных препаратах должна отсутствовать </a:t>
            </a:r>
            <a:r>
              <a:rPr lang="ru-RU" dirty="0" smtClean="0">
                <a:latin typeface="Times-Roman"/>
              </a:rPr>
              <a:t>субстанция </a:t>
            </a:r>
            <a:r>
              <a:rPr lang="ru-RU" dirty="0">
                <a:latin typeface="Times-Roman"/>
              </a:rPr>
              <a:t>для пролиферации бактериальной флоры, в </a:t>
            </a:r>
            <a:r>
              <a:rPr lang="ru-RU" dirty="0" smtClean="0">
                <a:latin typeface="Times-Roman"/>
              </a:rPr>
              <a:t>частности </a:t>
            </a:r>
            <a:r>
              <a:rPr lang="ru-RU" i="1" dirty="0" err="1" smtClean="0">
                <a:latin typeface="Times-Italic"/>
              </a:rPr>
              <a:t>staphylococcus</a:t>
            </a:r>
            <a:r>
              <a:rPr lang="ru-RU" i="1" dirty="0" smtClean="0">
                <a:latin typeface="Times-Italic"/>
              </a:rPr>
              <a:t> </a:t>
            </a:r>
            <a:r>
              <a:rPr lang="ru-RU" i="1" dirty="0" err="1">
                <a:latin typeface="Times-Italic"/>
              </a:rPr>
              <a:t>aureus</a:t>
            </a:r>
            <a:r>
              <a:rPr lang="ru-RU" i="1" dirty="0">
                <a:latin typeface="Times-Italic"/>
              </a:rPr>
              <a:t>. </a:t>
            </a:r>
            <a:endParaRPr lang="ru-RU" i="1" dirty="0" smtClean="0">
              <a:latin typeface="Times-Italic"/>
            </a:endParaRPr>
          </a:p>
          <a:p>
            <a:r>
              <a:rPr lang="ru-RU" dirty="0" smtClean="0">
                <a:latin typeface="Times-Roman"/>
              </a:rPr>
              <a:t>Ученые </a:t>
            </a:r>
            <a:r>
              <a:rPr lang="ru-RU" dirty="0">
                <a:latin typeface="Times-Roman"/>
              </a:rPr>
              <a:t>добавляли в адгезивные </a:t>
            </a:r>
            <a:r>
              <a:rPr lang="ru-RU" dirty="0" smtClean="0">
                <a:latin typeface="Times-Roman"/>
              </a:rPr>
              <a:t>препараты гидрокарбонат </a:t>
            </a:r>
            <a:r>
              <a:rPr lang="ru-RU" dirty="0">
                <a:latin typeface="Times-Roman"/>
              </a:rPr>
              <a:t>натрия и противогрибковые агенты и </a:t>
            </a:r>
            <a:r>
              <a:rPr lang="ru-RU" dirty="0" smtClean="0">
                <a:latin typeface="Times-Roman"/>
              </a:rPr>
              <a:t>наблюдали благоприятный </a:t>
            </a:r>
            <a:r>
              <a:rPr lang="ru-RU" dirty="0">
                <a:latin typeface="Times-Roman"/>
              </a:rPr>
              <a:t>ингибирующий эффект</a:t>
            </a:r>
            <a:r>
              <a:rPr lang="ru-RU" dirty="0" smtClean="0">
                <a:latin typeface="Times-Roman"/>
              </a:rPr>
              <a:t>.</a:t>
            </a:r>
          </a:p>
          <a:p>
            <a:endParaRPr lang="ru-RU" dirty="0">
              <a:latin typeface="Times-Roman"/>
            </a:endParaRPr>
          </a:p>
          <a:p>
            <a:r>
              <a:rPr lang="ru-RU" dirty="0">
                <a:latin typeface="Times-Roman"/>
              </a:rPr>
              <a:t>Использование адгезивных средств </a:t>
            </a:r>
            <a:r>
              <a:rPr lang="ru-RU" dirty="0" smtClean="0">
                <a:latin typeface="Times-Roman"/>
              </a:rPr>
              <a:t>требует тщательной очистки протезов </a:t>
            </a:r>
            <a:r>
              <a:rPr lang="ru-RU" dirty="0">
                <a:latin typeface="Times-Roman"/>
              </a:rPr>
              <a:t>и строгого соблюдения гигиены полости рта как </a:t>
            </a:r>
            <a:r>
              <a:rPr lang="ru-RU" dirty="0" smtClean="0">
                <a:latin typeface="Times-Roman"/>
              </a:rPr>
              <a:t>основного фактора </a:t>
            </a:r>
            <a:r>
              <a:rPr lang="ru-RU" dirty="0">
                <a:latin typeface="Times-Roman"/>
              </a:rPr>
              <a:t>профилактики стоматита</a:t>
            </a:r>
            <a:r>
              <a:rPr lang="ru-RU" dirty="0" smtClean="0">
                <a:latin typeface="Times-Roman"/>
              </a:rPr>
              <a:t>.</a:t>
            </a:r>
          </a:p>
          <a:p>
            <a:endParaRPr lang="ru-RU" dirty="0">
              <a:latin typeface="Times-Roman"/>
            </a:endParaRPr>
          </a:p>
          <a:p>
            <a:r>
              <a:rPr lang="ru-RU" dirty="0" smtClean="0">
                <a:latin typeface="Times-Roman"/>
              </a:rPr>
              <a:t> </a:t>
            </a:r>
            <a:r>
              <a:rPr lang="ru-RU" u="sng" dirty="0">
                <a:solidFill>
                  <a:srgbClr val="0070C0"/>
                </a:solidFill>
                <a:latin typeface="Times-Roman"/>
              </a:rPr>
              <a:t>Адгезивные препараты </a:t>
            </a:r>
            <a:r>
              <a:rPr lang="ru-RU" u="sng" dirty="0" smtClean="0">
                <a:solidFill>
                  <a:srgbClr val="0070C0"/>
                </a:solidFill>
                <a:latin typeface="Times-Roman"/>
              </a:rPr>
              <a:t>следует назначать </a:t>
            </a:r>
            <a:r>
              <a:rPr lang="ru-RU" u="sng" dirty="0">
                <a:solidFill>
                  <a:srgbClr val="0070C0"/>
                </a:solidFill>
                <a:latin typeface="Times-Roman"/>
              </a:rPr>
              <a:t>только при качественно изготовленных и хорошо </a:t>
            </a:r>
            <a:r>
              <a:rPr lang="ru-RU" u="sng" dirty="0" smtClean="0">
                <a:solidFill>
                  <a:srgbClr val="0070C0"/>
                </a:solidFill>
                <a:latin typeface="Times-Roman"/>
              </a:rPr>
              <a:t>припасованных </a:t>
            </a:r>
            <a:r>
              <a:rPr lang="ru-RU" u="sng" dirty="0">
                <a:solidFill>
                  <a:srgbClr val="0070C0"/>
                </a:solidFill>
                <a:latin typeface="Times-Roman"/>
              </a:rPr>
              <a:t>протезах, так как использование функционально </a:t>
            </a:r>
            <a:r>
              <a:rPr lang="ru-RU" u="sng" dirty="0" smtClean="0">
                <a:solidFill>
                  <a:srgbClr val="0070C0"/>
                </a:solidFill>
                <a:latin typeface="Times-Roman"/>
              </a:rPr>
              <a:t>неполноценных </a:t>
            </a:r>
            <a:r>
              <a:rPr lang="ru-RU" u="sng" dirty="0">
                <a:solidFill>
                  <a:srgbClr val="0070C0"/>
                </a:solidFill>
                <a:latin typeface="Times-Roman"/>
              </a:rPr>
              <a:t>конструкций ведет к постоянному </a:t>
            </a:r>
            <a:r>
              <a:rPr lang="ru-RU" u="sng" dirty="0" err="1">
                <a:solidFill>
                  <a:srgbClr val="0070C0"/>
                </a:solidFill>
                <a:latin typeface="Times-Roman"/>
              </a:rPr>
              <a:t>травмированию</a:t>
            </a:r>
            <a:r>
              <a:rPr lang="ru-RU" u="sng" dirty="0">
                <a:solidFill>
                  <a:srgbClr val="0070C0"/>
                </a:solidFill>
                <a:latin typeface="Times-Roman"/>
              </a:rPr>
              <a:t> </a:t>
            </a:r>
            <a:r>
              <a:rPr lang="ru-RU" u="sng" dirty="0" smtClean="0">
                <a:solidFill>
                  <a:srgbClr val="0070C0"/>
                </a:solidFill>
                <a:latin typeface="Times-Roman"/>
              </a:rPr>
              <a:t>слизистой </a:t>
            </a:r>
            <a:r>
              <a:rPr lang="ru-RU" u="sng" dirty="0">
                <a:solidFill>
                  <a:srgbClr val="0070C0"/>
                </a:solidFill>
                <a:latin typeface="Times-Roman"/>
              </a:rPr>
              <a:t>оболочки, а следовательно, к хроническому воспалению, </a:t>
            </a:r>
            <a:r>
              <a:rPr lang="ru-RU" u="sng" dirty="0" smtClean="0">
                <a:solidFill>
                  <a:srgbClr val="0070C0"/>
                </a:solidFill>
                <a:latin typeface="Times-Roman"/>
              </a:rPr>
              <a:t>что способствует </a:t>
            </a:r>
            <a:r>
              <a:rPr lang="ru-RU" u="sng" dirty="0">
                <a:solidFill>
                  <a:srgbClr val="0070C0"/>
                </a:solidFill>
                <a:latin typeface="Times-Roman"/>
              </a:rPr>
              <a:t>резорбции костной ткани и повышает </a:t>
            </a:r>
            <a:r>
              <a:rPr lang="ru-RU" u="sng" dirty="0" smtClean="0">
                <a:solidFill>
                  <a:srgbClr val="0070C0"/>
                </a:solidFill>
                <a:latin typeface="Times-Roman"/>
              </a:rPr>
              <a:t>интенсивность атрофических </a:t>
            </a:r>
            <a:r>
              <a:rPr lang="ru-RU" u="sng" dirty="0">
                <a:solidFill>
                  <a:srgbClr val="0070C0"/>
                </a:solidFill>
                <a:latin typeface="Times-Roman"/>
              </a:rPr>
              <a:t>процессов.</a:t>
            </a:r>
            <a:endParaRPr lang="ru-RU" u="sng" dirty="0">
              <a:solidFill>
                <a:srgbClr val="0070C0"/>
              </a:solidFill>
            </a:endParaRPr>
          </a:p>
        </p:txBody>
      </p:sp>
      <p:pic>
        <p:nvPicPr>
          <p:cNvPr id="6"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670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72</a:t>
            </a:fld>
            <a:endParaRPr lang="ru-RU" altLang="ru-RU">
              <a:solidFill>
                <a:srgbClr val="898989"/>
              </a:solidFill>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1306341"/>
            <a:ext cx="3744416" cy="2744000"/>
          </a:xfrm>
          <a:prstGeom prst="rect">
            <a:avLst/>
          </a:prstGeom>
        </p:spPr>
      </p:pic>
      <p:pic>
        <p:nvPicPr>
          <p:cNvPr id="6" name="Рисунок 5"/>
          <p:cNvPicPr>
            <a:picLocks noChangeAspect="1"/>
          </p:cNvPicPr>
          <p:nvPr/>
        </p:nvPicPr>
        <p:blipFill>
          <a:blip r:embed="rId5"/>
          <a:stretch>
            <a:fillRect/>
          </a:stretch>
        </p:blipFill>
        <p:spPr>
          <a:xfrm>
            <a:off x="1763688" y="4226269"/>
            <a:ext cx="3600400" cy="2479396"/>
          </a:xfrm>
          <a:prstGeom prst="rect">
            <a:avLst/>
          </a:prstGeom>
        </p:spPr>
      </p:pic>
      <p:sp>
        <p:nvSpPr>
          <p:cNvPr id="7" name="Прямоугольник 6"/>
          <p:cNvSpPr/>
          <p:nvPr/>
        </p:nvSpPr>
        <p:spPr>
          <a:xfrm>
            <a:off x="5652120" y="1633287"/>
            <a:ext cx="3324052" cy="1107996"/>
          </a:xfrm>
          <a:prstGeom prst="rect">
            <a:avLst/>
          </a:prstGeom>
        </p:spPr>
        <p:txBody>
          <a:bodyPr wrap="none">
            <a:spAutoFit/>
          </a:bodyPr>
          <a:lstStyle/>
          <a:p>
            <a:pPr algn="ctr"/>
            <a:r>
              <a:rPr lang="ru-RU" sz="2400" dirty="0" smtClean="0">
                <a:latin typeface="Cambria" panose="02040503050406030204" pitchFamily="18" charset="0"/>
                <a:ea typeface="Cambria" panose="02040503050406030204" pitchFamily="18" charset="0"/>
              </a:rPr>
              <a:t>Клиническая картина </a:t>
            </a:r>
          </a:p>
          <a:p>
            <a:pPr algn="ctr"/>
            <a:r>
              <a:rPr lang="ru-RU" sz="2400" dirty="0" smtClean="0">
                <a:latin typeface="Cambria" panose="02040503050406030204" pitchFamily="18" charset="0"/>
                <a:ea typeface="Cambria" panose="02040503050406030204" pitchFamily="18" charset="0"/>
              </a:rPr>
              <a:t>протезного стоматита</a:t>
            </a:r>
          </a:p>
          <a:p>
            <a:endParaRPr lang="ru-RU" dirty="0"/>
          </a:p>
        </p:txBody>
      </p:sp>
      <p:pic>
        <p:nvPicPr>
          <p:cNvPr id="9222" name="Picture 6" descr="Стоматит у взрослых. Лечение в домашних условиях вполне реальн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6129" y="4195470"/>
            <a:ext cx="3460257" cy="247939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1188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73</a:t>
            </a:fld>
            <a:endParaRPr lang="ru-RU" altLang="ru-RU">
              <a:solidFill>
                <a:srgbClr val="898989"/>
              </a:solidFill>
            </a:endParaRPr>
          </a:p>
        </p:txBody>
      </p:sp>
      <p:pic>
        <p:nvPicPr>
          <p:cNvPr id="9"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619672" y="1412776"/>
            <a:ext cx="6750496" cy="5078313"/>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Съемные зубные протезы необходимо беречь от воздействия высоких температур, от механических и химических повреждений. При появлении трещин в протезе или его поломке пользоваться им нельзя во избежание </a:t>
            </a:r>
            <a:r>
              <a:rPr lang="ru-RU" dirty="0" err="1">
                <a:latin typeface="Cambria" panose="02040503050406030204" pitchFamily="18" charset="0"/>
                <a:ea typeface="Cambria" panose="02040503050406030204" pitchFamily="18" charset="0"/>
              </a:rPr>
              <a:t>травмирования</a:t>
            </a:r>
            <a:r>
              <a:rPr lang="ru-RU" dirty="0">
                <a:latin typeface="Cambria" panose="02040503050406030204" pitchFamily="18" charset="0"/>
                <a:ea typeface="Cambria" panose="02040503050406030204" pitchFamily="18" charset="0"/>
              </a:rPr>
              <a:t> слизистой оболочки альвеолярных отростков и мягких тканей полости рта. Самостоятельно чинить и поправлять протез запрещено, нужно немедленно обратиться к врачу. </a:t>
            </a:r>
            <a:endParaRPr lang="ru-RU" dirty="0" smtClean="0">
              <a:latin typeface="Cambria" panose="02040503050406030204" pitchFamily="18" charset="0"/>
              <a:ea typeface="Cambria" panose="02040503050406030204" pitchFamily="18" charset="0"/>
            </a:endParaRPr>
          </a:p>
          <a:p>
            <a:r>
              <a:rPr lang="ru-RU" b="1" i="1" dirty="0" smtClean="0">
                <a:solidFill>
                  <a:srgbClr val="0070C0"/>
                </a:solidFill>
                <a:latin typeface="Cambria" panose="02040503050406030204" pitchFamily="18" charset="0"/>
                <a:ea typeface="Cambria" panose="02040503050406030204" pitchFamily="18" charset="0"/>
              </a:rPr>
              <a:t>Срок </a:t>
            </a:r>
            <a:r>
              <a:rPr lang="ru-RU" b="1" i="1" dirty="0">
                <a:solidFill>
                  <a:srgbClr val="0070C0"/>
                </a:solidFill>
                <a:latin typeface="Cambria" panose="02040503050406030204" pitchFamily="18" charset="0"/>
                <a:ea typeface="Cambria" panose="02040503050406030204" pitchFamily="18" charset="0"/>
              </a:rPr>
              <a:t>пользования съемными пластиночными протезами составляет 3–5 лет. </a:t>
            </a:r>
            <a:endParaRPr lang="ru-RU" b="1" i="1" dirty="0" smtClean="0">
              <a:solidFill>
                <a:srgbClr val="0070C0"/>
              </a:solidFill>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Наряду </a:t>
            </a:r>
            <a:r>
              <a:rPr lang="ru-RU" dirty="0">
                <a:latin typeface="Cambria" panose="02040503050406030204" pitchFamily="18" charset="0"/>
                <a:ea typeface="Cambria" panose="02040503050406030204" pitchFamily="18" charset="0"/>
              </a:rPr>
              <a:t>с указанными рекомендациями пользования протезами пациентам полезно советовать мышечные упражнения, направленные на сохранение мышечного тонуса и предупреждение атрофии мышц. К таким упражнениям относится растягивание губ в стороны, сжатие и напряжение губ в ответ на минимальное усилие, создающее препятствие. Каждое действие следует выполнять в течение 4–5 минут с короткими промежутками покоя и </a:t>
            </a:r>
            <a:r>
              <a:rPr lang="ru-RU" dirty="0" smtClean="0">
                <a:latin typeface="Cambria" panose="02040503050406030204" pitchFamily="18" charset="0"/>
                <a:ea typeface="Cambria" panose="02040503050406030204" pitchFamily="18" charset="0"/>
              </a:rPr>
              <a:t>расслабления.</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08201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74</a:t>
            </a:fld>
            <a:endParaRPr lang="ru-RU" altLang="ru-RU">
              <a:solidFill>
                <a:srgbClr val="898989"/>
              </a:solidFill>
            </a:endParaRPr>
          </a:p>
        </p:txBody>
      </p:sp>
      <p:pic>
        <p:nvPicPr>
          <p:cNvPr id="9"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979712" y="1268760"/>
            <a:ext cx="6679654" cy="4708981"/>
          </a:xfrm>
          <a:prstGeom prst="rect">
            <a:avLst/>
          </a:prstGeom>
        </p:spPr>
        <p:txBody>
          <a:bodyPr wrap="square">
            <a:spAutoFit/>
          </a:bodyPr>
          <a:lstStyle/>
          <a:p>
            <a:pPr algn="ctr"/>
            <a:r>
              <a:rPr lang="ru-RU" sz="2000" b="1" dirty="0">
                <a:solidFill>
                  <a:srgbClr val="FF0000"/>
                </a:solidFill>
                <a:latin typeface="Cambria" panose="02040503050406030204" pitchFamily="18" charset="0"/>
                <a:ea typeface="Cambria" panose="02040503050406030204" pitchFamily="18" charset="0"/>
              </a:rPr>
              <a:t>Реакция тканей протезного ложа при пользовании съемными протезами </a:t>
            </a:r>
            <a:endParaRPr lang="ru-RU" sz="2000" b="1" dirty="0" smtClean="0">
              <a:solidFill>
                <a:srgbClr val="FF0000"/>
              </a:solidFill>
              <a:latin typeface="Cambria" panose="02040503050406030204" pitchFamily="18" charset="0"/>
              <a:ea typeface="Cambria" panose="02040503050406030204" pitchFamily="18" charset="0"/>
            </a:endParaRPr>
          </a:p>
          <a:p>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Любой </a:t>
            </a:r>
            <a:r>
              <a:rPr lang="ru-RU" sz="2000" dirty="0">
                <a:latin typeface="Cambria" panose="02040503050406030204" pitchFamily="18" charset="0"/>
                <a:ea typeface="Cambria" panose="02040503050406030204" pitchFamily="18" charset="0"/>
              </a:rPr>
              <a:t>протез, какой бы конструкции он ни был, являясь лечебным и профилактическим средством, одновременно выступает в полости рта как неадекватный раздражитель. Ткани и органы протезного ложа реагируют соответствующими реакциями. В основе развития реакций протезного ложа лежат различные патогенетические механизмы, обусловленные такими качествами протеза, как свойство материала, способ передачи жевательного давления, </a:t>
            </a:r>
            <a:r>
              <a:rPr lang="ru-RU" sz="2000" dirty="0" err="1">
                <a:latin typeface="Cambria" panose="02040503050406030204" pitchFamily="18" charset="0"/>
                <a:ea typeface="Cambria" panose="02040503050406030204" pitchFamily="18" charset="0"/>
              </a:rPr>
              <a:t>окклюзионные</a:t>
            </a:r>
            <a:r>
              <a:rPr lang="ru-RU" sz="2000" dirty="0">
                <a:latin typeface="Cambria" panose="02040503050406030204" pitchFamily="18" charset="0"/>
                <a:ea typeface="Cambria" panose="02040503050406030204" pitchFamily="18" charset="0"/>
              </a:rPr>
              <a:t> взаимоотношения, величина базиса и др. Выделяют побочное, токсическое, аллергическое и травмирующее действие протеза.</a:t>
            </a:r>
          </a:p>
        </p:txBody>
      </p:sp>
    </p:spTree>
    <p:extLst>
      <p:ext uri="{BB962C8B-B14F-4D97-AF65-F5344CB8AC3E}">
        <p14:creationId xmlns:p14="http://schemas.microsoft.com/office/powerpoint/2010/main" val="20851817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75</a:t>
            </a:fld>
            <a:endParaRPr lang="ru-RU" altLang="ru-RU">
              <a:solidFill>
                <a:srgbClr val="898989"/>
              </a:solidFill>
            </a:endParaRPr>
          </a:p>
        </p:txBody>
      </p:sp>
      <p:pic>
        <p:nvPicPr>
          <p:cNvPr id="9"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979712" y="1268760"/>
            <a:ext cx="6679654" cy="4708981"/>
          </a:xfrm>
          <a:prstGeom prst="rect">
            <a:avLst/>
          </a:prstGeom>
        </p:spPr>
        <p:txBody>
          <a:bodyPr wrap="square">
            <a:spAutoFit/>
          </a:bodyPr>
          <a:lstStyle/>
          <a:p>
            <a:r>
              <a:rPr lang="ru-RU" sz="2000" b="1" i="1" dirty="0">
                <a:solidFill>
                  <a:srgbClr val="FF0000"/>
                </a:solidFill>
                <a:latin typeface="Cambria" panose="02040503050406030204" pitchFamily="18" charset="0"/>
                <a:ea typeface="Cambria" panose="02040503050406030204" pitchFamily="18" charset="0"/>
              </a:rPr>
              <a:t>Побочное действие протеза заключается в следующем</a:t>
            </a:r>
            <a:r>
              <a:rPr lang="ru-RU" sz="2000" b="1" i="1" dirty="0" smtClean="0">
                <a:solidFill>
                  <a:srgbClr val="FF0000"/>
                </a:solidFill>
                <a:latin typeface="Cambria" panose="02040503050406030204" pitchFamily="18" charset="0"/>
                <a:ea typeface="Cambria" panose="02040503050406030204" pitchFamily="18" charset="0"/>
              </a:rPr>
              <a:t>:</a:t>
            </a:r>
          </a:p>
          <a:p>
            <a:r>
              <a:rPr lang="ru-RU" sz="2000" dirty="0" smtClean="0">
                <a:latin typeface="Cambria" panose="02040503050406030204" pitchFamily="18" charset="0"/>
                <a:ea typeface="Cambria" panose="02040503050406030204" pitchFamily="18" charset="0"/>
              </a:rPr>
              <a:t> </a:t>
            </a:r>
          </a:p>
          <a:p>
            <a:pPr marL="342900" indent="-342900">
              <a:buAutoNum type="arabicPeriod"/>
            </a:pPr>
            <a:r>
              <a:rPr lang="ru-RU" sz="2000" dirty="0" smtClean="0">
                <a:latin typeface="Cambria" panose="02040503050406030204" pitchFamily="18" charset="0"/>
                <a:ea typeface="Cambria" panose="02040503050406030204" pitchFamily="18" charset="0"/>
              </a:rPr>
              <a:t>Протез </a:t>
            </a:r>
            <a:r>
              <a:rPr lang="ru-RU" sz="2000" dirty="0">
                <a:latin typeface="Cambria" panose="02040503050406030204" pitchFamily="18" charset="0"/>
                <a:ea typeface="Cambria" panose="02040503050406030204" pitchFamily="18" charset="0"/>
              </a:rPr>
              <a:t>изменяет привычные взаимоотношения органов </a:t>
            </a:r>
            <a:r>
              <a:rPr lang="ru-RU" sz="2000" dirty="0" err="1">
                <a:latin typeface="Cambria" panose="02040503050406030204" pitchFamily="18" charset="0"/>
                <a:ea typeface="Cambria" panose="02040503050406030204" pitchFamily="18" charset="0"/>
              </a:rPr>
              <a:t>челюстнолицевой</a:t>
            </a:r>
            <a:r>
              <a:rPr lang="ru-RU" sz="2000" dirty="0">
                <a:latin typeface="Cambria" panose="02040503050406030204" pitchFamily="18" charset="0"/>
                <a:ea typeface="Cambria" panose="02040503050406030204" pitchFamily="18" charset="0"/>
              </a:rPr>
              <a:t> системы, т. к. сокращая объем полости рта, затрудняет движения языка, одновременно нарушая артикуляционные пункты, необходимые для образования звуков. </a:t>
            </a:r>
            <a:endParaRPr lang="ru-RU" sz="2000" dirty="0" smtClean="0">
              <a:latin typeface="Cambria" panose="02040503050406030204" pitchFamily="18" charset="0"/>
              <a:ea typeface="Cambria" panose="02040503050406030204" pitchFamily="18" charset="0"/>
            </a:endParaRPr>
          </a:p>
          <a:p>
            <a:pPr marL="342900" indent="-342900">
              <a:buAutoNum type="arabicPeriod"/>
            </a:pPr>
            <a:r>
              <a:rPr lang="ru-RU" sz="2000" dirty="0" smtClean="0">
                <a:latin typeface="Cambria" panose="02040503050406030204" pitchFamily="18" charset="0"/>
                <a:ea typeface="Cambria" panose="02040503050406030204" pitchFamily="18" charset="0"/>
              </a:rPr>
              <a:t>Новые </a:t>
            </a:r>
            <a:r>
              <a:rPr lang="ru-RU" sz="2000" dirty="0" err="1">
                <a:latin typeface="Cambria" panose="02040503050406030204" pitchFamily="18" charset="0"/>
                <a:ea typeface="Cambria" panose="02040503050406030204" pitchFamily="18" charset="0"/>
              </a:rPr>
              <a:t>окклюзионные</a:t>
            </a:r>
            <a:r>
              <a:rPr lang="ru-RU" sz="2000" dirty="0">
                <a:latin typeface="Cambria" panose="02040503050406030204" pitchFamily="18" charset="0"/>
                <a:ea typeface="Cambria" panose="02040503050406030204" pitchFamily="18" charset="0"/>
              </a:rPr>
              <a:t> контакты могут изменять характер движений нижней челюсти. </a:t>
            </a:r>
            <a:endParaRPr lang="ru-RU" sz="2000" dirty="0" smtClean="0">
              <a:latin typeface="Cambria" panose="02040503050406030204" pitchFamily="18" charset="0"/>
              <a:ea typeface="Cambria" panose="02040503050406030204" pitchFamily="18" charset="0"/>
            </a:endParaRPr>
          </a:p>
          <a:p>
            <a:pPr marL="342900" indent="-342900">
              <a:buAutoNum type="arabicPeriod"/>
            </a:pPr>
            <a:r>
              <a:rPr lang="ru-RU" sz="2000" dirty="0" smtClean="0">
                <a:latin typeface="Cambria" panose="02040503050406030204" pitchFamily="18" charset="0"/>
                <a:ea typeface="Cambria" panose="02040503050406030204" pitchFamily="18" charset="0"/>
              </a:rPr>
              <a:t>Изменение </a:t>
            </a:r>
            <a:r>
              <a:rPr lang="ru-RU" sz="2000" dirty="0" err="1">
                <a:latin typeface="Cambria" panose="02040503050406030204" pitchFamily="18" charset="0"/>
                <a:ea typeface="Cambria" panose="02040503050406030204" pitchFamily="18" charset="0"/>
              </a:rPr>
              <a:t>межальвеолярного</a:t>
            </a:r>
            <a:r>
              <a:rPr lang="ru-RU" sz="2000" dirty="0">
                <a:latin typeface="Cambria" panose="02040503050406030204" pitchFamily="18" charset="0"/>
                <a:ea typeface="Cambria" panose="02040503050406030204" pitchFamily="18" charset="0"/>
              </a:rPr>
              <a:t> расстояния, часто неизбежное и необходимое при протезировании, создает новые условия для деятельности жевательных мышц и височно-нижнечелюстного сустава. </a:t>
            </a:r>
          </a:p>
        </p:txBody>
      </p:sp>
    </p:spTree>
    <p:extLst>
      <p:ext uri="{BB962C8B-B14F-4D97-AF65-F5344CB8AC3E}">
        <p14:creationId xmlns:p14="http://schemas.microsoft.com/office/powerpoint/2010/main" val="31999762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76</a:t>
            </a:fld>
            <a:endParaRPr lang="ru-RU" altLang="ru-RU">
              <a:solidFill>
                <a:srgbClr val="898989"/>
              </a:solidFill>
            </a:endParaRPr>
          </a:p>
        </p:txBody>
      </p:sp>
      <p:pic>
        <p:nvPicPr>
          <p:cNvPr id="9"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691680" y="1332537"/>
            <a:ext cx="7128792" cy="5170646"/>
          </a:xfrm>
          <a:prstGeom prst="rect">
            <a:avLst/>
          </a:prstGeom>
        </p:spPr>
        <p:txBody>
          <a:bodyPr wrap="square">
            <a:spAutoFit/>
          </a:bodyPr>
          <a:lstStyle/>
          <a:p>
            <a:r>
              <a:rPr lang="ru-RU" sz="2200" dirty="0">
                <a:latin typeface="Cambria" panose="02040503050406030204" pitchFamily="18" charset="0"/>
                <a:ea typeface="Cambria" panose="02040503050406030204" pitchFamily="18" charset="0"/>
              </a:rPr>
              <a:t>4. Протез изменяет анализаторскую функцию нервных рецепторов слизистой оболочки, нарушая таким образом различные виды чувствительности. </a:t>
            </a:r>
            <a:endParaRPr lang="ru-RU" sz="2200" dirty="0" smtClean="0">
              <a:latin typeface="Cambria" panose="02040503050406030204" pitchFamily="18" charset="0"/>
              <a:ea typeface="Cambria" panose="02040503050406030204" pitchFamily="18" charset="0"/>
            </a:endParaRPr>
          </a:p>
          <a:p>
            <a:r>
              <a:rPr lang="ru-RU" sz="2200" dirty="0" smtClean="0">
                <a:latin typeface="Cambria" panose="02040503050406030204" pitchFamily="18" charset="0"/>
                <a:ea typeface="Cambria" panose="02040503050406030204" pitchFamily="18" charset="0"/>
              </a:rPr>
              <a:t>5</a:t>
            </a:r>
            <a:r>
              <a:rPr lang="ru-RU" sz="2200" dirty="0">
                <a:latin typeface="Cambria" panose="02040503050406030204" pitchFamily="18" charset="0"/>
                <a:ea typeface="Cambria" panose="02040503050406030204" pitchFamily="18" charset="0"/>
              </a:rPr>
              <a:t>. Протез нарушает самоочищение полости рта, а при плохом уходе загрязняет ее, изменяя микрофлору как в количественном, так и в качественном отношении. 6. Съемный протез передает жевательное давление на слизистую оболочку, не приспособленную для подобной функции. </a:t>
            </a:r>
            <a:endParaRPr lang="ru-RU" sz="2200" dirty="0" smtClean="0">
              <a:latin typeface="Cambria" panose="02040503050406030204" pitchFamily="18" charset="0"/>
              <a:ea typeface="Cambria" panose="02040503050406030204" pitchFamily="18" charset="0"/>
            </a:endParaRPr>
          </a:p>
          <a:p>
            <a:r>
              <a:rPr lang="ru-RU" sz="2200" dirty="0" smtClean="0">
                <a:latin typeface="Cambria" panose="02040503050406030204" pitchFamily="18" charset="0"/>
                <a:ea typeface="Cambria" panose="02040503050406030204" pitchFamily="18" charset="0"/>
              </a:rPr>
              <a:t>7</a:t>
            </a:r>
            <a:r>
              <a:rPr lang="ru-RU" sz="2200" dirty="0">
                <a:latin typeface="Cambria" panose="02040503050406030204" pitchFamily="18" charset="0"/>
                <a:ea typeface="Cambria" panose="02040503050406030204" pitchFamily="18" charset="0"/>
              </a:rPr>
              <a:t>. Протез является инородным телом и в противоположность пищевым продуктам действует как отвергающее средство. </a:t>
            </a:r>
            <a:endParaRPr lang="ru-RU" sz="2200" dirty="0" smtClean="0">
              <a:latin typeface="Cambria" panose="02040503050406030204" pitchFamily="18" charset="0"/>
              <a:ea typeface="Cambria" panose="02040503050406030204" pitchFamily="18" charset="0"/>
            </a:endParaRPr>
          </a:p>
          <a:p>
            <a:r>
              <a:rPr lang="ru-RU" sz="2200" dirty="0" smtClean="0">
                <a:latin typeface="Cambria" panose="02040503050406030204" pitchFamily="18" charset="0"/>
                <a:ea typeface="Cambria" panose="02040503050406030204" pitchFamily="18" charset="0"/>
              </a:rPr>
              <a:t>8</a:t>
            </a:r>
            <a:r>
              <a:rPr lang="ru-RU" sz="2200" dirty="0">
                <a:latin typeface="Cambria" panose="02040503050406030204" pitchFamily="18" charset="0"/>
                <a:ea typeface="Cambria" panose="02040503050406030204" pitchFamily="18" charset="0"/>
              </a:rPr>
              <a:t>. Нарушается терморегуляция, изменяется слизистая оболочка протезного ложа вследствие возникновения отрицательного давления (вакуума).</a:t>
            </a:r>
          </a:p>
        </p:txBody>
      </p:sp>
    </p:spTree>
    <p:extLst>
      <p:ext uri="{BB962C8B-B14F-4D97-AF65-F5344CB8AC3E}">
        <p14:creationId xmlns:p14="http://schemas.microsoft.com/office/powerpoint/2010/main" val="11776250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77</a:t>
            </a:fld>
            <a:endParaRPr lang="ru-RU" altLang="ru-RU">
              <a:solidFill>
                <a:srgbClr val="898989"/>
              </a:solidFill>
            </a:endParaRPr>
          </a:p>
        </p:txBody>
      </p:sp>
      <p:sp>
        <p:nvSpPr>
          <p:cNvPr id="7" name="Прямоугольник 6"/>
          <p:cNvSpPr/>
          <p:nvPr/>
        </p:nvSpPr>
        <p:spPr>
          <a:xfrm>
            <a:off x="3275856" y="1135489"/>
            <a:ext cx="3911648" cy="830997"/>
          </a:xfrm>
          <a:prstGeom prst="rect">
            <a:avLst/>
          </a:prstGeom>
        </p:spPr>
        <p:txBody>
          <a:bodyPr wrap="none">
            <a:spAutoFit/>
          </a:bodyPr>
          <a:lstStyle/>
          <a:p>
            <a:pPr algn="ctr"/>
            <a:r>
              <a:rPr lang="ru-RU" sz="2400" b="1" dirty="0">
                <a:solidFill>
                  <a:srgbClr val="FF0000"/>
                </a:solidFill>
                <a:latin typeface="Cambria" panose="02040503050406030204" pitchFamily="18" charset="0"/>
                <a:ea typeface="Cambria" panose="02040503050406030204" pitchFamily="18" charset="0"/>
              </a:rPr>
              <a:t>Уход за конструкциями </a:t>
            </a:r>
            <a:endParaRPr lang="en-US" sz="2400" b="1" dirty="0" smtClean="0">
              <a:solidFill>
                <a:srgbClr val="FF0000"/>
              </a:solidFill>
              <a:latin typeface="Cambria" panose="02040503050406030204" pitchFamily="18" charset="0"/>
              <a:ea typeface="Cambria" panose="02040503050406030204" pitchFamily="18" charset="0"/>
            </a:endParaRPr>
          </a:p>
          <a:p>
            <a:pPr algn="ctr"/>
            <a:r>
              <a:rPr lang="ru-RU" sz="2400" b="1" dirty="0" smtClean="0">
                <a:solidFill>
                  <a:srgbClr val="FF0000"/>
                </a:solidFill>
                <a:latin typeface="Cambria" panose="02040503050406030204" pitchFamily="18" charset="0"/>
                <a:ea typeface="Cambria" panose="02040503050406030204" pitchFamily="18" charset="0"/>
              </a:rPr>
              <a:t>с </a:t>
            </a:r>
            <a:r>
              <a:rPr lang="ru-RU" sz="2400" b="1" dirty="0">
                <a:solidFill>
                  <a:srgbClr val="FF0000"/>
                </a:solidFill>
                <a:latin typeface="Cambria" panose="02040503050406030204" pitchFamily="18" charset="0"/>
                <a:ea typeface="Cambria" panose="02040503050406030204" pitchFamily="18" charset="0"/>
              </a:rPr>
              <a:t>опорой на имплантаты </a:t>
            </a:r>
            <a:endParaRPr lang="ru-RU" b="1" dirty="0">
              <a:solidFill>
                <a:srgbClr val="FF0000"/>
              </a:solidFill>
              <a:latin typeface="Cambria" panose="02040503050406030204" pitchFamily="18" charset="0"/>
              <a:ea typeface="Cambria" panose="02040503050406030204" pitchFamily="18" charset="0"/>
            </a:endParaRPr>
          </a:p>
        </p:txBody>
      </p:sp>
      <p:sp>
        <p:nvSpPr>
          <p:cNvPr id="2" name="Прямоугольник 1"/>
          <p:cNvSpPr/>
          <p:nvPr/>
        </p:nvSpPr>
        <p:spPr>
          <a:xfrm>
            <a:off x="1622660" y="1987124"/>
            <a:ext cx="7218040" cy="2123658"/>
          </a:xfrm>
          <a:prstGeom prst="rect">
            <a:avLst/>
          </a:prstGeom>
        </p:spPr>
        <p:txBody>
          <a:bodyPr wrap="square">
            <a:spAutoFit/>
          </a:bodyPr>
          <a:lstStyle/>
          <a:p>
            <a:r>
              <a:rPr lang="ru-RU" sz="2200" dirty="0">
                <a:latin typeface="Cambria" panose="02040503050406030204" pitchFamily="18" charset="0"/>
                <a:ea typeface="Cambria" panose="02040503050406030204" pitchFamily="18" charset="0"/>
              </a:rPr>
              <a:t>После замещения дефекта зубного ряда протезами с опорой на имплантаты, вопрос гигиены полости рта приобретает индивидуальный характер. Могут применяться только гигиенические зубные пасты и (или) для профилактики воспаления слизистой оболочки </a:t>
            </a:r>
            <a:r>
              <a:rPr lang="ru-RU" sz="2200" dirty="0" smtClean="0">
                <a:latin typeface="Cambria" panose="02040503050406030204" pitchFamily="18" charset="0"/>
                <a:ea typeface="Cambria" panose="02040503050406030204" pitchFamily="18" charset="0"/>
              </a:rPr>
              <a:t>– </a:t>
            </a:r>
            <a:r>
              <a:rPr lang="ru-RU" sz="2200" dirty="0" err="1" smtClean="0">
                <a:latin typeface="Cambria" panose="02040503050406030204" pitchFamily="18" charset="0"/>
                <a:ea typeface="Cambria" panose="02040503050406030204" pitchFamily="18" charset="0"/>
              </a:rPr>
              <a:t>лечебно</a:t>
            </a:r>
            <a:r>
              <a:rPr lang="en-US" sz="2200" dirty="0">
                <a:latin typeface="Cambria" panose="02040503050406030204" pitchFamily="18" charset="0"/>
                <a:ea typeface="Cambria" panose="02040503050406030204" pitchFamily="18" charset="0"/>
              </a:rPr>
              <a:t>-</a:t>
            </a:r>
            <a:r>
              <a:rPr lang="ru-RU" sz="2200" dirty="0" smtClean="0">
                <a:latin typeface="Cambria" panose="02040503050406030204" pitchFamily="18" charset="0"/>
                <a:ea typeface="Cambria" panose="02040503050406030204" pitchFamily="18" charset="0"/>
              </a:rPr>
              <a:t>профилактические</a:t>
            </a:r>
            <a:r>
              <a:rPr lang="ru-RU" sz="2200" dirty="0">
                <a:latin typeface="Cambria" panose="02040503050406030204" pitchFamily="18" charset="0"/>
                <a:ea typeface="Cambria" panose="02040503050406030204" pitchFamily="18" charset="0"/>
              </a:rPr>
              <a:t>.</a:t>
            </a:r>
          </a:p>
        </p:txBody>
      </p:sp>
      <p:pic>
        <p:nvPicPr>
          <p:cNvPr id="3" name="Рисунок 2"/>
          <p:cNvPicPr>
            <a:picLocks noChangeAspect="1"/>
          </p:cNvPicPr>
          <p:nvPr/>
        </p:nvPicPr>
        <p:blipFill>
          <a:blip r:embed="rId4"/>
          <a:stretch>
            <a:fillRect/>
          </a:stretch>
        </p:blipFill>
        <p:spPr>
          <a:xfrm>
            <a:off x="1622660" y="4327034"/>
            <a:ext cx="7350547" cy="2415079"/>
          </a:xfrm>
          <a:prstGeom prst="rect">
            <a:avLst/>
          </a:prstGeom>
        </p:spPr>
      </p:pic>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5348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78</a:t>
            </a:fld>
            <a:endParaRPr lang="ru-RU" altLang="ru-RU">
              <a:solidFill>
                <a:srgbClr val="898989"/>
              </a:solidFill>
            </a:endParaRPr>
          </a:p>
        </p:txBody>
      </p:sp>
      <p:sp>
        <p:nvSpPr>
          <p:cNvPr id="4" name="Прямоугольник 3"/>
          <p:cNvSpPr/>
          <p:nvPr/>
        </p:nvSpPr>
        <p:spPr>
          <a:xfrm>
            <a:off x="1691680" y="1838477"/>
            <a:ext cx="7056784" cy="4708981"/>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У пациентов с протезами, опирающимися на имплантаты, не показано применение зубочисток из-за их </a:t>
            </a:r>
            <a:r>
              <a:rPr lang="ru-RU" sz="2000" dirty="0" err="1">
                <a:latin typeface="Cambria" panose="02040503050406030204" pitchFamily="18" charset="0"/>
                <a:ea typeface="Cambria" panose="02040503050406030204" pitchFamily="18" charset="0"/>
              </a:rPr>
              <a:t>травматичности</a:t>
            </a:r>
            <a:r>
              <a:rPr lang="ru-RU" sz="2000" dirty="0">
                <a:latin typeface="Cambria" panose="02040503050406030204" pitchFamily="18" charset="0"/>
                <a:ea typeface="Cambria" panose="02040503050406030204" pitchFamily="18" charset="0"/>
              </a:rPr>
              <a:t>, а зубная нить (</a:t>
            </a:r>
            <a:r>
              <a:rPr lang="ru-RU" sz="2000" dirty="0" err="1">
                <a:latin typeface="Cambria" panose="02040503050406030204" pitchFamily="18" charset="0"/>
                <a:ea typeface="Cambria" panose="02040503050406030204" pitchFamily="18" charset="0"/>
              </a:rPr>
              <a:t>флосс</a:t>
            </a:r>
            <a:r>
              <a:rPr lang="ru-RU" sz="2000" dirty="0">
                <a:latin typeface="Cambria" panose="02040503050406030204" pitchFamily="18" charset="0"/>
                <a:ea typeface="Cambria" panose="02040503050406030204" pitchFamily="18" charset="0"/>
              </a:rPr>
              <a:t>) может быть рекомендована для очистки </a:t>
            </a:r>
            <a:r>
              <a:rPr lang="ru-RU" sz="2000" dirty="0" err="1">
                <a:latin typeface="Cambria" panose="02040503050406030204" pitchFamily="18" charset="0"/>
                <a:ea typeface="Cambria" panose="02040503050406030204" pitchFamily="18" charset="0"/>
              </a:rPr>
              <a:t>апроксимальных</a:t>
            </a:r>
            <a:r>
              <a:rPr lang="ru-RU" sz="2000" dirty="0">
                <a:latin typeface="Cambria" panose="02040503050406030204" pitchFamily="18" charset="0"/>
                <a:ea typeface="Cambria" panose="02040503050406030204" pitchFamily="18" charset="0"/>
              </a:rPr>
              <a:t> поверхностей </a:t>
            </a:r>
            <a:r>
              <a:rPr lang="ru-RU" sz="2000" dirty="0" err="1">
                <a:latin typeface="Cambria" panose="02040503050406030204" pitchFamily="18" charset="0"/>
                <a:ea typeface="Cambria" panose="02040503050406030204" pitchFamily="18" charset="0"/>
              </a:rPr>
              <a:t>нешинированных</a:t>
            </a:r>
            <a:r>
              <a:rPr lang="ru-RU" sz="2000" dirty="0">
                <a:latin typeface="Cambria" panose="02040503050406030204" pitchFamily="18" charset="0"/>
                <a:ea typeface="Cambria" panose="02040503050406030204" pitchFamily="18" charset="0"/>
              </a:rPr>
              <a:t> зубов и одиночных искусственных коронок, в том числе и на имплантатах. </a:t>
            </a:r>
            <a:endParaRPr lang="ru-RU" sz="2000" dirty="0" smtClean="0">
              <a:latin typeface="Cambria" panose="02040503050406030204" pitchFamily="18" charset="0"/>
              <a:ea typeface="Cambria" panose="02040503050406030204" pitchFamily="18" charset="0"/>
            </a:endParaRPr>
          </a:p>
          <a:p>
            <a:endParaRPr lang="ru-RU" sz="2000" dirty="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Съемные </a:t>
            </a:r>
            <a:r>
              <a:rPr lang="ru-RU" sz="2000" dirty="0">
                <a:latin typeface="Cambria" panose="02040503050406030204" pitchFamily="18" charset="0"/>
                <a:ea typeface="Cambria" panose="02040503050406030204" pitchFamily="18" charset="0"/>
              </a:rPr>
              <a:t>протезы, фиксируемые имплантатами, пациент очищает по общим правилам ухода за съемными конструкциями с дополнительным акцентом на места фиксации протеза — замковые крепления, </a:t>
            </a:r>
            <a:r>
              <a:rPr lang="ru-RU" sz="2000" dirty="0" smtClean="0">
                <a:latin typeface="Cambria" panose="02040503050406030204" pitchFamily="18" charset="0"/>
                <a:ea typeface="Cambria" panose="02040503050406030204" pitchFamily="18" charset="0"/>
              </a:rPr>
              <a:t>телескопические </a:t>
            </a:r>
            <a:r>
              <a:rPr lang="ru-RU" sz="2000" dirty="0">
                <a:latin typeface="Cambria" panose="02040503050406030204" pitchFamily="18" charset="0"/>
                <a:ea typeface="Cambria" panose="02040503050406030204" pitchFamily="18" charset="0"/>
              </a:rPr>
              <a:t>коронки и др. </a:t>
            </a:r>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В </a:t>
            </a:r>
            <a:r>
              <a:rPr lang="ru-RU" sz="2000" dirty="0">
                <a:latin typeface="Cambria" panose="02040503050406030204" pitchFamily="18" charset="0"/>
                <a:ea typeface="Cambria" panose="02040503050406030204" pitchFamily="18" charset="0"/>
              </a:rPr>
              <a:t>полости рта очищают несъемные </a:t>
            </a:r>
            <a:r>
              <a:rPr lang="ru-RU" sz="2000" dirty="0" err="1">
                <a:latin typeface="Cambria" panose="02040503050406030204" pitchFamily="18" charset="0"/>
                <a:ea typeface="Cambria" panose="02040503050406030204" pitchFamily="18" charset="0"/>
              </a:rPr>
              <a:t>супраструктуры</a:t>
            </a:r>
            <a:r>
              <a:rPr lang="ru-RU" sz="2000" dirty="0">
                <a:latin typeface="Cambria" panose="02040503050406030204" pitchFamily="18" charset="0"/>
                <a:ea typeface="Cambria" panose="02040503050406030204" pitchFamily="18" charset="0"/>
              </a:rPr>
              <a:t> (балочную систему, </a:t>
            </a:r>
            <a:r>
              <a:rPr lang="ru-RU" sz="2000" dirty="0" err="1">
                <a:latin typeface="Cambria" panose="02040503050406030204" pitchFamily="18" charset="0"/>
                <a:ea typeface="Cambria" panose="02040503050406030204" pitchFamily="18" charset="0"/>
              </a:rPr>
              <a:t>абатменты</a:t>
            </a:r>
            <a:r>
              <a:rPr lang="ru-RU" sz="2000" dirty="0">
                <a:latin typeface="Cambria" panose="02040503050406030204" pitchFamily="18" charset="0"/>
                <a:ea typeface="Cambria" panose="02040503050406030204" pitchFamily="18" charset="0"/>
              </a:rPr>
              <a:t> в имплантатах, внутренние телескопы) подходящими средствами гигиены.</a:t>
            </a:r>
          </a:p>
        </p:txBody>
      </p:sp>
      <p:sp>
        <p:nvSpPr>
          <p:cNvPr id="11" name="Прямоугольник 10"/>
          <p:cNvSpPr/>
          <p:nvPr/>
        </p:nvSpPr>
        <p:spPr>
          <a:xfrm>
            <a:off x="2411760" y="1007480"/>
            <a:ext cx="5760640" cy="830997"/>
          </a:xfrm>
          <a:prstGeom prst="rect">
            <a:avLst/>
          </a:prstGeom>
        </p:spPr>
        <p:txBody>
          <a:bodyPr wrap="square">
            <a:spAutoFit/>
          </a:bodyPr>
          <a:lstStyle/>
          <a:p>
            <a:pPr algn="ctr"/>
            <a:r>
              <a:rPr lang="ru-RU" sz="2400" b="1" dirty="0">
                <a:solidFill>
                  <a:srgbClr val="FF0000"/>
                </a:solidFill>
                <a:latin typeface="Cambria" panose="02040503050406030204" pitchFamily="18" charset="0"/>
                <a:ea typeface="Cambria" panose="02040503050406030204" pitchFamily="18" charset="0"/>
              </a:rPr>
              <a:t>Уход за конструкциями  </a:t>
            </a:r>
            <a:r>
              <a:rPr lang="ru-RU" sz="2400" b="1" dirty="0" smtClean="0">
                <a:solidFill>
                  <a:srgbClr val="FF0000"/>
                </a:solidFill>
                <a:latin typeface="Cambria" panose="02040503050406030204" pitchFamily="18" charset="0"/>
                <a:ea typeface="Cambria" panose="02040503050406030204" pitchFamily="18" charset="0"/>
              </a:rPr>
              <a:t>с </a:t>
            </a:r>
            <a:r>
              <a:rPr lang="ru-RU" sz="2400" b="1" dirty="0">
                <a:solidFill>
                  <a:srgbClr val="FF0000"/>
                </a:solidFill>
                <a:latin typeface="Cambria" panose="02040503050406030204" pitchFamily="18" charset="0"/>
                <a:ea typeface="Cambria" panose="02040503050406030204" pitchFamily="18" charset="0"/>
              </a:rPr>
              <a:t>опорой на имплантаты </a:t>
            </a:r>
            <a:endParaRPr lang="ru-RU" b="1" dirty="0">
              <a:solidFill>
                <a:srgbClr val="FF0000"/>
              </a:solidFill>
              <a:latin typeface="Cambria" panose="02040503050406030204" pitchFamily="18" charset="0"/>
              <a:ea typeface="Cambria" panose="02040503050406030204" pitchFamily="18" charset="0"/>
            </a:endParaRPr>
          </a:p>
        </p:txBody>
      </p:sp>
      <p:pic>
        <p:nvPicPr>
          <p:cNvPr id="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9049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79</a:t>
            </a:fld>
            <a:endParaRPr lang="ru-RU" altLang="ru-RU">
              <a:solidFill>
                <a:srgbClr val="898989"/>
              </a:solidFill>
            </a:endParaRPr>
          </a:p>
        </p:txBody>
      </p:sp>
      <p:sp>
        <p:nvSpPr>
          <p:cNvPr id="7" name="Прямоугольник 6"/>
          <p:cNvSpPr/>
          <p:nvPr/>
        </p:nvSpPr>
        <p:spPr>
          <a:xfrm>
            <a:off x="1115616" y="1101474"/>
            <a:ext cx="8280920" cy="400110"/>
          </a:xfrm>
          <a:prstGeom prst="rect">
            <a:avLst/>
          </a:prstGeom>
        </p:spPr>
        <p:txBody>
          <a:bodyPr wrap="square">
            <a:spAutoFit/>
          </a:bodyPr>
          <a:lstStyle/>
          <a:p>
            <a:pPr algn="ctr"/>
            <a:r>
              <a:rPr lang="ru-RU" sz="2000" b="1" dirty="0">
                <a:solidFill>
                  <a:srgbClr val="FF0000"/>
                </a:solidFill>
                <a:latin typeface="Cambria" panose="02040503050406030204" pitchFamily="18" charset="0"/>
                <a:ea typeface="Cambria" panose="02040503050406030204" pitchFamily="18" charset="0"/>
              </a:rPr>
              <a:t>Уход за конструкциями </a:t>
            </a:r>
            <a:r>
              <a:rPr lang="ru-RU" sz="2000" b="1" dirty="0" smtClean="0">
                <a:solidFill>
                  <a:srgbClr val="FF0000"/>
                </a:solidFill>
                <a:latin typeface="Cambria" panose="02040503050406030204" pitchFamily="18" charset="0"/>
                <a:ea typeface="Cambria" panose="02040503050406030204" pitchFamily="18" charset="0"/>
              </a:rPr>
              <a:t>с </a:t>
            </a:r>
            <a:r>
              <a:rPr lang="ru-RU" sz="2000" b="1" dirty="0">
                <a:solidFill>
                  <a:srgbClr val="FF0000"/>
                </a:solidFill>
                <a:latin typeface="Cambria" panose="02040503050406030204" pitchFamily="18" charset="0"/>
                <a:ea typeface="Cambria" panose="02040503050406030204" pitchFamily="18" charset="0"/>
              </a:rPr>
              <a:t>опорой на имплантаты </a:t>
            </a:r>
            <a:endParaRPr lang="ru-RU" sz="1600" b="1" dirty="0">
              <a:solidFill>
                <a:srgbClr val="FF0000"/>
              </a:solidFill>
              <a:latin typeface="Cambria" panose="02040503050406030204" pitchFamily="18" charset="0"/>
              <a:ea typeface="Cambria" panose="02040503050406030204" pitchFamily="18" charset="0"/>
            </a:endParaRPr>
          </a:p>
        </p:txBody>
      </p:sp>
      <p:sp>
        <p:nvSpPr>
          <p:cNvPr id="2" name="Прямоугольник 1"/>
          <p:cNvSpPr/>
          <p:nvPr/>
        </p:nvSpPr>
        <p:spPr>
          <a:xfrm>
            <a:off x="1622660" y="1584286"/>
            <a:ext cx="7521340" cy="2462213"/>
          </a:xfrm>
          <a:prstGeom prst="rect">
            <a:avLst/>
          </a:prstGeom>
        </p:spPr>
        <p:txBody>
          <a:bodyPr wrap="square">
            <a:spAutoFit/>
          </a:bodyPr>
          <a:lstStyle/>
          <a:p>
            <a:r>
              <a:rPr lang="ru-RU" sz="2200" dirty="0">
                <a:latin typeface="Cambria" panose="02040503050406030204" pitchFamily="18" charset="0"/>
                <a:ea typeface="Cambria" panose="02040503050406030204" pitchFamily="18" charset="0"/>
              </a:rPr>
              <a:t>Очистка </a:t>
            </a:r>
            <a:r>
              <a:rPr lang="ru-RU" sz="2200" dirty="0" err="1">
                <a:latin typeface="Cambria" panose="02040503050406030204" pitchFamily="18" charset="0"/>
                <a:ea typeface="Cambria" panose="02040503050406030204" pitchFamily="18" charset="0"/>
              </a:rPr>
              <a:t>придесневых</a:t>
            </a:r>
            <a:r>
              <a:rPr lang="ru-RU" sz="2200" dirty="0">
                <a:latin typeface="Cambria" panose="02040503050406030204" pitchFamily="18" charset="0"/>
                <a:ea typeface="Cambria" panose="02040503050406030204" pitchFamily="18" charset="0"/>
              </a:rPr>
              <a:t> частей </a:t>
            </a:r>
            <a:r>
              <a:rPr lang="ru-RU" sz="2200" dirty="0" err="1">
                <a:latin typeface="Cambria" panose="02040503050406030204" pitchFamily="18" charset="0"/>
                <a:ea typeface="Cambria" panose="02040503050406030204" pitchFamily="18" charset="0"/>
              </a:rPr>
              <a:t>супраконструкции</a:t>
            </a:r>
            <a:r>
              <a:rPr lang="ru-RU" sz="2200" dirty="0">
                <a:latin typeface="Cambria" panose="02040503050406030204" pitchFamily="18" charset="0"/>
                <a:ea typeface="Cambria" panose="02040503050406030204" pitchFamily="18" charset="0"/>
              </a:rPr>
              <a:t>, шеек имплантатов нитью «супер-</a:t>
            </a:r>
            <a:r>
              <a:rPr lang="ru-RU" sz="2200" dirty="0" err="1">
                <a:latin typeface="Cambria" panose="02040503050406030204" pitchFamily="18" charset="0"/>
                <a:ea typeface="Cambria" panose="02040503050406030204" pitchFamily="18" charset="0"/>
              </a:rPr>
              <a:t>флосс</a:t>
            </a:r>
            <a:r>
              <a:rPr lang="ru-RU" sz="2200" dirty="0">
                <a:latin typeface="Cambria" panose="02040503050406030204" pitchFamily="18" charset="0"/>
                <a:ea typeface="Cambria" panose="02040503050406030204" pitchFamily="18" charset="0"/>
              </a:rPr>
              <a:t>». Чрезвычайно важный метод гигиенического ухода, позволяющий удалить зубной налет как причину воспаления слизистой оболочки из мест, где его отложение критично </a:t>
            </a:r>
            <a:r>
              <a:rPr lang="ru-RU" sz="2200" dirty="0" smtClean="0">
                <a:latin typeface="Cambria" panose="02040503050406030204" pitchFamily="18" charset="0"/>
                <a:ea typeface="Cambria" panose="02040503050406030204" pitchFamily="18" charset="0"/>
              </a:rPr>
              <a:t>для функционирования </a:t>
            </a:r>
            <a:r>
              <a:rPr lang="ru-RU" sz="2200" dirty="0">
                <a:latin typeface="Cambria" panose="02040503050406030204" pitchFamily="18" charset="0"/>
                <a:ea typeface="Cambria" panose="02040503050406030204" pitchFamily="18" charset="0"/>
              </a:rPr>
              <a:t>имплантата. Методика применения нити для очистки шеек </a:t>
            </a:r>
            <a:r>
              <a:rPr lang="ru-RU" sz="2200" dirty="0" smtClean="0">
                <a:latin typeface="Cambria" panose="02040503050406030204" pitchFamily="18" charset="0"/>
                <a:ea typeface="Cambria" panose="02040503050406030204" pitchFamily="18" charset="0"/>
              </a:rPr>
              <a:t>имплантатов</a:t>
            </a:r>
            <a:endParaRPr lang="ru-RU" sz="2200" dirty="0">
              <a:latin typeface="Cambria" panose="02040503050406030204" pitchFamily="18" charset="0"/>
              <a:ea typeface="Cambria" panose="02040503050406030204" pitchFamily="18" charset="0"/>
            </a:endParaRPr>
          </a:p>
        </p:txBody>
      </p:sp>
      <p:pic>
        <p:nvPicPr>
          <p:cNvPr id="4" name="Рисунок 3"/>
          <p:cNvPicPr>
            <a:picLocks noChangeAspect="1"/>
          </p:cNvPicPr>
          <p:nvPr/>
        </p:nvPicPr>
        <p:blipFill>
          <a:blip r:embed="rId4"/>
          <a:stretch>
            <a:fillRect/>
          </a:stretch>
        </p:blipFill>
        <p:spPr>
          <a:xfrm>
            <a:off x="2485724" y="4149080"/>
            <a:ext cx="2905125" cy="2295525"/>
          </a:xfrm>
          <a:prstGeom prst="rect">
            <a:avLst/>
          </a:prstGeom>
        </p:spPr>
      </p:pic>
      <p:sp>
        <p:nvSpPr>
          <p:cNvPr id="6" name="Прямоугольник 5"/>
          <p:cNvSpPr/>
          <p:nvPr/>
        </p:nvSpPr>
        <p:spPr>
          <a:xfrm>
            <a:off x="5868144" y="4725144"/>
            <a:ext cx="2127711" cy="923330"/>
          </a:xfrm>
          <a:prstGeom prst="rect">
            <a:avLst/>
          </a:prstGeom>
        </p:spPr>
        <p:txBody>
          <a:bodyPr wrap="square">
            <a:spAutoFit/>
          </a:bodyPr>
          <a:lstStyle/>
          <a:p>
            <a:pPr algn="ctr"/>
            <a:r>
              <a:rPr lang="ru-RU" dirty="0" smtClean="0">
                <a:latin typeface="Cambria" panose="02040503050406030204" pitchFamily="18" charset="0"/>
                <a:ea typeface="Cambria" panose="02040503050406030204" pitchFamily="18" charset="0"/>
              </a:rPr>
              <a:t>Рис. - применение </a:t>
            </a:r>
            <a:r>
              <a:rPr lang="ru-RU" dirty="0">
                <a:latin typeface="Cambria" panose="02040503050406030204" pitchFamily="18" charset="0"/>
                <a:ea typeface="Cambria" panose="02040503050406030204" pitchFamily="18" charset="0"/>
              </a:rPr>
              <a:t>нити «супер-</a:t>
            </a:r>
            <a:r>
              <a:rPr lang="ru-RU" dirty="0" err="1">
                <a:latin typeface="Cambria" panose="02040503050406030204" pitchFamily="18" charset="0"/>
                <a:ea typeface="Cambria" panose="02040503050406030204" pitchFamily="18" charset="0"/>
              </a:rPr>
              <a:t>флосс</a:t>
            </a:r>
            <a:r>
              <a:rPr lang="ru-RU" dirty="0">
                <a:latin typeface="Cambria" panose="02040503050406030204" pitchFamily="18" charset="0"/>
                <a:ea typeface="Cambria" panose="02040503050406030204" pitchFamily="18" charset="0"/>
              </a:rPr>
              <a:t>»</a:t>
            </a:r>
          </a:p>
        </p:txBody>
      </p:sp>
      <p:pic>
        <p:nvPicPr>
          <p:cNvPr id="9"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113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5BB873-8DC6-4ABE-8864-D57B7F81D5B1}" type="slidenum">
              <a:rPr lang="ru-RU" altLang="ru-RU">
                <a:solidFill>
                  <a:srgbClr val="898989"/>
                </a:solidFill>
              </a:rPr>
              <a:pPr/>
              <a:t>8</a:t>
            </a:fld>
            <a:endParaRPr lang="ru-RU" altLang="ru-RU">
              <a:solidFill>
                <a:srgbClr val="898989"/>
              </a:solidFill>
            </a:endParaRPr>
          </a:p>
        </p:txBody>
      </p:sp>
      <p:sp>
        <p:nvSpPr>
          <p:cNvPr id="8197" name="Прямоугольник 1"/>
          <p:cNvSpPr>
            <a:spLocks noChangeArrowheads="1"/>
          </p:cNvSpPr>
          <p:nvPr/>
        </p:nvSpPr>
        <p:spPr bwMode="auto">
          <a:xfrm>
            <a:off x="1835696" y="1484784"/>
            <a:ext cx="7129463" cy="46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ru-RU" altLang="ru-RU" sz="2200" dirty="0">
                <a:latin typeface="Cambria" panose="02040503050406030204" pitchFamily="18" charset="0"/>
                <a:ea typeface="Cambria" panose="02040503050406030204" pitchFamily="18" charset="0"/>
                <a:cs typeface="Times New Roman" panose="02020603050405020304" pitchFamily="18" charset="0"/>
              </a:rPr>
              <a:t>Обычно </a:t>
            </a:r>
            <a:r>
              <a:rPr lang="ru-RU" altLang="ru-RU" sz="2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съемные пластиночные протезы </a:t>
            </a:r>
            <a:r>
              <a:rPr lang="ru-RU" altLang="ru-RU" sz="2200" dirty="0">
                <a:latin typeface="Cambria" panose="02040503050406030204" pitchFamily="18" charset="0"/>
                <a:ea typeface="Cambria" panose="02040503050406030204" pitchFamily="18" charset="0"/>
                <a:cs typeface="Times New Roman" panose="02020603050405020304" pitchFamily="18" charset="0"/>
              </a:rPr>
              <a:t>легко накладываются на верхней челюсти, исключение составляют слу­чаи, когда верхнечелюстные бугры име­ют грушевидную форму, а на нижней че­люсти в </a:t>
            </a:r>
            <a:r>
              <a:rPr lang="ru-RU" altLang="ru-RU" sz="2200" dirty="0" err="1">
                <a:latin typeface="Cambria" panose="02040503050406030204" pitchFamily="18" charset="0"/>
                <a:ea typeface="Cambria" panose="02040503050406030204" pitchFamily="18" charset="0"/>
                <a:cs typeface="Times New Roman" panose="02020603050405020304" pitchFamily="18" charset="0"/>
              </a:rPr>
              <a:t>ретроальвеолярной</a:t>
            </a:r>
            <a:r>
              <a:rPr lang="ru-RU" altLang="ru-RU" sz="2200" dirty="0">
                <a:latin typeface="Cambria" panose="02040503050406030204" pitchFamily="18" charset="0"/>
                <a:ea typeface="Cambria" panose="02040503050406030204" pitchFamily="18" charset="0"/>
                <a:cs typeface="Times New Roman" panose="02020603050405020304" pitchFamily="18" charset="0"/>
              </a:rPr>
              <a:t> области име­ются </a:t>
            </a:r>
            <a:r>
              <a:rPr lang="ru-RU" altLang="ru-RU" sz="2200" dirty="0" err="1">
                <a:latin typeface="Cambria" panose="02040503050406030204" pitchFamily="18" charset="0"/>
                <a:ea typeface="Cambria" panose="02040503050406030204" pitchFamily="18" charset="0"/>
                <a:cs typeface="Times New Roman" panose="02020603050405020304" pitchFamily="18" charset="0"/>
              </a:rPr>
              <a:t>поднутрения</a:t>
            </a:r>
            <a:r>
              <a:rPr lang="ru-RU" altLang="ru-RU" sz="2200" dirty="0">
                <a:latin typeface="Cambria" panose="02040503050406030204" pitchFamily="18" charset="0"/>
                <a:ea typeface="Cambria" panose="02040503050406030204" pitchFamily="18" charset="0"/>
                <a:cs typeface="Times New Roman" panose="02020603050405020304" pitchFamily="18" charset="0"/>
              </a:rPr>
              <a:t>. В таких случаях при припасовке протеза на верхнюю челюсть срезают часть искусственной десны с од­ной стороны протеза (до наиболее высту­пающей части бугра).</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80</a:t>
            </a:fld>
            <a:endParaRPr lang="ru-RU" altLang="ru-RU">
              <a:solidFill>
                <a:srgbClr val="898989"/>
              </a:solidFill>
            </a:endParaRPr>
          </a:p>
        </p:txBody>
      </p:sp>
      <p:sp>
        <p:nvSpPr>
          <p:cNvPr id="7" name="Прямоугольник 6"/>
          <p:cNvSpPr/>
          <p:nvPr/>
        </p:nvSpPr>
        <p:spPr>
          <a:xfrm>
            <a:off x="2141837" y="1007530"/>
            <a:ext cx="6383991" cy="400110"/>
          </a:xfrm>
          <a:prstGeom prst="rect">
            <a:avLst/>
          </a:prstGeom>
        </p:spPr>
        <p:txBody>
          <a:bodyPr wrap="none">
            <a:spAutoFit/>
          </a:bodyPr>
          <a:lstStyle/>
          <a:p>
            <a:pPr algn="r"/>
            <a:r>
              <a:rPr lang="ru-RU" sz="2000" b="1" dirty="0">
                <a:solidFill>
                  <a:srgbClr val="FF0000"/>
                </a:solidFill>
                <a:latin typeface="Cambria" panose="02040503050406030204" pitchFamily="18" charset="0"/>
                <a:ea typeface="Cambria" panose="02040503050406030204" pitchFamily="18" charset="0"/>
              </a:rPr>
              <a:t>Применение зубных </a:t>
            </a:r>
            <a:r>
              <a:rPr lang="ru-RU" sz="2000" b="1" dirty="0" smtClean="0">
                <a:solidFill>
                  <a:srgbClr val="FF0000"/>
                </a:solidFill>
                <a:latin typeface="Cambria" panose="02040503050406030204" pitchFamily="18" charset="0"/>
                <a:ea typeface="Cambria" panose="02040503050406030204" pitchFamily="18" charset="0"/>
              </a:rPr>
              <a:t>(</a:t>
            </a:r>
            <a:r>
              <a:rPr lang="ru-RU" sz="2000" b="1" dirty="0">
                <a:solidFill>
                  <a:srgbClr val="FF0000"/>
                </a:solidFill>
                <a:latin typeface="Cambria" panose="02040503050406030204" pitchFamily="18" charset="0"/>
                <a:ea typeface="Cambria" panose="02040503050406030204" pitchFamily="18" charset="0"/>
              </a:rPr>
              <a:t>интердентальных) </a:t>
            </a:r>
            <a:r>
              <a:rPr lang="ru-RU" sz="2000" b="1" dirty="0" smtClean="0">
                <a:solidFill>
                  <a:srgbClr val="FF0000"/>
                </a:solidFill>
                <a:latin typeface="Cambria" panose="02040503050406030204" pitchFamily="18" charset="0"/>
                <a:ea typeface="Cambria" panose="02040503050406030204" pitchFamily="18" charset="0"/>
              </a:rPr>
              <a:t>ершиков</a:t>
            </a:r>
            <a:endParaRPr lang="ru-RU" sz="1600" b="1" dirty="0">
              <a:solidFill>
                <a:srgbClr val="FF0000"/>
              </a:solidFill>
              <a:latin typeface="Cambria" panose="02040503050406030204" pitchFamily="18" charset="0"/>
              <a:ea typeface="Cambria" panose="02040503050406030204" pitchFamily="18" charset="0"/>
            </a:endParaRPr>
          </a:p>
        </p:txBody>
      </p:sp>
      <p:sp>
        <p:nvSpPr>
          <p:cNvPr id="2" name="Прямоугольник 1"/>
          <p:cNvSpPr/>
          <p:nvPr/>
        </p:nvSpPr>
        <p:spPr>
          <a:xfrm>
            <a:off x="1714569" y="1321729"/>
            <a:ext cx="7378675" cy="2585323"/>
          </a:xfrm>
          <a:prstGeom prst="rect">
            <a:avLst/>
          </a:prstGeom>
        </p:spPr>
        <p:txBody>
          <a:bodyPr wrap="square">
            <a:spAutoFit/>
          </a:bodyPr>
          <a:lstStyle/>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каждом случае индивидуально подбирается размер ершика и форма его рабочей поверхности (коническая или цилиндрическая). Ершик более эффективен в очистке </a:t>
            </a:r>
            <a:r>
              <a:rPr lang="ru-RU" dirty="0" err="1">
                <a:latin typeface="Cambria" panose="02040503050406030204" pitchFamily="18" charset="0"/>
                <a:ea typeface="Cambria" panose="02040503050406030204" pitchFamily="18" charset="0"/>
              </a:rPr>
              <a:t>придесневых</a:t>
            </a:r>
            <a:r>
              <a:rPr lang="ru-RU" dirty="0">
                <a:latin typeface="Cambria" panose="02040503050406030204" pitchFamily="18" charset="0"/>
                <a:ea typeface="Cambria" panose="02040503050406030204" pitchFamily="18" charset="0"/>
              </a:rPr>
              <a:t> поверхностей </a:t>
            </a:r>
            <a:r>
              <a:rPr lang="ru-RU" dirty="0" err="1">
                <a:latin typeface="Cambria" panose="02040503050406030204" pitchFamily="18" charset="0"/>
                <a:ea typeface="Cambria" panose="02040503050406030204" pitchFamily="18" charset="0"/>
              </a:rPr>
              <a:t>супраконструкции</a:t>
            </a:r>
            <a:r>
              <a:rPr lang="ru-RU" dirty="0">
                <a:latin typeface="Cambria" panose="02040503050406030204" pitchFamily="18" charset="0"/>
                <a:ea typeface="Cambria" panose="02040503050406030204" pitchFamily="18" charset="0"/>
              </a:rPr>
              <a:t> и менее эффективен в очистке шеек </a:t>
            </a:r>
            <a:r>
              <a:rPr lang="ru-RU" dirty="0" smtClean="0">
                <a:latin typeface="Cambria" panose="02040503050406030204" pitchFamily="18" charset="0"/>
                <a:ea typeface="Cambria" panose="02040503050406030204" pitchFamily="18" charset="0"/>
              </a:rPr>
              <a:t>имплантатов.</a:t>
            </a:r>
            <a:r>
              <a:rPr lang="ru-RU" dirty="0">
                <a:latin typeface="Cambria" panose="02040503050406030204" pitchFamily="18" charset="0"/>
                <a:ea typeface="Cambria" panose="02040503050406030204" pitchFamily="18" charset="0"/>
              </a:rPr>
              <a:t> В боковом отделе зубной дуги и других труднодоступных участках (при скученности зубов) ершик обладает ограниченной способностью проникать, так как гнется при боковых движениях. Для очистки этих участков может быть рекомендовано использование зубной щетки. </a:t>
            </a:r>
          </a:p>
        </p:txBody>
      </p:sp>
      <p:pic>
        <p:nvPicPr>
          <p:cNvPr id="3" name="Рисунок 2"/>
          <p:cNvPicPr>
            <a:picLocks noChangeAspect="1"/>
          </p:cNvPicPr>
          <p:nvPr/>
        </p:nvPicPr>
        <p:blipFill>
          <a:blip r:embed="rId4"/>
          <a:stretch>
            <a:fillRect/>
          </a:stretch>
        </p:blipFill>
        <p:spPr>
          <a:xfrm>
            <a:off x="1998939" y="3827229"/>
            <a:ext cx="6099621" cy="2009098"/>
          </a:xfrm>
          <a:prstGeom prst="rect">
            <a:avLst/>
          </a:prstGeom>
        </p:spPr>
      </p:pic>
      <p:sp>
        <p:nvSpPr>
          <p:cNvPr id="5" name="Прямоугольник 4"/>
          <p:cNvSpPr/>
          <p:nvPr/>
        </p:nvSpPr>
        <p:spPr>
          <a:xfrm>
            <a:off x="1998939" y="5815318"/>
            <a:ext cx="6923021" cy="830997"/>
          </a:xfrm>
          <a:prstGeom prst="rect">
            <a:avLst/>
          </a:prstGeom>
        </p:spPr>
        <p:txBody>
          <a:bodyPr wrap="square">
            <a:spAutoFit/>
          </a:bodyPr>
          <a:lstStyle/>
          <a:p>
            <a:r>
              <a:rPr lang="ru-RU" sz="1600" dirty="0" smtClean="0">
                <a:latin typeface="Cambria" panose="02040503050406030204" pitchFamily="18" charset="0"/>
                <a:ea typeface="Cambria" panose="02040503050406030204" pitchFamily="18" charset="0"/>
              </a:rPr>
              <a:t>Рис. - применение </a:t>
            </a:r>
            <a:r>
              <a:rPr lang="ru-RU" sz="1600" dirty="0">
                <a:latin typeface="Cambria" panose="02040503050406030204" pitchFamily="18" charset="0"/>
                <a:ea typeface="Cambria" panose="02040503050406030204" pitchFamily="18" charset="0"/>
              </a:rPr>
              <a:t>интердентального ершика: </a:t>
            </a:r>
            <a:endParaRPr lang="ru-RU" sz="1600" dirty="0" smtClean="0">
              <a:latin typeface="Cambria" panose="02040503050406030204" pitchFamily="18" charset="0"/>
              <a:ea typeface="Cambria" panose="02040503050406030204" pitchFamily="18" charset="0"/>
            </a:endParaRPr>
          </a:p>
          <a:p>
            <a:r>
              <a:rPr lang="ru-RU" sz="1600" dirty="0" smtClean="0">
                <a:latin typeface="Cambria" panose="02040503050406030204" pitchFamily="18" charset="0"/>
                <a:ea typeface="Cambria" panose="02040503050406030204" pitchFamily="18" charset="0"/>
              </a:rPr>
              <a:t>а </a:t>
            </a:r>
            <a:r>
              <a:rPr lang="ru-RU" sz="1600" dirty="0">
                <a:latin typeface="Cambria" panose="02040503050406030204" pitchFamily="18" charset="0"/>
                <a:ea typeface="Cambria" panose="02040503050406030204" pitchFamily="18" charset="0"/>
              </a:rPr>
              <a:t>— схема очистки дуги и абатментов при съемном протезировании; </a:t>
            </a:r>
          </a:p>
          <a:p>
            <a:r>
              <a:rPr lang="ru-RU" sz="1600" dirty="0" smtClean="0">
                <a:latin typeface="Cambria" panose="02040503050406030204" pitchFamily="18" charset="0"/>
                <a:ea typeface="Cambria" panose="02040503050406030204" pitchFamily="18" charset="0"/>
              </a:rPr>
              <a:t>б </a:t>
            </a:r>
            <a:r>
              <a:rPr lang="ru-RU" sz="1600" dirty="0">
                <a:latin typeface="Cambria" panose="02040503050406030204" pitchFamily="18" charset="0"/>
                <a:ea typeface="Cambria" panose="02040503050406030204" pitchFamily="18" charset="0"/>
              </a:rPr>
              <a:t>— схема очистки несъемного протеза, опирающегося на </a:t>
            </a:r>
            <a:r>
              <a:rPr lang="ru-RU" sz="1600" dirty="0" smtClean="0">
                <a:latin typeface="Cambria" panose="02040503050406030204" pitchFamily="18" charset="0"/>
                <a:ea typeface="Cambria" panose="02040503050406030204" pitchFamily="18" charset="0"/>
              </a:rPr>
              <a:t>имплантаты.</a:t>
            </a:r>
            <a:endParaRPr lang="ru-RU" sz="1600" dirty="0">
              <a:latin typeface="Cambria" panose="02040503050406030204" pitchFamily="18" charset="0"/>
              <a:ea typeface="Cambria" panose="02040503050406030204" pitchFamily="18" charset="0"/>
            </a:endParaRPr>
          </a:p>
        </p:txBody>
      </p:sp>
      <p:sp>
        <p:nvSpPr>
          <p:cNvPr id="11" name="Прямоугольник 10"/>
          <p:cNvSpPr/>
          <p:nvPr/>
        </p:nvSpPr>
        <p:spPr>
          <a:xfrm>
            <a:off x="1997936" y="3813199"/>
            <a:ext cx="721672" cy="307777"/>
          </a:xfrm>
          <a:prstGeom prst="rect">
            <a:avLst/>
          </a:prstGeom>
        </p:spPr>
        <p:txBody>
          <a:bodyPr wrap="none">
            <a:spAutoFit/>
          </a:bodyPr>
          <a:lstStyle/>
          <a:p>
            <a:r>
              <a:rPr lang="ru-RU" sz="1400" b="1" dirty="0">
                <a:solidFill>
                  <a:srgbClr val="FF0000"/>
                </a:solidFill>
                <a:latin typeface="Cambria" panose="02040503050406030204" pitchFamily="18" charset="0"/>
                <a:ea typeface="Cambria" panose="02040503050406030204" pitchFamily="18" charset="0"/>
              </a:rPr>
              <a:t>Рис. </a:t>
            </a:r>
            <a:r>
              <a:rPr lang="ru-RU" sz="1400" b="1" dirty="0" smtClean="0">
                <a:solidFill>
                  <a:srgbClr val="FF0000"/>
                </a:solidFill>
                <a:latin typeface="Cambria" panose="02040503050406030204" pitchFamily="18" charset="0"/>
                <a:ea typeface="Cambria" panose="02040503050406030204" pitchFamily="18" charset="0"/>
              </a:rPr>
              <a:t>а </a:t>
            </a:r>
            <a:endParaRPr lang="ru-RU" sz="1400" b="1" dirty="0">
              <a:solidFill>
                <a:srgbClr val="FF0000"/>
              </a:solidFill>
            </a:endParaRPr>
          </a:p>
        </p:txBody>
      </p:sp>
      <p:sp>
        <p:nvSpPr>
          <p:cNvPr id="12" name="Прямоугольник 11"/>
          <p:cNvSpPr/>
          <p:nvPr/>
        </p:nvSpPr>
        <p:spPr>
          <a:xfrm>
            <a:off x="4587337" y="3827229"/>
            <a:ext cx="721672" cy="307777"/>
          </a:xfrm>
          <a:prstGeom prst="rect">
            <a:avLst/>
          </a:prstGeom>
        </p:spPr>
        <p:txBody>
          <a:bodyPr wrap="none">
            <a:spAutoFit/>
          </a:bodyPr>
          <a:lstStyle/>
          <a:p>
            <a:r>
              <a:rPr lang="ru-RU" sz="1400" b="1" dirty="0">
                <a:solidFill>
                  <a:srgbClr val="FF0000"/>
                </a:solidFill>
                <a:latin typeface="Cambria" panose="02040503050406030204" pitchFamily="18" charset="0"/>
                <a:ea typeface="Cambria" panose="02040503050406030204" pitchFamily="18" charset="0"/>
              </a:rPr>
              <a:t>Рис. </a:t>
            </a:r>
            <a:r>
              <a:rPr lang="ru-RU" sz="1400" b="1" dirty="0" smtClean="0">
                <a:solidFill>
                  <a:srgbClr val="FF0000"/>
                </a:solidFill>
                <a:latin typeface="Cambria" panose="02040503050406030204" pitchFamily="18" charset="0"/>
                <a:ea typeface="Cambria" panose="02040503050406030204" pitchFamily="18" charset="0"/>
              </a:rPr>
              <a:t>б </a:t>
            </a:r>
            <a:endParaRPr lang="ru-RU" sz="1400" b="1" dirty="0">
              <a:solidFill>
                <a:srgbClr val="FF0000"/>
              </a:solidFill>
            </a:endParaRPr>
          </a:p>
        </p:txBody>
      </p:sp>
      <p:pic>
        <p:nvPicPr>
          <p:cNvPr id="13"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2944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81</a:t>
            </a:fld>
            <a:endParaRPr lang="ru-RU" altLang="ru-RU">
              <a:solidFill>
                <a:srgbClr val="898989"/>
              </a:solidFill>
            </a:endParaRPr>
          </a:p>
        </p:txBody>
      </p:sp>
      <p:sp>
        <p:nvSpPr>
          <p:cNvPr id="4" name="Прямоугольник 3"/>
          <p:cNvSpPr/>
          <p:nvPr/>
        </p:nvSpPr>
        <p:spPr>
          <a:xfrm>
            <a:off x="1658600" y="1077925"/>
            <a:ext cx="6858000" cy="2031325"/>
          </a:xfrm>
          <a:prstGeom prst="rect">
            <a:avLst/>
          </a:prstGeom>
        </p:spPr>
        <p:txBody>
          <a:bodyPr wrap="square">
            <a:spAutoFit/>
          </a:bodyPr>
          <a:lstStyle/>
          <a:p>
            <a:pPr algn="ctr"/>
            <a:r>
              <a:rPr lang="ru-RU" b="1" dirty="0">
                <a:solidFill>
                  <a:srgbClr val="FF0000"/>
                </a:solidFill>
                <a:latin typeface="Cambria" panose="02040503050406030204" pitchFamily="18" charset="0"/>
                <a:ea typeface="Cambria" panose="02040503050406030204" pitchFamily="18" charset="0"/>
              </a:rPr>
              <a:t>Применение </a:t>
            </a:r>
            <a:r>
              <a:rPr lang="ru-RU" b="1" dirty="0" err="1">
                <a:solidFill>
                  <a:srgbClr val="FF0000"/>
                </a:solidFill>
                <a:latin typeface="Cambria" panose="02040503050406030204" pitchFamily="18" charset="0"/>
                <a:ea typeface="Cambria" panose="02040503050406030204" pitchFamily="18" charset="0"/>
              </a:rPr>
              <a:t>монопучковой</a:t>
            </a:r>
            <a:r>
              <a:rPr lang="ru-RU" b="1" dirty="0">
                <a:solidFill>
                  <a:srgbClr val="FF0000"/>
                </a:solidFill>
                <a:latin typeface="Cambria" panose="02040503050406030204" pitchFamily="18" charset="0"/>
                <a:ea typeface="Cambria" panose="02040503050406030204" pitchFamily="18" charset="0"/>
              </a:rPr>
              <a:t> зубной </a:t>
            </a:r>
            <a:r>
              <a:rPr lang="ru-RU" b="1" dirty="0" smtClean="0">
                <a:solidFill>
                  <a:srgbClr val="FF0000"/>
                </a:solidFill>
                <a:latin typeface="Cambria" panose="02040503050406030204" pitchFamily="18" charset="0"/>
                <a:ea typeface="Cambria" panose="02040503050406030204" pitchFamily="18" charset="0"/>
              </a:rPr>
              <a:t>щетки</a:t>
            </a:r>
          </a:p>
          <a:p>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Щетинки</a:t>
            </a:r>
            <a:r>
              <a:rPr lang="ru-RU" dirty="0">
                <a:latin typeface="Cambria" panose="02040503050406030204" pitchFamily="18" charset="0"/>
                <a:ea typeface="Cambria" panose="02040503050406030204" pitchFamily="18" charset="0"/>
              </a:rPr>
              <a:t>, изогнутые под прямым углом к ручке, обеспечивают более простой доступ к боковым отделам зубного ряда. Аналогично возможно применение ирригаторов для очистки тех участков </a:t>
            </a:r>
            <a:r>
              <a:rPr lang="ru-RU" dirty="0" err="1">
                <a:latin typeface="Cambria" panose="02040503050406030204" pitchFamily="18" charset="0"/>
                <a:ea typeface="Cambria" panose="02040503050406030204" pitchFamily="18" charset="0"/>
              </a:rPr>
              <a:t>супраструктуры</a:t>
            </a:r>
            <a:r>
              <a:rPr lang="ru-RU" dirty="0">
                <a:latin typeface="Cambria" panose="02040503050406030204" pitchFamily="18" charset="0"/>
                <a:ea typeface="Cambria" panose="02040503050406030204" pitchFamily="18" charset="0"/>
              </a:rPr>
              <a:t>, которые закрыты для доступа иных средств гигиены. </a:t>
            </a:r>
          </a:p>
        </p:txBody>
      </p:sp>
      <p:pic>
        <p:nvPicPr>
          <p:cNvPr id="6" name="Рисунок 5"/>
          <p:cNvPicPr>
            <a:picLocks noChangeAspect="1"/>
          </p:cNvPicPr>
          <p:nvPr/>
        </p:nvPicPr>
        <p:blipFill>
          <a:blip r:embed="rId4"/>
          <a:stretch>
            <a:fillRect/>
          </a:stretch>
        </p:blipFill>
        <p:spPr>
          <a:xfrm>
            <a:off x="1679119" y="3109250"/>
            <a:ext cx="3619500" cy="2390774"/>
          </a:xfrm>
          <a:prstGeom prst="rect">
            <a:avLst/>
          </a:prstGeom>
        </p:spPr>
      </p:pic>
      <p:sp>
        <p:nvSpPr>
          <p:cNvPr id="8" name="Прямоугольник 7"/>
          <p:cNvSpPr/>
          <p:nvPr/>
        </p:nvSpPr>
        <p:spPr>
          <a:xfrm>
            <a:off x="2246383" y="5453027"/>
            <a:ext cx="2464346" cy="1200329"/>
          </a:xfrm>
          <a:prstGeom prst="rect">
            <a:avLst/>
          </a:prstGeom>
        </p:spPr>
        <p:txBody>
          <a:bodyPr wrap="square">
            <a:spAutoFit/>
          </a:bodyPr>
          <a:lstStyle/>
          <a:p>
            <a:pPr algn="ctr"/>
            <a:r>
              <a:rPr lang="ru-RU" dirty="0">
                <a:latin typeface="Cambria" panose="02040503050406030204" pitchFamily="18" charset="0"/>
                <a:ea typeface="Cambria" panose="02040503050406030204" pitchFamily="18" charset="0"/>
              </a:rPr>
              <a:t>Рис. 1 </a:t>
            </a:r>
            <a:r>
              <a:rPr lang="ru-RU" dirty="0" smtClean="0">
                <a:latin typeface="Cambria" panose="02040503050406030204" pitchFamily="18" charset="0"/>
                <a:ea typeface="Cambria" panose="02040503050406030204" pitchFamily="18" charset="0"/>
              </a:rPr>
              <a:t>- схема </a:t>
            </a:r>
            <a:r>
              <a:rPr lang="ru-RU" dirty="0">
                <a:latin typeface="Cambria" panose="02040503050406030204" pitchFamily="18" charset="0"/>
                <a:ea typeface="Cambria" panose="02040503050406030204" pitchFamily="18" charset="0"/>
              </a:rPr>
              <a:t>очистки съемного протеза, опирающегося на имплантаты</a:t>
            </a: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791" y="3138928"/>
            <a:ext cx="3569230" cy="2331418"/>
          </a:xfrm>
          <a:prstGeom prst="rect">
            <a:avLst/>
          </a:prstGeom>
          <a:ln>
            <a:solidFill>
              <a:schemeClr val="tx1"/>
            </a:solidFill>
          </a:ln>
        </p:spPr>
      </p:pic>
      <p:sp>
        <p:nvSpPr>
          <p:cNvPr id="14" name="Прямоугольник 13"/>
          <p:cNvSpPr/>
          <p:nvPr/>
        </p:nvSpPr>
        <p:spPr>
          <a:xfrm>
            <a:off x="5734485" y="5713278"/>
            <a:ext cx="2828436" cy="923330"/>
          </a:xfrm>
          <a:prstGeom prst="rect">
            <a:avLst/>
          </a:prstGeom>
        </p:spPr>
        <p:txBody>
          <a:bodyPr wrap="square">
            <a:spAutoFit/>
          </a:bodyPr>
          <a:lstStyle/>
          <a:p>
            <a:pPr algn="ctr"/>
            <a:r>
              <a:rPr lang="ru-RU" dirty="0" smtClean="0">
                <a:latin typeface="Cambria" panose="02040503050406030204" pitchFamily="18" charset="0"/>
                <a:ea typeface="Cambria" panose="02040503050406030204" pitchFamily="18" charset="0"/>
              </a:rPr>
              <a:t>Рис. 2 – использование </a:t>
            </a:r>
            <a:r>
              <a:rPr lang="ru-RU" dirty="0" err="1" smtClean="0">
                <a:latin typeface="Cambria" panose="02040503050406030204" pitchFamily="18" charset="0"/>
                <a:ea typeface="Cambria" panose="02040503050406030204" pitchFamily="18" charset="0"/>
              </a:rPr>
              <a:t>монопучковой</a:t>
            </a:r>
            <a:r>
              <a:rPr lang="ru-RU" dirty="0" smtClean="0">
                <a:latin typeface="Cambria" panose="02040503050406030204" pitchFamily="18" charset="0"/>
                <a:ea typeface="Cambria" panose="02040503050406030204" pitchFamily="18" charset="0"/>
              </a:rPr>
              <a:t> зубной щетки</a:t>
            </a:r>
            <a:endParaRPr lang="ru-RU" dirty="0">
              <a:latin typeface="Cambria" panose="02040503050406030204" pitchFamily="18" charset="0"/>
              <a:ea typeface="Cambria" panose="02040503050406030204" pitchFamily="18" charset="0"/>
            </a:endParaRPr>
          </a:p>
        </p:txBody>
      </p:sp>
      <p:sp>
        <p:nvSpPr>
          <p:cNvPr id="11" name="Прямоугольник 10"/>
          <p:cNvSpPr/>
          <p:nvPr/>
        </p:nvSpPr>
        <p:spPr>
          <a:xfrm>
            <a:off x="1658493" y="5162569"/>
            <a:ext cx="721672" cy="307777"/>
          </a:xfrm>
          <a:prstGeom prst="rect">
            <a:avLst/>
          </a:prstGeom>
        </p:spPr>
        <p:txBody>
          <a:bodyPr wrap="none">
            <a:spAutoFit/>
          </a:bodyPr>
          <a:lstStyle/>
          <a:p>
            <a:r>
              <a:rPr lang="ru-RU" sz="1400" b="1" dirty="0">
                <a:solidFill>
                  <a:srgbClr val="FF0000"/>
                </a:solidFill>
                <a:latin typeface="Cambria" panose="02040503050406030204" pitchFamily="18" charset="0"/>
                <a:ea typeface="Cambria" panose="02040503050406030204" pitchFamily="18" charset="0"/>
              </a:rPr>
              <a:t>Рис. 1 </a:t>
            </a:r>
            <a:endParaRPr lang="ru-RU" sz="1400" b="1" dirty="0">
              <a:solidFill>
                <a:srgbClr val="FF0000"/>
              </a:solidFill>
            </a:endParaRPr>
          </a:p>
        </p:txBody>
      </p:sp>
      <p:sp>
        <p:nvSpPr>
          <p:cNvPr id="16" name="Прямоугольник 15"/>
          <p:cNvSpPr/>
          <p:nvPr/>
        </p:nvSpPr>
        <p:spPr>
          <a:xfrm>
            <a:off x="5340807" y="5162569"/>
            <a:ext cx="721672" cy="307777"/>
          </a:xfrm>
          <a:prstGeom prst="rect">
            <a:avLst/>
          </a:prstGeom>
        </p:spPr>
        <p:txBody>
          <a:bodyPr wrap="none">
            <a:spAutoFit/>
          </a:bodyPr>
          <a:lstStyle/>
          <a:p>
            <a:r>
              <a:rPr lang="ru-RU" sz="1400" b="1" dirty="0">
                <a:solidFill>
                  <a:srgbClr val="FF0000"/>
                </a:solidFill>
                <a:latin typeface="Cambria" panose="02040503050406030204" pitchFamily="18" charset="0"/>
                <a:ea typeface="Cambria" panose="02040503050406030204" pitchFamily="18" charset="0"/>
              </a:rPr>
              <a:t>Рис. </a:t>
            </a:r>
            <a:r>
              <a:rPr lang="ru-RU" sz="1400" b="1" dirty="0" smtClean="0">
                <a:solidFill>
                  <a:srgbClr val="FF0000"/>
                </a:solidFill>
                <a:latin typeface="Cambria" panose="02040503050406030204" pitchFamily="18" charset="0"/>
                <a:ea typeface="Cambria" panose="02040503050406030204" pitchFamily="18" charset="0"/>
              </a:rPr>
              <a:t>2 </a:t>
            </a:r>
            <a:endParaRPr lang="ru-RU" sz="1400" b="1" dirty="0">
              <a:solidFill>
                <a:srgbClr val="FF0000"/>
              </a:solidFill>
            </a:endParaRPr>
          </a:p>
        </p:txBody>
      </p:sp>
      <p:pic>
        <p:nvPicPr>
          <p:cNvPr id="12"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8528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Купить Гель для ежедневного ухода за зубными протезами 60 мл Curaprox  Ополаскиватели: цена и отзывы - Специальный уход - Центр Здоровья Кож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30" y="3328790"/>
            <a:ext cx="3413323" cy="34133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CS ополаскиватель двойная мята без спирта фтора и SLS (250 мл)"/>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7825" y="3559379"/>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Рисунок 2"/>
          <p:cNvPicPr>
            <a:picLocks noChangeAspect="1" noChangeArrowheads="1"/>
          </p:cNvPicPr>
          <p:nvPr/>
        </p:nvPicPr>
        <p:blipFill>
          <a:blip r:embed="rId5">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82</a:t>
            </a:fld>
            <a:endParaRPr lang="ru-RU" altLang="ru-RU">
              <a:solidFill>
                <a:srgbClr val="898989"/>
              </a:solidFill>
            </a:endParaRPr>
          </a:p>
        </p:txBody>
      </p:sp>
      <p:sp>
        <p:nvSpPr>
          <p:cNvPr id="2" name="Прямоугольник 1"/>
          <p:cNvSpPr/>
          <p:nvPr/>
        </p:nvSpPr>
        <p:spPr>
          <a:xfrm>
            <a:off x="1478754" y="1111399"/>
            <a:ext cx="7665246" cy="2308324"/>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Необходимость ежедневного ухода за полостью рта несколько раз в день приводит к рекомендации выбирать </a:t>
            </a:r>
            <a:r>
              <a:rPr lang="ru-RU" b="1" i="1" dirty="0" smtClean="0">
                <a:solidFill>
                  <a:srgbClr val="FF0000"/>
                </a:solidFill>
                <a:latin typeface="Cambria" panose="02040503050406030204" pitchFamily="18" charset="0"/>
                <a:ea typeface="Cambria" panose="02040503050406030204" pitchFamily="18" charset="0"/>
              </a:rPr>
              <a:t>зубные </a:t>
            </a:r>
            <a:r>
              <a:rPr lang="ru-RU" b="1" i="1" dirty="0">
                <a:solidFill>
                  <a:srgbClr val="FF0000"/>
                </a:solidFill>
                <a:latin typeface="Cambria" panose="02040503050406030204" pitchFamily="18" charset="0"/>
                <a:ea typeface="Cambria" panose="02040503050406030204" pitchFamily="18" charset="0"/>
              </a:rPr>
              <a:t>эликсиры и ополаскиватели</a:t>
            </a:r>
            <a:r>
              <a:rPr lang="ru-RU" dirty="0">
                <a:latin typeface="Cambria" panose="02040503050406030204" pitchFamily="18" charset="0"/>
                <a:ea typeface="Cambria" panose="02040503050406030204" pitchFamily="18" charset="0"/>
              </a:rPr>
              <a:t>, лечебное действие которых основано на экстрактах трав и растений, не содержащие алкоголя и химиопрепаратов (антисептиков).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Ополаскиватели </a:t>
            </a:r>
            <a:r>
              <a:rPr lang="ru-RU" dirty="0">
                <a:latin typeface="Cambria" panose="02040503050406030204" pitchFamily="18" charset="0"/>
                <a:ea typeface="Cambria" panose="02040503050406030204" pitchFamily="18" charset="0"/>
              </a:rPr>
              <a:t>с антисептиками могут применяться кратковременно, при лечении воспаления мягких тканей микробной этиологии или после хирургического этапа имплантации. </a:t>
            </a:r>
          </a:p>
        </p:txBody>
      </p:sp>
      <p:pic>
        <p:nvPicPr>
          <p:cNvPr id="2052" name="Picture 4" descr="Aloe Fresh Ополаскиватель для полости рта без спирта — купить по выгодной  цене на Яндекс Маркете"/>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3709" y="3670489"/>
            <a:ext cx="1313229" cy="2927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20272" y="4509120"/>
            <a:ext cx="1944216" cy="1754326"/>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Рис. – ополаскиватели и эликсиры для полости рта, не содержащие спирта</a:t>
            </a:r>
            <a:endParaRPr lang="ru-RU" dirty="0">
              <a:latin typeface="Cambria" panose="02040503050406030204" pitchFamily="18" charset="0"/>
              <a:ea typeface="Cambria" panose="02040503050406030204" pitchFamily="18" charset="0"/>
            </a:endParaRPr>
          </a:p>
        </p:txBody>
      </p:sp>
      <p:pic>
        <p:nvPicPr>
          <p:cNvPr id="10"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0620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Протезы на балке - стоматология М-Дента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912117"/>
            <a:ext cx="5040560" cy="2831225"/>
          </a:xfrm>
          <a:prstGeom prst="rect">
            <a:avLst/>
          </a:prstGeom>
          <a:noFill/>
          <a:extLst>
            <a:ext uri="{909E8E84-426E-40DD-AFC4-6F175D3DCCD1}">
              <a14:hiddenFill xmlns:a14="http://schemas.microsoft.com/office/drawing/2010/main">
                <a:solidFill>
                  <a:srgbClr val="FFFFFF"/>
                </a:solidFill>
              </a14:hiddenFill>
            </a:ext>
          </a:extLst>
        </p:spPr>
      </p:pic>
      <p:pic>
        <p:nvPicPr>
          <p:cNvPr id="29698" name="Рисунок 2"/>
          <p:cNvPicPr>
            <a:picLocks noChangeAspect="1" noChangeArrowheads="1"/>
          </p:cNvPicPr>
          <p:nvPr/>
        </p:nvPicPr>
        <p:blipFill>
          <a:blip r:embed="rId4">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83</a:t>
            </a:fld>
            <a:endParaRPr lang="ru-RU" altLang="ru-RU">
              <a:solidFill>
                <a:srgbClr val="898989"/>
              </a:solidFill>
            </a:endParaRPr>
          </a:p>
        </p:txBody>
      </p:sp>
      <p:sp>
        <p:nvSpPr>
          <p:cNvPr id="2" name="Прямоугольник 1"/>
          <p:cNvSpPr/>
          <p:nvPr/>
        </p:nvSpPr>
        <p:spPr>
          <a:xfrm>
            <a:off x="1476375" y="1163402"/>
            <a:ext cx="7560332" cy="2862322"/>
          </a:xfrm>
          <a:prstGeom prst="rect">
            <a:avLst/>
          </a:prstGeom>
        </p:spPr>
        <p:txBody>
          <a:bodyPr wrap="square">
            <a:spAutoFit/>
          </a:bodyPr>
          <a:lstStyle/>
          <a:p>
            <a:r>
              <a:rPr lang="ru-RU" sz="2000" dirty="0">
                <a:latin typeface="Cambria" panose="02040503050406030204" pitchFamily="18" charset="0"/>
                <a:ea typeface="Cambria" panose="02040503050406030204" pitchFamily="18" charset="0"/>
              </a:rPr>
              <a:t>Кроме индивидуального гигиенического ухода, пациентам после имплантации зубов показана регулярная профессиональная гигиена полости рта. </a:t>
            </a:r>
            <a:endParaRPr lang="ru-RU" sz="2000" dirty="0" smtClean="0">
              <a:latin typeface="Cambria" panose="02040503050406030204" pitchFamily="18" charset="0"/>
              <a:ea typeface="Cambria" panose="02040503050406030204" pitchFamily="18" charset="0"/>
            </a:endParaRPr>
          </a:p>
          <a:p>
            <a:r>
              <a:rPr lang="ru-RU" sz="2000" dirty="0" smtClean="0">
                <a:latin typeface="Cambria" panose="02040503050406030204" pitchFamily="18" charset="0"/>
                <a:ea typeface="Cambria" panose="02040503050406030204" pitchFamily="18" charset="0"/>
              </a:rPr>
              <a:t>В </a:t>
            </a:r>
            <a:r>
              <a:rPr lang="ru-RU" sz="2000" dirty="0">
                <a:latin typeface="Cambria" panose="02040503050406030204" pitchFamily="18" charset="0"/>
                <a:ea typeface="Cambria" panose="02040503050406030204" pitchFamily="18" charset="0"/>
              </a:rPr>
              <a:t>зависимости от клинической ситуации частота посещений подбирается для пациента врачом индивидуально, но не реже 2 раз в год. Особенностью проведения профессиональной гигиены является снятие на время процедуры условно-съемных протезов, фиксированных винтами или временным цементом. </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6374"/>
            <a:ext cx="3888432" cy="9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7700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ультразвуковой очиститель для зубных протезов — купить по низкой цене на  Яндекс Маркет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6386" y="3429000"/>
            <a:ext cx="2406040" cy="266268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Рисунок 2"/>
          <p:cNvPicPr>
            <a:picLocks noChangeAspect="1" noChangeArrowheads="1"/>
          </p:cNvPicPr>
          <p:nvPr/>
        </p:nvPicPr>
        <p:blipFill>
          <a:blip r:embed="rId4">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D8AEF-ABFA-42F7-BA45-57FA0DD62AB8}" type="slidenum">
              <a:rPr lang="ru-RU" altLang="ru-RU">
                <a:solidFill>
                  <a:srgbClr val="898989"/>
                </a:solidFill>
              </a:rPr>
              <a:pPr/>
              <a:t>84</a:t>
            </a:fld>
            <a:endParaRPr lang="ru-RU" altLang="ru-RU">
              <a:solidFill>
                <a:srgbClr val="898989"/>
              </a:solidFill>
            </a:endParaRPr>
          </a:p>
        </p:txBody>
      </p:sp>
      <p:sp>
        <p:nvSpPr>
          <p:cNvPr id="2" name="Прямоугольник 1"/>
          <p:cNvSpPr/>
          <p:nvPr/>
        </p:nvSpPr>
        <p:spPr>
          <a:xfrm>
            <a:off x="1619671" y="897234"/>
            <a:ext cx="7350157" cy="2585323"/>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На время проведения процедуры снятые протезы помещаются в ванночку с раствором антисептика, возможна очистка протезов ультразвуковым методом. Таким образом, только качественный гигиенический уход за полостью рта является залогом длительной службы протезов, опирающихся на имплантаты. Поэтому оценка гигиены ротовой полости в динамике, совершенствование гигиенических навыков и поддержание высокой мотивации на уход за полостью рта должны быть включены в каждое контрольное посещение пациентов после имплантации.</a:t>
            </a:r>
          </a:p>
        </p:txBody>
      </p:sp>
      <p:pic>
        <p:nvPicPr>
          <p:cNvPr id="4098" name="Picture 2" descr="Ультразвуковая ванночка для зубных протезов: обзор, особенности и виды ::  SYL.r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05" y="3522557"/>
            <a:ext cx="3643351" cy="26778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6682" y="6280421"/>
            <a:ext cx="5796136" cy="369332"/>
          </a:xfrm>
          <a:prstGeom prst="rect">
            <a:avLst/>
          </a:prstGeom>
          <a:noFill/>
        </p:spPr>
        <p:txBody>
          <a:bodyPr wrap="square" rtlCol="0">
            <a:spAutoFit/>
          </a:bodyPr>
          <a:lstStyle/>
          <a:p>
            <a:r>
              <a:rPr lang="ru-RU" dirty="0" smtClean="0">
                <a:latin typeface="Cambria" panose="02040503050406030204" pitchFamily="18" charset="0"/>
                <a:ea typeface="Cambria" panose="02040503050406030204" pitchFamily="18" charset="0"/>
              </a:rPr>
              <a:t>Рис. – очистка протеза в ультразвуковой ванночке</a:t>
            </a:r>
            <a:endParaRPr lang="ru-RU" dirty="0">
              <a:latin typeface="Cambria" panose="02040503050406030204" pitchFamily="18" charset="0"/>
              <a:ea typeface="Cambria" panose="02040503050406030204" pitchFamily="18" charset="0"/>
            </a:endParaRPr>
          </a:p>
        </p:txBody>
      </p:sp>
      <p:pic>
        <p:nvPicPr>
          <p:cNvPr id="9"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490" y="188640"/>
            <a:ext cx="3456384" cy="83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2987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descr="C:\Users\1\Desktop\логотип.png"/>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07950" y="115888"/>
            <a:ext cx="1368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B8C4C1-C706-4FCD-8FF1-D0FD174B7760}" type="slidenum">
              <a:rPr lang="ru-RU" altLang="ru-RU">
                <a:solidFill>
                  <a:srgbClr val="898989"/>
                </a:solidFill>
              </a:rPr>
              <a:pPr/>
              <a:t>85</a:t>
            </a:fld>
            <a:endParaRPr lang="ru-RU" altLang="ru-RU">
              <a:solidFill>
                <a:srgbClr val="898989"/>
              </a:solidFill>
            </a:endParaRPr>
          </a:p>
        </p:txBody>
      </p:sp>
      <p:sp>
        <p:nvSpPr>
          <p:cNvPr id="2" name="Прямоугольник 1"/>
          <p:cNvSpPr/>
          <p:nvPr/>
        </p:nvSpPr>
        <p:spPr>
          <a:xfrm>
            <a:off x="1691680" y="188640"/>
            <a:ext cx="7200800" cy="3970318"/>
          </a:xfrm>
          <a:prstGeom prst="rect">
            <a:avLst/>
          </a:prstGeom>
        </p:spPr>
        <p:txBody>
          <a:bodyPr wrap="square">
            <a:spAutoFit/>
          </a:bodyPr>
          <a:lstStyle/>
          <a:p>
            <a:r>
              <a:rPr lang="ru-RU" dirty="0">
                <a:solidFill>
                  <a:srgbClr val="191919"/>
                </a:solidFill>
                <a:latin typeface="Cambria" panose="02040503050406030204" pitchFamily="18" charset="0"/>
                <a:ea typeface="Cambria" panose="02040503050406030204" pitchFamily="18" charset="0"/>
              </a:rPr>
              <a:t>Полностью очистить поверхность искусственных зубов стоматологам помогает ультразвуковая ванночка для зубных </a:t>
            </a:r>
            <a:r>
              <a:rPr lang="ru-RU" dirty="0" smtClean="0">
                <a:solidFill>
                  <a:srgbClr val="191919"/>
                </a:solidFill>
                <a:latin typeface="Cambria" panose="02040503050406030204" pitchFamily="18" charset="0"/>
                <a:ea typeface="Cambria" panose="02040503050406030204" pitchFamily="18" charset="0"/>
              </a:rPr>
              <a:t>протезов, о которой мы говорили ранее.</a:t>
            </a:r>
          </a:p>
          <a:p>
            <a:r>
              <a:rPr lang="ru-RU" dirty="0" smtClean="0">
                <a:solidFill>
                  <a:srgbClr val="191919"/>
                </a:solidFill>
                <a:latin typeface="Cambria" panose="02040503050406030204" pitchFamily="18" charset="0"/>
                <a:ea typeface="Cambria" panose="02040503050406030204" pitchFamily="18" charset="0"/>
              </a:rPr>
              <a:t>Принцип </a:t>
            </a:r>
            <a:r>
              <a:rPr lang="ru-RU" dirty="0">
                <a:solidFill>
                  <a:srgbClr val="191919"/>
                </a:solidFill>
                <a:latin typeface="Cambria" panose="02040503050406030204" pitchFamily="18" charset="0"/>
                <a:ea typeface="Cambria" panose="02040503050406030204" pitchFamily="18" charset="0"/>
              </a:rPr>
              <a:t>действия этого прибора основан на пропускании через жидкость ультразвуковых волн, образующих миллиарды крошечных пузырьков вакуума. Эти мельчайшие пузырьки проникают в любые поры, расщепляют грязь, убивают бактерии и смывают красящие вещества, при этом, не повреждая очищаемую поверхность.</a:t>
            </a:r>
          </a:p>
          <a:p>
            <a:r>
              <a:rPr lang="ru-RU" dirty="0">
                <a:solidFill>
                  <a:srgbClr val="191919"/>
                </a:solidFill>
                <a:latin typeface="Cambria" panose="02040503050406030204" pitchFamily="18" charset="0"/>
                <a:ea typeface="Cambria" panose="02040503050406030204" pitchFamily="18" charset="0"/>
              </a:rPr>
              <a:t>По сути роль прибора для чистки зубных протезов может выполнять любая </a:t>
            </a:r>
            <a:r>
              <a:rPr lang="ru-RU" dirty="0">
                <a:solidFill>
                  <a:srgbClr val="00BBDD"/>
                </a:solidFill>
                <a:latin typeface="Cambria" panose="02040503050406030204" pitchFamily="18" charset="0"/>
                <a:ea typeface="Cambria" panose="02040503050406030204" pitchFamily="18" charset="0"/>
                <a:hlinkClick r:id="rId4"/>
              </a:rPr>
              <a:t>ультразвуковая ванна</a:t>
            </a:r>
            <a:r>
              <a:rPr lang="ru-RU" dirty="0">
                <a:solidFill>
                  <a:srgbClr val="191919"/>
                </a:solidFill>
                <a:latin typeface="Cambria" panose="02040503050406030204" pitchFamily="18" charset="0"/>
                <a:ea typeface="Cambria" panose="02040503050406030204" pitchFamily="18" charset="0"/>
              </a:rPr>
              <a:t> с подходящими характеристиками. Однако наряду с ними можно купить ванночки для персонального использования, рассчитанные на один протез. Пользоваться такими приборами можно в домашних условиях.</a:t>
            </a:r>
            <a:endParaRPr lang="ru-RU" b="0" i="0" dirty="0">
              <a:solidFill>
                <a:srgbClr val="191919"/>
              </a:solidFill>
              <a:effectLst/>
              <a:latin typeface="Cambria" panose="02040503050406030204" pitchFamily="18" charset="0"/>
              <a:ea typeface="Cambria" panose="02040503050406030204" pitchFamily="18" charset="0"/>
            </a:endParaRPr>
          </a:p>
        </p:txBody>
      </p:sp>
      <p:pic>
        <p:nvPicPr>
          <p:cNvPr id="19460" name="Picture 4" descr="Ультразвуковая ванночка для зубных протезов: обзор, особенности и виды ::  SYL.r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249564"/>
            <a:ext cx="4069231" cy="228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1937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03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4"/>
          <p:cNvSpPr txBox="1">
            <a:spLocks noChangeArrowheads="1"/>
          </p:cNvSpPr>
          <p:nvPr/>
        </p:nvSpPr>
        <p:spPr bwMode="auto">
          <a:xfrm>
            <a:off x="3563938" y="1860550"/>
            <a:ext cx="53292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6000" b="1">
                <a:solidFill>
                  <a:schemeClr val="bg1"/>
                </a:solidFill>
                <a:latin typeface="Cambria" panose="02040503050406030204" pitchFamily="18" charset="0"/>
              </a:rPr>
              <a:t>Благодарю за внимание!</a:t>
            </a:r>
            <a:endParaRPr lang="ru-RU" altLang="ru-RU" sz="3600" b="1">
              <a:solidFill>
                <a:schemeClr val="bg1"/>
              </a:solidFill>
              <a:latin typeface="Cambria" panose="02040503050406030204" pitchFamily="18" charset="0"/>
            </a:endParaRPr>
          </a:p>
        </p:txBody>
      </p:sp>
      <p:sp>
        <p:nvSpPr>
          <p:cNvPr id="43013"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97D00-DEFD-4612-A0C8-26A2A7F0411A}" type="slidenum">
              <a:rPr lang="ru-RU" altLang="ru-RU">
                <a:solidFill>
                  <a:srgbClr val="898989"/>
                </a:solidFill>
              </a:rPr>
              <a:pPr/>
              <a:t>86</a:t>
            </a:fld>
            <a:endParaRPr lang="ru-RU" altLang="ru-RU">
              <a:solidFill>
                <a:srgbClr val="898989"/>
              </a:solidFill>
            </a:endParaRPr>
          </a:p>
        </p:txBody>
      </p:sp>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79400"/>
            <a:ext cx="44640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33267-44EB-4A78-8F60-CD8FFB7534B6}" type="slidenum">
              <a:rPr lang="ru-RU" altLang="ru-RU">
                <a:solidFill>
                  <a:srgbClr val="898989"/>
                </a:solidFill>
              </a:rPr>
              <a:pPr/>
              <a:t>9</a:t>
            </a:fld>
            <a:endParaRPr lang="ru-RU" altLang="ru-RU">
              <a:solidFill>
                <a:srgbClr val="898989"/>
              </a:solidFill>
            </a:endParaRPr>
          </a:p>
        </p:txBody>
      </p:sp>
      <p:pic>
        <p:nvPicPr>
          <p:cNvPr id="922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5806" y="1730376"/>
            <a:ext cx="38877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99676" y="4445001"/>
            <a:ext cx="3186113"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2250" y="4424363"/>
            <a:ext cx="3273425"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87369" y="973278"/>
            <a:ext cx="6711950" cy="707886"/>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ru-RU" altLang="ru-RU" sz="2000" b="1" dirty="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Наложение полных съемных </a:t>
            </a:r>
            <a:endParaRPr lang="ru-RU" altLang="ru-RU" sz="2000" b="1" dirty="0" smtClean="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endParaRPr>
          </a:p>
          <a:p>
            <a:pPr algn="r"/>
            <a:r>
              <a:rPr lang="ru-RU" altLang="ru-RU" sz="2000" b="1" dirty="0" smtClean="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протезов </a:t>
            </a:r>
            <a:r>
              <a:rPr lang="ru-RU" altLang="ru-RU" sz="2000" b="1" dirty="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cs typeface="Cambria" panose="02040503050406030204" pitchFamily="18" charset="0"/>
              </a:rPr>
              <a:t>на нижнюю челюсть</a:t>
            </a:r>
          </a:p>
        </p:txBody>
      </p:sp>
      <p:pic>
        <p:nvPicPr>
          <p:cNvPr id="9"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950" y="338138"/>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2482</TotalTime>
  <Words>6033</Words>
  <Application>Microsoft Office PowerPoint</Application>
  <PresentationFormat>Экран (4:3)</PresentationFormat>
  <Paragraphs>433</Paragraphs>
  <Slides>86</Slides>
  <Notes>15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86</vt:i4>
      </vt:variant>
    </vt:vector>
  </HeadingPairs>
  <TitlesOfParts>
    <vt:vector size="95" baseType="lpstr">
      <vt:lpstr>Arial</vt:lpstr>
      <vt:lpstr>Calibri</vt:lpstr>
      <vt:lpstr>Calibri Light</vt:lpstr>
      <vt:lpstr>Cambria</vt:lpstr>
      <vt:lpstr>Tahoma</vt:lpstr>
      <vt:lpstr>Times New Roman</vt:lpstr>
      <vt:lpstr>Times-Italic</vt:lpstr>
      <vt:lpstr>Times-Roman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Ketty</dc:creator>
  <cp:lastModifiedBy>User</cp:lastModifiedBy>
  <cp:revision>186</cp:revision>
  <dcterms:modified xsi:type="dcterms:W3CDTF">2024-06-25T08:53:13Z</dcterms:modified>
</cp:coreProperties>
</file>