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6" r:id="rId5"/>
    <p:sldId id="267" r:id="rId6"/>
    <p:sldId id="268" r:id="rId7"/>
    <p:sldId id="270" r:id="rId8"/>
    <p:sldId id="272" r:id="rId9"/>
    <p:sldId id="274" r:id="rId10"/>
    <p:sldId id="276" r:id="rId11"/>
    <p:sldId id="278" r:id="rId12"/>
    <p:sldId id="280" r:id="rId13"/>
    <p:sldId id="317" r:id="rId14"/>
    <p:sldId id="315" r:id="rId15"/>
    <p:sldId id="259" r:id="rId16"/>
    <p:sldId id="282" r:id="rId17"/>
    <p:sldId id="284" r:id="rId18"/>
    <p:sldId id="286" r:id="rId19"/>
    <p:sldId id="288" r:id="rId20"/>
    <p:sldId id="290" r:id="rId21"/>
    <p:sldId id="292" r:id="rId22"/>
    <p:sldId id="294" r:id="rId23"/>
    <p:sldId id="296" r:id="rId24"/>
    <p:sldId id="298" r:id="rId25"/>
    <p:sldId id="300" r:id="rId26"/>
    <p:sldId id="302" r:id="rId27"/>
    <p:sldId id="304" r:id="rId28"/>
    <p:sldId id="306" r:id="rId29"/>
    <p:sldId id="308" r:id="rId30"/>
    <p:sldId id="310" r:id="rId31"/>
    <p:sldId id="313" r:id="rId32"/>
    <p:sldId id="31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6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15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95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05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23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9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5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83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45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07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9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9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3C519-25A2-444D-9295-2E6203FA77EF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D8BB2-8F5C-41B0-A1AF-23466284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19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9" y="-613123"/>
            <a:ext cx="12348117" cy="843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28946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54498" y="-528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Лекция</a:t>
            </a:r>
          </a:p>
          <a:p>
            <a:pPr algn="ctr"/>
            <a:r>
              <a:rPr lang="ru-RU" altLang="ru-RU" b="1" dirty="0" smtClean="0">
                <a:latin typeface="Cambria" panose="02040503050406030204" pitchFamily="18" charset="0"/>
              </a:rPr>
              <a:t>По </a:t>
            </a:r>
            <a:r>
              <a:rPr lang="ru-RU" altLang="ru-RU" b="1" dirty="0" err="1" smtClean="0">
                <a:latin typeface="Cambria" panose="02040503050406030204" pitchFamily="18" charset="0"/>
              </a:rPr>
              <a:t>дисцеплине</a:t>
            </a:r>
            <a:r>
              <a:rPr lang="ru-RU" altLang="ru-RU" b="1" dirty="0" smtClean="0">
                <a:latin typeface="Cambria" panose="02040503050406030204" pitchFamily="18" charset="0"/>
              </a:rPr>
              <a:t> «</a:t>
            </a:r>
            <a:r>
              <a:rPr lang="ru-RU" altLang="ru-RU" b="1" dirty="0" err="1" smtClean="0">
                <a:latin typeface="Cambria" panose="02040503050406030204" pitchFamily="18" charset="0"/>
              </a:rPr>
              <a:t>Сотматология</a:t>
            </a:r>
            <a:r>
              <a:rPr lang="ru-RU" altLang="ru-RU" b="1" dirty="0" smtClean="0">
                <a:latin typeface="Cambria" panose="02040503050406030204" pitchFamily="18" charset="0"/>
              </a:rPr>
              <a:t>  ортопедическая»</a:t>
            </a:r>
            <a:endParaRPr lang="ru-RU" altLang="ru-RU" b="1" dirty="0">
              <a:latin typeface="Cambria" panose="02040503050406030204" pitchFamily="18" charset="0"/>
            </a:endParaRPr>
          </a:p>
          <a:p>
            <a:pPr algn="ctr"/>
            <a:endParaRPr lang="ru-RU" altLang="ru-RU" b="1" dirty="0"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15883" y="1525878"/>
            <a:ext cx="7620543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Тема</a:t>
            </a:r>
            <a:r>
              <a:rPr lang="ru-RU" alt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  <a:p>
            <a:pPr algn="ctr">
              <a:spcBef>
                <a:spcPct val="20000"/>
              </a:spcBef>
            </a:pPr>
            <a:r>
              <a:rPr lang="ru-RU" alt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«</a:t>
            </a:r>
            <a:r>
              <a:rPr lang="ru-RU" altLang="ru-RU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Ошибки ортопедического лечения, связанные с изготовлением или пользованием </a:t>
            </a:r>
            <a:r>
              <a:rPr lang="ru-RU" altLang="ru-RU" sz="32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бюгельным</a:t>
            </a:r>
            <a:r>
              <a:rPr lang="ru-RU" altLang="ru-RU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протезом»</a:t>
            </a:r>
            <a:r>
              <a:rPr lang="ru-RU" altLang="ru-RU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ru-RU" alt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15884" y="4455020"/>
            <a:ext cx="6936330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800" b="1" dirty="0">
                <a:latin typeface="Cambria" panose="02040503050406030204" pitchFamily="18" charset="0"/>
              </a:rPr>
              <a:t>Лекцию подготовила: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800" b="1" dirty="0">
                <a:latin typeface="Cambria" panose="02040503050406030204" pitchFamily="18" charset="0"/>
              </a:rPr>
              <a:t>Доцент кафедры ортопедической стоматологии,</a:t>
            </a:r>
            <a:br>
              <a:rPr lang="ru-RU" sz="2800" b="1" dirty="0">
                <a:latin typeface="Cambria" panose="02040503050406030204" pitchFamily="18" charset="0"/>
              </a:rPr>
            </a:br>
            <a:r>
              <a:rPr lang="ru-RU" sz="2800" b="1" dirty="0">
                <a:latin typeface="Cambria" panose="02040503050406030204" pitchFamily="18" charset="0"/>
              </a:rPr>
              <a:t>кандидат медицинских наук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Митина Александра Владимировна</a:t>
            </a: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8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9539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" y="95250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2246E-2053-494F-9F69-C45B72363C17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43013" name="Прямоугольник 1"/>
          <p:cNvSpPr>
            <a:spLocks noChangeArrowheads="1"/>
          </p:cNvSpPr>
          <p:nvPr/>
        </p:nvSpPr>
        <p:spPr bwMode="auto">
          <a:xfrm>
            <a:off x="1414583" y="326524"/>
            <a:ext cx="10650654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боковые участки валиков или зубы смыкаются, а в переднем отделе зубных рядов имеется разобщение, значит, была зафиксирована </a:t>
            </a: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передняя окклюзия. </a:t>
            </a:r>
            <a:r>
              <a:rPr lang="ru-RU" alt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Следует вновь определить центральную окклюзию.</a:t>
            </a:r>
          </a:p>
          <a:p>
            <a:pPr algn="just"/>
            <a:r>
              <a:rPr lang="ru-RU" alt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передние зубы и </a:t>
            </a:r>
            <a:r>
              <a:rPr lang="ru-RU" alt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прикусные</a:t>
            </a:r>
            <a:r>
              <a:rPr lang="ru-RU" alt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валики одной из боковых сторон находятся в </a:t>
            </a:r>
            <a:r>
              <a:rPr lang="ru-RU" alt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окклюзионном</a:t>
            </a:r>
            <a:r>
              <a:rPr lang="ru-RU" alt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контакте, а на другой стороне зубы разобщены, средняя линия между центральными зубами не совпадают, следовательно, была зафиксирована </a:t>
            </a: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боковая окклюзия.</a:t>
            </a:r>
            <a:r>
              <a:rPr lang="ru-RU" alt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этом случае между боковыми зубами кладут разогретую полоску воска и снова фиксируют центральную окклюзию. Больного во всех случаях повторно назначают на прием для проверки конструкции протеза. Некоторые недостатки в постановке отдельных зубов могут быть исправлены непосредственно врачом.</a:t>
            </a:r>
          </a:p>
        </p:txBody>
      </p:sp>
    </p:spTree>
    <p:extLst>
      <p:ext uri="{BB962C8B-B14F-4D97-AF65-F5344CB8AC3E}">
        <p14:creationId xmlns:p14="http://schemas.microsoft.com/office/powerpoint/2010/main" val="3568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55576" y="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" y="182797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4DC6C8-0432-4404-9181-ADDCEDDEADC5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4002" y="-26988"/>
            <a:ext cx="1066799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 центрального соотношения челюстей с одновременным раздавливанием базиса или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окклюзионного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валика.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осмотре:</a:t>
            </a:r>
          </a:p>
          <a:p>
            <a:pPr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установлении таких базисов на модели видно, что они неплотно прилегают к последним. </a:t>
            </a:r>
          </a:p>
          <a:p>
            <a:pPr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клинике данная ошибка проявляется в виде повышения прикуса с неравномерным и неопределенным бугорковым контактом боковых зубов, просветом в области передних зубов. </a:t>
            </a:r>
          </a:p>
          <a:p>
            <a:pPr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могут возникать в случаях, если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окклюзионные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валики не укреплены дугообразными проволоками, альвеолярная часть на нижней челюсти очень узкая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Исправляется ошибка переопределением центрального соотношения челюстей при помощи новых валиков, часто с жесткими базисами.</a:t>
            </a:r>
          </a:p>
        </p:txBody>
      </p:sp>
    </p:spTree>
    <p:extLst>
      <p:ext uri="{BB962C8B-B14F-4D97-AF65-F5344CB8AC3E}">
        <p14:creationId xmlns:p14="http://schemas.microsoft.com/office/powerpoint/2010/main" val="17908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263526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3" y="95250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57B6A-B53D-46AF-BB1C-D5AB90BB13A8}" type="slidenum"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1" name="Прямоугольник 1"/>
          <p:cNvSpPr>
            <a:spLocks noChangeArrowheads="1"/>
          </p:cNvSpPr>
          <p:nvPr/>
        </p:nvSpPr>
        <p:spPr bwMode="auto">
          <a:xfrm>
            <a:off x="2029522" y="0"/>
            <a:ext cx="8441319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</a:t>
            </a: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alt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параллелометрии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привести к:</a:t>
            </a:r>
            <a:endParaRPr lang="ru-RU" alt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Сложность или невозможность примерки каркаса.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в следствие неправильной изоляции модели, особенно при наличии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поднутрений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зубы, подготовленные под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кламмера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заизолированны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параллельно.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2)Неправильное определение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кламмерной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линии (зоны). В этом случае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кламмер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ломается при эксплуатации, либо каркас фиксируется на опорные зубы с большим напряжением.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Отлом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вестибулярной части опорно-удерживающего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кламмера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Проблема возникает из-за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неправльного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расположения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кламмера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либо не верного выбора типа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кламмера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4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263526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3" y="95250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57B6A-B53D-46AF-BB1C-D5AB90BB13A8}" type="slidenum"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1" name="Прямоугольник 1"/>
          <p:cNvSpPr>
            <a:spLocks noChangeArrowheads="1"/>
          </p:cNvSpPr>
          <p:nvPr/>
        </p:nvSpPr>
        <p:spPr bwMode="auto">
          <a:xfrm>
            <a:off x="2029522" y="0"/>
            <a:ext cx="8441319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</a:t>
            </a: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изготовлении цельнолитой части каркаса </a:t>
            </a:r>
            <a:r>
              <a:rPr lang="ru-RU" alt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бюгелного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протеза:</a:t>
            </a:r>
            <a:endParaRPr lang="ru-RU" alt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Повреждение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кламмера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балки,  патрицы замкового крепления.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Ошибка при выборе количества опорных зубов.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замковых креплений при малом количестве опорных зубов.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3.Повреждение крепления в патрице в период пользования протезом.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Дефект литья каркаса,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кламмера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шаровидного крепления, патрицы ил матрицы, балочного либо телескопического крепления.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Создание пространства между каркасом протеза и слизистой оболочки полости рта.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Ошибка при выборе жесткости матрицы и </a:t>
            </a:r>
            <a:r>
              <a:rPr lang="ru-RU" alt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патрицы замкового крепления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263526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3" y="95250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57B6A-B53D-46AF-BB1C-D5AB90BB13A8}" type="slidenum"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1" name="Прямоугольник 1"/>
          <p:cNvSpPr>
            <a:spLocks noChangeArrowheads="1"/>
          </p:cNvSpPr>
          <p:nvPr/>
        </p:nvSpPr>
        <p:spPr bwMode="auto">
          <a:xfrm>
            <a:off x="2029522" y="0"/>
            <a:ext cx="8441319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</a:t>
            </a: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полимеризации пластмассы (лабораторные)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1)Образование пористости.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2)Несоблюдение временного интервала - увеличение количества остаточного мономера в протезе.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Базисные пластмассы (горячей полимеризации) содержат 0,2-0,5%, быстротвердеющие — 3-5%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более остаточного мономера.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Резкое охлаждение протеза ведет к значительному внутреннему напряжению в пластмассе, появлению трещин, частым поломкам протеза.</a:t>
            </a:r>
          </a:p>
        </p:txBody>
      </p:sp>
    </p:spTree>
    <p:extLst>
      <p:ext uri="{BB962C8B-B14F-4D97-AF65-F5344CB8AC3E}">
        <p14:creationId xmlns:p14="http://schemas.microsoft.com/office/powerpoint/2010/main" val="7248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83332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14691" y="0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63752" y="548680"/>
            <a:ext cx="5776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материалов на организм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14203" y="1423512"/>
            <a:ext cx="10106090" cy="49300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механическое;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токсическое – общее и местное (непосредственное и опосредованное);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термоизолирующее, нарушение тактильной и вкусовой чувствительности;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аллергическое (гиперчувствительность немедленного и замедленного типа)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электро-гальванический синдром;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иологическое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организма человека на материалы.</a:t>
            </a:r>
            <a:endParaRPr lang="ru-RU" sz="24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5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2788" y="113886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89334" y="116633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184022" y="1540144"/>
            <a:ext cx="6456696" cy="48134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0940" y="113886"/>
            <a:ext cx="107210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Механическое </a:t>
            </a:r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</a:t>
            </a:r>
            <a:r>
              <a:rPr lang="ru-RU" sz="21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зависит от вида материала и в большей степени от площади контакта с тканями и органами полости рта. Так, для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используемых в качестве базиса съемного протеза, такими тканями являются слизистая оболочка аль­веолярной части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челюсти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твердого нёба, эмаль естественных зу­бов, с которой контактирует базис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Пластмасса,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используемая для коронок, вступает в тесный контакт с раневой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поверхностью твердых тканей зуба. Естественно, что в обоих случаях применения пластмасс (для съемных и несъемных зубных протезов) степень выраженности механического действия будет различной и локализованный в основном в области мягких тканей как менее устойчивых к механическому воздействию в силу особенностей своего строения.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564" y="3780625"/>
            <a:ext cx="386589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91344" y="116633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47966" y="116633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02874" y="5422"/>
            <a:ext cx="101951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Механическое действие материала на ткани и органы полости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рта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физико-механических свойств. Так, прочность материалов на истирание различна — у фарфора и сплавов металлов значительно выше, чем у пластмассы. Поэтому при контакте с твердыми тканями зуба пластмасса, как менее прочный материал, истирается быстрее.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контакте сплавов металлов (КХС и подобные ему) и фарфора с твердыми тканя­ми зубов-антагонистов, истиранию в большей степени подвержены твердые ткани зуба, чем основной материал,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механическое действие у этих материалов больше, чем у пластмассы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выраженности клинических проявлений при этом зави­сит от площади контактирующих поверхностей (твердые ткани зуба и тот или иной протетический материал на зубе-антагонисте), вида прикуса, состояния твердых тканей, устойчивости зубов, возраста па­циента и т.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одних случаях будет доминировать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убыль твердых тканей зуба-антагониста с соответствующей клинической картиной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—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преобладать явления функциональной пере­грузки пародонта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815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263352" y="116633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63352" y="116633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31504" y="447927"/>
            <a:ext cx="10560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Травматический протезный стоматит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возникает при несоответствии базиса,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кламмеров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протеза границам и поверхности протезного ложа. Клиника может быть самой разнообразной. При легкой степени травмы развивается катаральное воспаление. В случае глубокого несоответствия протеза переходной складке возникают пролежневые язвы с отечными краями и кровоточащим дном. Язвы болезненны и являются одной из причин отказа больных от пользования протезом.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215" y="3693248"/>
            <a:ext cx="359161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54125" y="143637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54125" y="143637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22277" y="116633"/>
            <a:ext cx="106697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Токсическое действие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материалов связано с их соста­вом и свойствами (физическими, химическими, токсикологическими и др.). Входящие в состав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 наполнители, которые служат для измерения механических и физических свойств, пластифика­торы (вещества повышающие пластичность при высоких температурах и упругости полимера), стабилизаторы (вещества, уменьшающие скорость старения полимера),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красители — как в сочетании друг с другом, так и каждый в отдельности — могут обладать токсическим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действи­ем, но главным токсикогенным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фактором акриловых пластмасс является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мономер.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442" y="3641405"/>
            <a:ext cx="3950654" cy="3126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22" y="3641406"/>
            <a:ext cx="3384375" cy="314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2722" y="365125"/>
            <a:ext cx="6581078" cy="1325563"/>
          </a:xfrm>
        </p:spPr>
        <p:txBody>
          <a:bodyPr/>
          <a:lstStyle/>
          <a:p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Вопросы:</a:t>
            </a:r>
            <a:b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3268" y="1825625"/>
            <a:ext cx="8900532" cy="4351338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Ошибки при изготовлении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бюгельного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протеза.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Действие материалов на организм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62621" cy="6858000"/>
          </a:xfrm>
          <a:prstGeom prst="rect">
            <a:avLst/>
          </a:prstGeom>
        </p:spPr>
      </p:pic>
      <p:pic>
        <p:nvPicPr>
          <p:cNvPr id="5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292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83332" y="22128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125134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359696" y="46755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10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4816" y="472174"/>
            <a:ext cx="106571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Термоизолирующее действие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протеза зависит от структурных свойств и линейно-объемных параметров базиса протеза. При этом, кроме нарушений аэрации слизистой оболочки, меняется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-рецепторное восприятие, например, холодной или горячей пищи.</a:t>
            </a:r>
          </a:p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температуры под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базисом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протеза способствует разрыхлению, мацерации слизистой оболочки протезного ложа, увеличению проницаемости сосудистой стенки.</a:t>
            </a:r>
          </a:p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Термоизолирующее действие пластмассы провоцирует появление и усиливает аллергические реакции организма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dentistguglani.com/pics/overdentures/overdenture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029" y="3835746"/>
            <a:ext cx="3248025" cy="23016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645496" y="6146349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тактильной, температурной чувствительности и вкуса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108" y="3813926"/>
            <a:ext cx="3782892" cy="23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50168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29941" y="96739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98093" y="17778"/>
            <a:ext cx="106939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4190" algn="just"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Аллергический стоматит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пользовании протезами отмечается у лиц, пользующихся протезами, а также работающих с материалами, из которых протезы изготовлены. Эти материалы не имеют белковой природы, следовательно, не могут являться антигенами, но они приобретают эти свойства, когда соединяются с белками тканей организма. Аллергические реакции при пользовании протезами известны очень давно. Отек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Квинке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крапивницу и стоматиты наблюдали еще в то время, когда базисным материалом при протезировании служил каучук. Учащение реактивных аллергических проявлений замечено в связи с широким использованием акриловых пластмасс в качестве базисного материала. Возможно, определенную роль играют добавки в виде красителей, наполнителей и др.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326" y="4212635"/>
            <a:ext cx="4279274" cy="250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0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96739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68152" y="35556"/>
            <a:ext cx="1082384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419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аллергическом стоматите на акриловую пластмассу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больные жалуются на отек слизистых оболочек щек, языка, губ, мягкого неба и глотки ;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затруднено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глотание; иногда отекший язык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умещается во рту, «мешает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на прикусывание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щеки,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языка; на невозможность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затрудненное пользование съемными протезами вследствие постоянного чувства жжения в области слизистой оболочки протезного ложа. Чувство жжения больше выражено на верхней челюсти, чем на нижней, что связано, по-видимому, с буферными свойствами слизистой оболочки протезного поля верхней челюсти. Иногда присоединяются жжение языка, слизистых оболочек альвеолярных отростков, щек, губ. Больные жалуются на сухость во рту. Слюна вязкая, «пенистая», «клейкая».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Гипосаливация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затрудняет пользование протезом и усугубляет клиническую картину аллергического состояния. Снятие протеза, как правило, устраняет субъективные ощущения. Часто субъективные ощущения превалируют над объективной картиной заболевания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504190"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характеру проявлений аллергических реакций можно выделить контактную аллергию, которая проявляется в местах соприкосновения базиса протеза с тканями полости рта (протезное ложе), и аллергические реакции со стороны других систем организма.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04190" algn="just">
              <a:spcAft>
                <a:spcPts val="100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82116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46558" y="96739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50268" y="377262"/>
            <a:ext cx="10677290" cy="786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4190" algn="just">
              <a:spcAft>
                <a:spcPts val="10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глоссалгия желудочно-кишечного генеза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жжение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языка, как правило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проходит во время еды. Усиление жжения или появление жжения впервые больные связывают с обострениями патологии ЖКТ.</a:t>
            </a:r>
          </a:p>
          <a:p>
            <a:pPr indent="504190" algn="just"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аллергии на металлические протезы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жжение постоянное, усиливается к вечеру, ночью, появляется после 10-15 лет ношения металлического протеи. Спектральный анализ слюны при аллергии выявляет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качественного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состава (свинец, олово, титан и др.)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количественного содержания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гантенов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никеля, кобальта,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аллергии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положительные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скарификационно-тиленочные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тесты, при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гальванозе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отрицательные.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04190" algn="just">
              <a:spcAft>
                <a:spcPts val="10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гальванозе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изменена картина крови.</a:t>
            </a:r>
          </a:p>
          <a:p>
            <a:pPr indent="504190" algn="just"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 жжения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видимых изменений слизистой оболочки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типичным для аллергического заболевания. Он встречается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менопаузы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подобных случаях тесты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аллергию остаются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отрицательными, а применение других протезных материалов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даст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эффекта.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04190" algn="just">
              <a:lnSpc>
                <a:spcPct val="150000"/>
              </a:lnSpc>
              <a:spcAft>
                <a:spcPts val="1000"/>
              </a:spcAft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04190" algn="just">
              <a:lnSpc>
                <a:spcPct val="150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24542" y="253976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24542" y="340016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00835" y="-13927"/>
            <a:ext cx="7668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Реакция организма на использование металлов в протезировании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92694" y="627078"/>
            <a:ext cx="1069930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 целью ортопедического лечения используют самые различные сплавы металлов, в состав которых входят хром, железо, никель, титан, марганец, кобальт, цинк, серебро, золото, бериллий и др. (около 20 металлов).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степень воздействия металла как материала для зубных протезов зависит от многих факторов, среди которых существенное значение имеет технология и, соответственно, технологическая дисциплина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Так, например, сильный или длительный разогрев металла ведет к образованию вдоль границ структурных зерен оксидов, неправильной выбор формовочной массы влечет за собой сернистое загрязнение литья и т.д.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примесей элементов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никель, хром, железо,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медь, марганец) в слюне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создает все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для развития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аллергических, токсических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 заболеваний (гингивиты,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лейкоплакия, красный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плоский лишай, глоссалгия).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804" y="3566345"/>
            <a:ext cx="4522892" cy="30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83840" y="116633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83840" y="116633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359696" y="13696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10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1992" y="82287"/>
            <a:ext cx="107400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Сплавы металлов, находящиеся в полости рта в виде зубных протезов, постоянно омываются слюной, которая выполняет роль электролита. Происходящие при этом электрохимические процессы (коррозия) сопровождаются избытком водородных ионов, т. е. повышенной кислотностью.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проявляется и подтверждается клинически. У пациентов, имеющих зубные протезы из КХС или нержавеющей стали, появляется чувство жжения, которое переходит в отек слизистой оболочки щек, языка, губ, мягкого нёба и глотки с нарушением всех видов чувствительности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полости рта сопровождаются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лабильностью, раздражительностью, </a:t>
            </a:r>
            <a:r>
              <a:rPr lang="ru-RU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канцерофобией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бессонницей и т. 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Если у больного имеется системное заболевание, то, как правило, в это время наступает 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обострение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оэтому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комплекс симптомов, предъявляемых больным после наложения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металллических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протезов, представляет большие диагностические трудности выяснения природы стоматита. Порой трудно определить генез — токсический или аллергический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Наибольшую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при диагностике аллергических стоматитов, обусловленных зубными протезами из металлов и полимеров, представляет сочетание различных методов исследования: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полноценность сбора анамнеза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(стоматологического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аллергологического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различных экспозиционно-провокационных проб, кожных проб на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гаптены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(кобальт, хром, никель),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анализы крови, исследования слюны</a:t>
            </a:r>
            <a:r>
              <a:rPr lang="ru-RU" sz="2000" dirty="0">
                <a:solidFill>
                  <a:srgbClr val="333333"/>
                </a:solidFill>
                <a:latin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681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68109" y="116633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63352" y="116633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26746" y="116633"/>
            <a:ext cx="1046525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во рту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металлических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включений возможны три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вида патологического воздействия на организм человека: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химико-токсическое,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электрогальваническое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(повреждающее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гальванического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тока) и аллергическое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Непереносимость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электрогальванической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патологический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симптомокомплекс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характерный для непереносимости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электрогальванической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Выражается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следующими признаками: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металлическим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привкусом;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вкусом соли, горечи, кислоты ( особенно после приема кислой пищи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парестезией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слизистой оболочки полости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глоссoдинией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глоссалгией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или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гиперсаливацией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чувством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«прохождения тока» при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металлических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 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развитием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воспаления слизистой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гиперкератозом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красного плоского лишая или лейкоплакии.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32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19336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19336" y="553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87488" y="347892"/>
            <a:ext cx="107045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с жалобами на явление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гальваноза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 электрические характеристики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электрохимических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разнородными металлами.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клиническими методами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особое значение приобретают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методы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 потенциалов металлических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полости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 тока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металлическими зубными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протезами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определение рН слюны;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качественного состава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микроэлементов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слюны, как показателя выраженности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электрохимических реакций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Приборами, которыми пользуются для измерения различных параметров гальванического элемента полости рта, являются: лабораторный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милливольметр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pH-340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микроамперметр М-24, потенциометры типа ПП-63, УПИП-601.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норму приняты показатели микротоков, возникающих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золотыми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мостовидными протезами у практически здоровых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лиц: они составляют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 до 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 50 мВ).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гальванозе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тока увеличивается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некоторых случаях заметное улучшение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слизистой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оболочки наблюдалось после удаления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полости рта металлических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включений с высоким (более 100 мВ)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потенциалом.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Кожные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пробы никель, хром, кобальт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гальванозе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отрицательны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наличия микроэлементов в слюне проводят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спектрального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анализа. Используют кварцевый спектрограф ИСП-28.</a:t>
            </a:r>
          </a:p>
        </p:txBody>
      </p:sp>
    </p:spTree>
    <p:extLst>
      <p:ext uri="{BB962C8B-B14F-4D97-AF65-F5344CB8AC3E}">
        <p14:creationId xmlns:p14="http://schemas.microsoft.com/office/powerpoint/2010/main" val="84523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59892" y="9673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70269" y="96739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001912" y="246984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Химико-токсический стоматит при воздействии металлов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8798" y="629602"/>
            <a:ext cx="1064320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заболевание обусловлено действием «тяжелых»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металлов, поступающих в слюну в результате электрохимических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между металлическими протезами.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проявления токсического действия металлов в полости рта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контакт их со слизистыми оболочками, при этом металлы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связываются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оболочками клеток, интимы капилляров, нарушая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проницаемость последних. Нарушение проницаемости приводит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перераспределению металла, проникновению его в цитоплазму.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Металлы, вымываемые из металлических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протезов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электрохимических реакций (коррозия металла), взаимодействуют также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органическими молекулами, в частности, с ферментами.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блокирование функционально активных групп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белков-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оказывают стимулирующее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угнетающее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них.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Больные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жалуются 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жжение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языка, привкус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кислоты,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гиперсаливацию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(реже сухость), явления парестезии, нарушение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статуса, желудочно-кишечные поражения. Степень выраженности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жжения языка различна у разных больных, она зависит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металлических протезов во рту, длительности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Больные жалуются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гиперсаливацию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спустя 1-7 дней после фиксации мостовидных протезов из нержавеющей стали, золота 900 пробы.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91344" y="78643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1344" y="78643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43672" y="366723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9496" y="882187"/>
            <a:ext cx="10632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токсическом стоматите на металлические протезы в крови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лейкоцитов (лейкоцитоз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),эритроцитов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эритропения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увеличивается скорость оседания эритроцитов.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Выраженные изменения биохимических показателей отмечены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слюне. Увеличивается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щелочной фосфатазы, кислой,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щелочной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протеиназы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лактатдегидрогеназы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трансаминазы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Белок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слюне увеличен.</a:t>
            </a:r>
          </a:p>
        </p:txBody>
      </p:sp>
      <p:pic>
        <p:nvPicPr>
          <p:cNvPr id="14340" name="Picture 4" descr="В Англии создано первое &quot;искусственное&quot; живое существо - Аргументы Недел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93" y="3624895"/>
            <a:ext cx="4181165" cy="27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6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15095" y="115889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0" y="115889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567D-B079-4E6F-A62F-A96275A1A42E}" type="slidenum"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1" name="Прямоугольник 1"/>
          <p:cNvSpPr>
            <a:spLocks noChangeArrowheads="1"/>
          </p:cNvSpPr>
          <p:nvPr/>
        </p:nvSpPr>
        <p:spPr bwMode="auto">
          <a:xfrm>
            <a:off x="3000375" y="115889"/>
            <a:ext cx="74882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Ошибки при изготовлении </a:t>
            </a:r>
            <a:r>
              <a:rPr lang="ru-RU" alt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бюгельного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протеза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822" name="Прямоугольник 3"/>
          <p:cNvSpPr>
            <a:spLocks noChangeArrowheads="1"/>
          </p:cNvSpPr>
          <p:nvPr/>
        </p:nvSpPr>
        <p:spPr bwMode="auto">
          <a:xfrm>
            <a:off x="1828799" y="1173163"/>
            <a:ext cx="1001379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Ошибки: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Диагностические</a:t>
            </a:r>
            <a:b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Тактические (на клинических этапах)</a:t>
            </a:r>
            <a:b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характера последствий врачебные ошибки делят: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Ошибки, не вызывающие клинических осложнений.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Ошибки, приводящие к обратимым клиническим осложнениям.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Ошибки, обуславливающие необратимые клинические осложнения.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90128" y="70929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15866" y="70929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09756" y="330525"/>
            <a:ext cx="105822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Аллергенами,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вызывающими аллергические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на металл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являются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гантены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никель, хром,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кобальт 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др., приобретающие свойства аллергенов в результате конъюгации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белками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Попадание в организм антигена вызывает его сенсибилизацию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Аллергия на металлы возникает через 5-8 лет после повторного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протезирования. У пациентов отмечается жжение слизистых оболочек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языка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их отек, сухость во рту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68" y="2960363"/>
            <a:ext cx="5688632" cy="37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49419" y="147145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06386" y="147145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31505" y="108982"/>
            <a:ext cx="105604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Объективно: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разлитая гиперемия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слизистых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оболочек полости рта, на которых часто наблюдаются эрозии; отек слизистых оболочек губ, щек, языка;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петехиальные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кровоизлияния на слизистой мягкого неба; тягучая 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пенистая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слюна. Аллергический стоматит может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сопровождаться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функциональными нарушениями со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нервной системы: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раздражительностью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лабильностью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канцерофобией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прозопaлгией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обострением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бессонницы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холециститов,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гастритов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087" y="1932446"/>
            <a:ext cx="3939093" cy="44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"/>
            <a:ext cx="12191999" cy="7467099"/>
          </a:xfrm>
          <a:prstGeom prst="rect">
            <a:avLst/>
          </a:prstGeom>
        </p:spPr>
      </p:pic>
      <p:pic>
        <p:nvPicPr>
          <p:cNvPr id="3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711624" y="44625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87888" y="1859925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ambria" panose="02040503050406030204" pitchFamily="18" charset="0"/>
              </a:rPr>
              <a:t>Благодарю за внимание!</a:t>
            </a:r>
            <a:endParaRPr lang="ru-RU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367808" y="63882"/>
            <a:ext cx="61926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>
                <a:latin typeface="Cambria" panose="02040503050406030204" pitchFamily="18" charset="0"/>
                <a:cs typeface="Times New Roman" pitchFamily="18" charset="0"/>
              </a:rPr>
              <a:t>ФЕДЕРАЛЬНОЕ  ГОСУДАРСТВЕННОЕ БЮДЖЕТНОЕ ОБРАЗОВАТЕЛЬНОЕ </a:t>
            </a:r>
            <a:r>
              <a:rPr lang="ru-RU" sz="1400" b="1" dirty="0">
                <a:latin typeface="Cambria" panose="02040503050406030204" pitchFamily="18" charset="0"/>
                <a:cs typeface="Times New Roman" pitchFamily="18" charset="0"/>
              </a:rPr>
              <a:t>УЧРЕЖДЕНИЕ  </a:t>
            </a:r>
            <a:r>
              <a:rPr lang="ru-RU" sz="1400" b="1" dirty="0">
                <a:latin typeface="Cambria" panose="02040503050406030204" pitchFamily="18" charset="0"/>
                <a:cs typeface="Times New Roman" pitchFamily="18" charset="0"/>
              </a:rPr>
              <a:t>ВЫСШЕГО ОБРАЗОВАНИЯ</a:t>
            </a:r>
          </a:p>
          <a:p>
            <a:pPr algn="ctr"/>
            <a:endParaRPr lang="ru-RU" sz="1400" b="1" dirty="0">
              <a:latin typeface="Cambria" panose="02040503050406030204" pitchFamily="18" charset="0"/>
            </a:endParaRPr>
          </a:p>
          <a:p>
            <a:pPr algn="ctr" eaLnBrk="0" hangingPunct="0"/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8" charset="0"/>
              </a:rPr>
              <a:t>КУБАНСКИЙ ГОСУДАРСТВЕННЫЙ МЕДИЦИНСКИЙ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8" charset="0"/>
              </a:rPr>
              <a:t>УНИВЕРСИТЕТ</a:t>
            </a:r>
          </a:p>
          <a:p>
            <a:pPr algn="ctr" eaLnBrk="0" hangingPunct="0"/>
            <a:endParaRPr lang="ru-RU" sz="1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 eaLnBrk="0" hangingPunct="0"/>
            <a:r>
              <a:rPr lang="ru-RU" sz="1400" b="1" dirty="0">
                <a:latin typeface="Cambria" panose="02040503050406030204" pitchFamily="18" charset="0"/>
                <a:cs typeface="Times New Roman" pitchFamily="18" charset="0"/>
              </a:rPr>
              <a:t>МИНИСТЕРСТВА ЗДРАВООХРАНЕНИЯ </a:t>
            </a:r>
            <a:r>
              <a:rPr lang="ru-RU" sz="1400" b="1" dirty="0">
                <a:latin typeface="Cambria" panose="02040503050406030204" pitchFamily="18" charset="0"/>
                <a:cs typeface="Times New Roman" pitchFamily="18" charset="0"/>
              </a:rPr>
              <a:t>РОССИЙСКОЙ ФЕДЕРАЦИИ</a:t>
            </a:r>
            <a:endParaRPr lang="ru-RU" sz="1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73026" y="115889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7" y="115889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7CA15-EEA8-4EE9-8D0D-917FAF5B956D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6869" name="Прямоугольник 1"/>
          <p:cNvSpPr>
            <a:spLocks noChangeArrowheads="1"/>
          </p:cNvSpPr>
          <p:nvPr/>
        </p:nvSpPr>
        <p:spPr bwMode="auto">
          <a:xfrm>
            <a:off x="1694986" y="22225"/>
            <a:ext cx="916351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Тактические и технические ошибки: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ошибки при снятии оттиска (должны быть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просняты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альвеолярный отросток, альвеолярная часть, тяжи и уздечки, переходная складка);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неточности при получении оттисков из-за неправильного выбора оттискного материала - значительная компрессия или деформация слизистой оболочки (травма слизистой оболочки, разлитая гиперемия альвеолярного отростка);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70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6" y="3435350"/>
            <a:ext cx="336867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3429000"/>
            <a:ext cx="336708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2"/>
          <p:cNvSpPr txBox="1">
            <a:spLocks noChangeArrowheads="1"/>
          </p:cNvSpPr>
          <p:nvPr/>
        </p:nvSpPr>
        <p:spPr bwMode="auto">
          <a:xfrm>
            <a:off x="3340100" y="5373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6873" name="TextBox 8"/>
          <p:cNvSpPr txBox="1">
            <a:spLocks noChangeArrowheads="1"/>
          </p:cNvSpPr>
          <p:nvPr/>
        </p:nvSpPr>
        <p:spPr bwMode="auto">
          <a:xfrm>
            <a:off x="7024688" y="5373688"/>
            <a:ext cx="393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>
                <a:solidFill>
                  <a:schemeClr val="bg1"/>
                </a:solidFill>
              </a:rPr>
              <a:t>б</a:t>
            </a:r>
          </a:p>
        </p:txBody>
      </p:sp>
      <p:sp>
        <p:nvSpPr>
          <p:cNvPr id="36874" name="TextBox 3"/>
          <p:cNvSpPr txBox="1">
            <a:spLocks noChangeArrowheads="1"/>
          </p:cNvSpPr>
          <p:nvPr/>
        </p:nvSpPr>
        <p:spPr bwMode="auto">
          <a:xfrm>
            <a:off x="3760788" y="6232525"/>
            <a:ext cx="618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Рис. а); б) не точно отснятые оттиски протезного ложе.</a:t>
            </a:r>
          </a:p>
        </p:txBody>
      </p:sp>
    </p:spTree>
    <p:extLst>
      <p:ext uri="{BB962C8B-B14F-4D97-AF65-F5344CB8AC3E}">
        <p14:creationId xmlns:p14="http://schemas.microsoft.com/office/powerpoint/2010/main" val="13401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263526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95250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B4388A-4047-4438-82F3-31A4E330CA24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37893" name="Прямоугольник 8"/>
          <p:cNvSpPr>
            <a:spLocks noChangeArrowheads="1"/>
          </p:cNvSpPr>
          <p:nvPr/>
        </p:nvSpPr>
        <p:spPr bwMode="auto">
          <a:xfrm>
            <a:off x="1631950" y="306437"/>
            <a:ext cx="10560049" cy="6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100" dirty="0"/>
              <a:t>Наиболее распространенной ошибкой при снятии двухслойных оттисков является банальное 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несоблюдение</a:t>
            </a:r>
            <a:r>
              <a:rPr lang="ru-RU" altLang="ru-RU" sz="2100" dirty="0"/>
              <a:t> инструкции к применению материала.</a:t>
            </a:r>
            <a:br>
              <a:rPr lang="ru-RU" altLang="ru-RU" sz="2100" dirty="0"/>
            </a:br>
            <a:r>
              <a:rPr lang="ru-RU" altLang="ru-RU" sz="2100" dirty="0"/>
              <a:t>         1. Несоблюдение указанных в инструкции пропорций основной массы и катализатора. При замешивании оттискной массы «на глаз» возможно смещение соотношения ингредиентов в сторону катализатора. Это приводит к более быстрой полимеризации, следовательно, уменьшает рабочее время. Снижение количества катализатора может привести к неполной полимеризации материала, соответственно – к деформации оттиска.</a:t>
            </a:r>
            <a:br>
              <a:rPr lang="ru-RU" altLang="ru-RU" sz="2100" dirty="0"/>
            </a:br>
            <a:r>
              <a:rPr lang="ru-RU" altLang="ru-RU" sz="2100" dirty="0"/>
              <a:t>         2. Несоблюдение временных параметров работы с оттискной массой. </a:t>
            </a:r>
            <a:br>
              <a:rPr lang="ru-RU" altLang="ru-RU" sz="2100" dirty="0"/>
            </a:br>
            <a:r>
              <a:rPr lang="ru-RU" altLang="ru-RU" sz="2100" dirty="0"/>
              <a:t>При слишком длительном замешивании оттискного материала может наступить его «схватывание» до введения в полость рта. При преждевременном выведении оттиска, когда не соблюдается время полной полимеризации материала, происходит деформация оттиска.</a:t>
            </a:r>
            <a:br>
              <a:rPr lang="ru-RU" altLang="ru-RU" sz="2100" dirty="0"/>
            </a:br>
            <a:r>
              <a:rPr lang="ru-RU" altLang="ru-RU" sz="2100" dirty="0"/>
              <a:t>         3. Нарушение сцепления основного и корригирующего слоев двухслойного оттиска при применении двухэтапного метода. Основная причина -недостаточно просушенный и очищенный от слюны и крови первый слой. Причиной может также быть использование первого и второго слоев оттискных материалов различных групп. Например, первый слой А - силиконовый, второй – С –силиконовый.</a:t>
            </a:r>
            <a:br>
              <a:rPr lang="ru-RU" altLang="ru-RU" sz="2100" dirty="0"/>
            </a:br>
            <a:endParaRPr lang="ru-RU" altLang="ru-RU" sz="2100" dirty="0"/>
          </a:p>
        </p:txBody>
      </p:sp>
    </p:spTree>
    <p:extLst>
      <p:ext uri="{BB962C8B-B14F-4D97-AF65-F5344CB8AC3E}">
        <p14:creationId xmlns:p14="http://schemas.microsoft.com/office/powerpoint/2010/main" val="389943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65101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60350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A1BA1-CDB2-489B-8BE6-B04623887743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8917" name="Прямоугольник 7"/>
          <p:cNvSpPr>
            <a:spLocks noChangeArrowheads="1"/>
          </p:cNvSpPr>
          <p:nvPr/>
        </p:nvSpPr>
        <p:spPr bwMode="auto">
          <a:xfrm>
            <a:off x="1784195" y="260350"/>
            <a:ext cx="1040780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/>
              <a:t> 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Деформация первого слоя оттискного материала корригирующим происходит при отсутствии необходимой подготовки базисного слоя. Как неоднократно упоминалось выше, необходимо создавать отводные каналы для удаления излишков жидкотекучей массы.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Некачественное отображение протезного ложа при снятии двухэтапных двухслойных оттисков может быть связано с недостаточной подготовкой первого слоя. После создания отводных каналов и ликвидации всех 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поднутрений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, необходимо тщательно продуть оттиск струей воздуха из 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пустора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необходимо для удаления остатков первого слоя. В противном случае, оставшиеся в оттиске кусочки базисной массы будут препятствовать получению второго слоя оттиска.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1" y="4078288"/>
            <a:ext cx="3478213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8"/>
          <p:cNvSpPr txBox="1">
            <a:spLocks noChangeArrowheads="1"/>
          </p:cNvSpPr>
          <p:nvPr/>
        </p:nvSpPr>
        <p:spPr bwMode="auto">
          <a:xfrm>
            <a:off x="7662864" y="4581525"/>
            <a:ext cx="2376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/>
              <a:t>Рис. Деформация коррегирующей массы оттискного материала.</a:t>
            </a:r>
          </a:p>
        </p:txBody>
      </p:sp>
    </p:spTree>
    <p:extLst>
      <p:ext uri="{BB962C8B-B14F-4D97-AF65-F5344CB8AC3E}">
        <p14:creationId xmlns:p14="http://schemas.microsoft.com/office/powerpoint/2010/main" val="14917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19857" y="115889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715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DA874-B2E2-4068-9E35-FF2B5D8E5419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39941" name="Прямоугольник 1"/>
          <p:cNvSpPr>
            <a:spLocks noChangeArrowheads="1"/>
          </p:cNvSpPr>
          <p:nvPr/>
        </p:nvSpPr>
        <p:spPr bwMode="auto">
          <a:xfrm>
            <a:off x="3287713" y="187326"/>
            <a:ext cx="71294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FF0000"/>
                </a:solidFill>
              </a:rPr>
              <a:t>Ошибки при определении центрального соотношения челюстей </a:t>
            </a:r>
          </a:p>
        </p:txBody>
      </p:sp>
      <p:sp>
        <p:nvSpPr>
          <p:cNvPr id="39942" name="Прямоугольник 7"/>
          <p:cNvSpPr>
            <a:spLocks noChangeArrowheads="1"/>
          </p:cNvSpPr>
          <p:nvPr/>
        </p:nvSpPr>
        <p:spPr bwMode="auto">
          <a:xfrm>
            <a:off x="1488282" y="1196975"/>
            <a:ext cx="1070371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ru-RU" altLang="ru-RU" sz="2800" dirty="0"/>
              <a:t>Завышение или занижение </a:t>
            </a:r>
            <a:r>
              <a:rPr lang="ru-RU" altLang="ru-RU" sz="2800" dirty="0" err="1"/>
              <a:t>межальвеолярной</a:t>
            </a:r>
            <a:r>
              <a:rPr lang="ru-RU" altLang="ru-RU" sz="2800" dirty="0"/>
              <a:t> высоты</a:t>
            </a:r>
          </a:p>
          <a:p>
            <a:pPr>
              <a:buFontTx/>
              <a:buAutoNum type="arabicPeriod"/>
            </a:pPr>
            <a:r>
              <a:rPr lang="ru-RU" altLang="ru-RU" sz="2800" dirty="0"/>
              <a:t>Фиксация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передней</a:t>
            </a:r>
            <a:r>
              <a:rPr lang="ru-RU" altLang="ru-RU" sz="2800" dirty="0"/>
              <a:t> или боковой окклюзии</a:t>
            </a:r>
          </a:p>
          <a:p>
            <a:pPr>
              <a:buFontTx/>
              <a:buAutoNum type="arabicPeriod"/>
            </a:pPr>
            <a:r>
              <a:rPr lang="ru-RU" altLang="ru-RU" sz="2800" dirty="0"/>
              <a:t>Деформация восковых базисов с </a:t>
            </a:r>
            <a:r>
              <a:rPr lang="ru-RU" altLang="ru-RU" sz="2800" dirty="0" err="1"/>
              <a:t>окклюзионными</a:t>
            </a:r>
            <a:r>
              <a:rPr lang="ru-RU" altLang="ru-RU" sz="2800" dirty="0"/>
              <a:t> валиками</a:t>
            </a:r>
          </a:p>
          <a:p>
            <a:pPr>
              <a:buFontTx/>
              <a:buAutoNum type="arabicPeriod"/>
            </a:pPr>
            <a:r>
              <a:rPr lang="ru-RU" altLang="ru-RU" sz="2800" dirty="0"/>
              <a:t> Неправильное определение высоты верхнего </a:t>
            </a:r>
            <a:r>
              <a:rPr lang="ru-RU" altLang="ru-RU" sz="2800" dirty="0" err="1"/>
              <a:t>окклюзионного</a:t>
            </a:r>
            <a:r>
              <a:rPr lang="ru-RU" altLang="ru-RU" sz="2800" dirty="0"/>
              <a:t> валика</a:t>
            </a:r>
          </a:p>
          <a:p>
            <a:pPr>
              <a:buFontTx/>
              <a:buAutoNum type="arabicPeriod"/>
            </a:pPr>
            <a:r>
              <a:rPr lang="ru-RU" altLang="ru-RU" sz="2800" dirty="0"/>
              <a:t>Неправильное формирование протетической плоскости</a:t>
            </a:r>
          </a:p>
          <a:p>
            <a:pPr>
              <a:buFontTx/>
              <a:buAutoNum type="arabicPeriod"/>
            </a:pPr>
            <a:r>
              <a:rPr lang="ru-RU" altLang="ru-RU" sz="2800" dirty="0"/>
              <a:t>Неправильное определение ориентировочных линий</a:t>
            </a:r>
          </a:p>
        </p:txBody>
      </p:sp>
    </p:spTree>
    <p:extLst>
      <p:ext uri="{BB962C8B-B14F-4D97-AF65-F5344CB8AC3E}">
        <p14:creationId xmlns:p14="http://schemas.microsoft.com/office/powerpoint/2010/main" val="37026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55576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9599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5803C-7F9A-4A94-9D99-6A229388103B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260350"/>
            <a:ext cx="10668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Занижение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межальвеолярной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высоты.</a:t>
            </a:r>
          </a:p>
          <a:p>
            <a:pPr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внешнем осмотре: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Старческое лицо,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треть лица снижена,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Выражены носогубные складки,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Подбородок выдвинут вперёд,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кайма губ уменьшена.</a:t>
            </a:r>
          </a:p>
          <a:p>
            <a:pPr>
              <a:defRPr/>
            </a:pP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Восковую пластинку разогревают, накладывают на искусственные зубы нижней челюсти, просят пациента сомкнуть зубы и, таким образом, восстанавливают необходимую высоту нижнего отдела лица.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лаборатории вновь производят постановку зубов.</a:t>
            </a:r>
          </a:p>
        </p:txBody>
      </p:sp>
    </p:spTree>
    <p:extLst>
      <p:ext uri="{BB962C8B-B14F-4D97-AF65-F5344CB8AC3E}">
        <p14:creationId xmlns:p14="http://schemas.microsoft.com/office/powerpoint/2010/main" val="22686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236539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C:\Users\1\Desktop\логотип.pn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15888"/>
            <a:ext cx="13684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46429-D14E-48C2-93B8-563DB18E429E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28800" y="592206"/>
            <a:ext cx="10363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 startAt="2"/>
              <a:defRPr/>
            </a:pP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Завышение </a:t>
            </a:r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межальвеолярной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высоты.</a:t>
            </a:r>
          </a:p>
          <a:p>
            <a:pPr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внешнем осмотре: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мягких тканей лица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Сглаженность носогубных складок.</a:t>
            </a:r>
          </a:p>
          <a:p>
            <a:pPr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полости рта: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Плотный </a:t>
            </a:r>
            <a:r>
              <a:rPr lang="ru-RU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фиссурно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бугорковый контакт зубов</a:t>
            </a:r>
          </a:p>
          <a:p>
            <a:pPr marL="342900" indent="-342900">
              <a:buFontTx/>
              <a:buChar char="-"/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 изготавливает восковые шаблоны (ВШ) с </a:t>
            </a:r>
            <a:r>
              <a:rPr lang="ru-RU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прикусными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окклюзионными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валиками.</a:t>
            </a:r>
          </a:p>
          <a:p>
            <a:pPr marL="342900" indent="-342900">
              <a:buFontTx/>
              <a:buChar char="-"/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вновь определяет </a:t>
            </a:r>
            <a:r>
              <a:rPr lang="ru-RU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межальвеолярную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высоту и фиксирует положение челюстей центральной окклюзии. 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1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3137</Words>
  <Application>Microsoft Office PowerPoint</Application>
  <PresentationFormat>Широкоэкранный</PresentationFormat>
  <Paragraphs>187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Merriweather</vt:lpstr>
      <vt:lpstr>Times New Roman</vt:lpstr>
      <vt:lpstr>Тема Office</vt:lpstr>
      <vt:lpstr>Презентация PowerPoint</vt:lpstr>
      <vt:lpstr>Вопросы: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12</cp:revision>
  <dcterms:created xsi:type="dcterms:W3CDTF">2024-09-02T08:35:08Z</dcterms:created>
  <dcterms:modified xsi:type="dcterms:W3CDTF">2024-09-02T10:02:59Z</dcterms:modified>
</cp:coreProperties>
</file>