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notesMasterIdLst>
    <p:notesMasterId r:id="rId10"/>
  </p:notesMasterIdLst>
  <p:sldIdLst>
    <p:sldId id="256" r:id="rId2"/>
    <p:sldId id="291" r:id="rId3"/>
    <p:sldId id="300" r:id="rId4"/>
    <p:sldId id="299" r:id="rId5"/>
    <p:sldId id="297" r:id="rId6"/>
    <p:sldId id="293" r:id="rId7"/>
    <p:sldId id="302" r:id="rId8"/>
    <p:sldId id="301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8" autoAdjust="0"/>
    <p:restoredTop sz="94660"/>
  </p:normalViewPr>
  <p:slideViewPr>
    <p:cSldViewPr>
      <p:cViewPr varScale="1">
        <p:scale>
          <a:sx n="103" d="100"/>
          <a:sy n="103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0AC1011-C673-47AE-942B-D8A536F84CED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319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11/13/2024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2"/>
          <p:cNvSpPr/>
          <p:nvPr/>
        </p:nvSpPr>
        <p:spPr>
          <a:xfrm>
            <a:off x="683640" y="2493000"/>
            <a:ext cx="776916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03675" y="1052736"/>
            <a:ext cx="8676488" cy="3761890"/>
          </a:xfrm>
          <a:custGeom>
            <a:avLst/>
            <a:gdLst/>
            <a:ahLst/>
            <a:cxnLst/>
            <a:rect l="l" t="t" r="r" b="b"/>
            <a:pathLst>
              <a:path w="23802" h="6458">
                <a:moveTo>
                  <a:pt x="0" y="1114"/>
                </a:moveTo>
                <a:cubicBezTo>
                  <a:pt x="7933" y="0"/>
                  <a:pt x="15867" y="2230"/>
                  <a:pt x="23801" y="1114"/>
                </a:cubicBezTo>
                <a:moveTo>
                  <a:pt x="0" y="5342"/>
                </a:moveTo>
                <a:cubicBezTo>
                  <a:pt x="7933" y="4226"/>
                  <a:pt x="15867" y="6457"/>
                  <a:pt x="23801" y="5342"/>
                </a:cubicBez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8000"/>
              </a:gs>
            </a:gsLst>
            <a:path path="circle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7160" rIns="90000" bIns="47160" anchor="ctr" anchorCtr="1">
            <a:noAutofit/>
          </a:bodyPr>
          <a:lstStyle/>
          <a:p>
            <a:pPr lvl="0" algn="ctr"/>
            <a:endParaRPr lang="ru-RU" sz="2400" spc="-1" dirty="0" smtClean="0">
              <a:solidFill>
                <a:srgbClr val="FFFFFF"/>
              </a:solidFill>
              <a:latin typeface="Microsoft Sans Serif"/>
            </a:endParaRPr>
          </a:p>
          <a:p>
            <a:pPr lvl="0" algn="ctr"/>
            <a:r>
              <a:rPr lang="ru-RU" sz="3000" dirty="0"/>
              <a:t>Электронные ресурсы библиотеки КубГМУ</a:t>
            </a:r>
          </a:p>
          <a:p>
            <a:pPr lvl="0" algn="ctr"/>
            <a:endParaRPr lang="ru-RU" sz="2000" dirty="0"/>
          </a:p>
          <a:p>
            <a:pPr lvl="0" algn="ctr"/>
            <a:r>
              <a:rPr lang="ru-RU" sz="3000" dirty="0"/>
              <a:t>ЭБС «Консультант студента»</a:t>
            </a:r>
          </a:p>
          <a:p>
            <a:pPr lvl="0" algn="ctr"/>
            <a:r>
              <a:rPr lang="ru-RU" sz="3000" dirty="0"/>
              <a:t>ЭБС «Консультант врача»</a:t>
            </a:r>
          </a:p>
          <a:p>
            <a:pPr lvl="0" algn="ctr"/>
            <a:endParaRPr lang="ru-RU" sz="2400" spc="-1" dirty="0">
              <a:solidFill>
                <a:prstClr val="white"/>
              </a:solidFill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3133800" y="5971320"/>
            <a:ext cx="2697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465A4"/>
                </a:solidFill>
                <a:latin typeface="Arial"/>
                <a:ea typeface="DejaVu Sans"/>
              </a:rPr>
              <a:t>г. </a:t>
            </a:r>
            <a:r>
              <a:rPr lang="ru-RU" sz="1800" b="1" strike="noStrike" spc="-1" dirty="0" smtClean="0">
                <a:solidFill>
                  <a:srgbClr val="3465A4"/>
                </a:solidFill>
                <a:latin typeface="Arial"/>
                <a:ea typeface="DejaVu Sans"/>
              </a:rPr>
              <a:t>Краснодар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594900" y="329410"/>
            <a:ext cx="777564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465A4"/>
                </a:solidFill>
                <a:latin typeface="Microsoft Sans Serif"/>
                <a:ea typeface="DejaVu Sans"/>
              </a:rPr>
              <a:t>ФГБОУ ВО </a:t>
            </a:r>
            <a:r>
              <a:rPr lang="ru-RU" b="1" spc="-1" dirty="0" smtClean="0">
                <a:solidFill>
                  <a:srgbClr val="3465A4"/>
                </a:solidFill>
                <a:latin typeface="Microsoft Sans Serif"/>
                <a:ea typeface="DejaVu Sans"/>
              </a:rPr>
              <a:t>КубГМУ </a:t>
            </a:r>
            <a:r>
              <a:rPr lang="ru-RU" sz="1800" b="1" strike="noStrike" spc="-1" dirty="0" smtClean="0">
                <a:solidFill>
                  <a:srgbClr val="3465A4"/>
                </a:solidFill>
                <a:latin typeface="Microsoft Sans Serif"/>
                <a:ea typeface="DejaVu Sans"/>
              </a:rPr>
              <a:t>Минздрава России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1" strike="noStrike" spc="-1" dirty="0" smtClean="0">
              <a:solidFill>
                <a:srgbClr val="3465A4"/>
              </a:solidFill>
              <a:latin typeface="Microsoft Sans Serif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3465A4"/>
                </a:solidFill>
                <a:latin typeface="Microsoft Sans Serif"/>
                <a:ea typeface="DejaVu Sans"/>
              </a:rPr>
              <a:t>Библиотека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387383" y="2420888"/>
            <a:ext cx="831486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endParaRPr lang="ru-RU" sz="2000" spc="-1" dirty="0">
              <a:latin typeface="Microsoft Sans Serif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773211" y="692696"/>
            <a:ext cx="7543205" cy="3845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400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400" dirty="0" smtClean="0"/>
              <a:t>КубГМУ подписан </a:t>
            </a:r>
          </a:p>
          <a:p>
            <a:pPr algn="ctr">
              <a:lnSpc>
                <a:spcPct val="100000"/>
              </a:lnSpc>
            </a:pPr>
            <a:r>
              <a:rPr lang="ru-RU" sz="3400" dirty="0" smtClean="0"/>
              <a:t>на полнотекстовые базы данных: </a:t>
            </a:r>
            <a:endParaRPr lang="ru-RU" sz="3400" dirty="0"/>
          </a:p>
          <a:p>
            <a:pPr algn="ctr">
              <a:lnSpc>
                <a:spcPct val="10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Консультант студента»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Консультант врача»</a:t>
            </a:r>
          </a:p>
          <a:p>
            <a:pPr algn="ctr">
              <a:lnSpc>
                <a:spcPct val="100000"/>
              </a:lnSpc>
            </a:pPr>
            <a:endParaRPr lang="ru-RU" sz="40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501062" y="548680"/>
            <a:ext cx="8031377" cy="62156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Образовательный </a:t>
            </a:r>
            <a:r>
              <a:rPr lang="ru-RU" sz="2200" dirty="0"/>
              <a:t>ресурс </a:t>
            </a:r>
            <a:r>
              <a:rPr lang="ru-RU" sz="2400" b="1" strike="noStrike" spc="-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ea typeface="DejaVu Sans"/>
              </a:rPr>
              <a:t>«Консультант студента»</a:t>
            </a:r>
            <a:r>
              <a:rPr lang="ru-RU" sz="2800" b="1" strike="noStrike" spc="-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ea typeface="DejaVu Sans"/>
              </a:rPr>
              <a:t> 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www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studentlibrary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.ru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200" dirty="0"/>
              <a:t>предназначен для студентов медицинских и фармацевтических вузов, является электронной библиотечной системой (ЭБС). </a:t>
            </a:r>
          </a:p>
          <a:p>
            <a:endParaRPr lang="ru-RU" sz="2200" dirty="0"/>
          </a:p>
          <a:p>
            <a:r>
              <a:rPr lang="ru-RU" sz="2200" dirty="0"/>
              <a:t>В ЭБС вы получаете возможность работы с электронными версиями учебной, научной литературы и дополнительными материалами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smtClean="0"/>
              <a:t>Для вас бесплатный доступ к комплектам «Медицина. Здравоохранение. ВО», «Медицина (ВО) ГЭОТАР-Медиа. </a:t>
            </a:r>
            <a:r>
              <a:rPr lang="en-US" sz="2200" dirty="0" smtClean="0"/>
              <a:t>Books in English</a:t>
            </a:r>
            <a:r>
              <a:rPr lang="ru-RU" sz="2200" dirty="0" smtClean="0"/>
              <a:t>», «Гуманитарные и социальные науки», «Естественные и точные науки» и другим тематическим комплектам, входящим в электронную библиотеку.</a:t>
            </a:r>
            <a:endParaRPr lang="ru-RU" sz="2200" dirty="0"/>
          </a:p>
          <a:p>
            <a:endParaRPr lang="ru-RU" sz="2200" spc="-1" dirty="0">
              <a:latin typeface="Microsoft Sans Serif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1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395536" y="835266"/>
            <a:ext cx="8458876" cy="5753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ru-RU" sz="2200" b="0" strike="noStrike" spc="-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ea typeface="DejaVu Sans"/>
              </a:rPr>
              <a:t>«</a:t>
            </a:r>
            <a:r>
              <a:rPr lang="ru-RU" sz="2200" b="1" strike="noStrike" spc="-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ea typeface="DejaVu Sans"/>
              </a:rPr>
              <a:t>Консультант врача</a:t>
            </a:r>
            <a:r>
              <a:rPr lang="ru-RU" sz="2200" b="0" strike="noStrike" spc="-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ea typeface="DejaVu Sans"/>
              </a:rPr>
              <a:t>»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https://www.rosmedlib.ru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200" dirty="0"/>
              <a:t> </a:t>
            </a:r>
            <a:r>
              <a:rPr lang="ru-RU" sz="2200" dirty="0" smtClean="0"/>
              <a:t>–  это </a:t>
            </a:r>
            <a:r>
              <a:rPr lang="ru-RU" sz="2200" dirty="0"/>
              <a:t>электронная медицинская информационно-образовательная </a:t>
            </a:r>
            <a:r>
              <a:rPr lang="ru-RU" sz="2200" dirty="0" smtClean="0"/>
              <a:t>система </a:t>
            </a:r>
            <a:r>
              <a:rPr lang="ru-RU" sz="2200" dirty="0"/>
              <a:t>или </a:t>
            </a:r>
            <a:r>
              <a:rPr lang="ru-RU" sz="2200" dirty="0" smtClean="0"/>
              <a:t>библиотека. Для аспирантов, ординаторов, практикующий врачей, медицинских работников, организаторов здравоохранения.</a:t>
            </a:r>
          </a:p>
          <a:p>
            <a:endParaRPr lang="ru-RU" sz="2200" dirty="0"/>
          </a:p>
          <a:p>
            <a:r>
              <a:rPr lang="ru-RU" sz="2200" dirty="0"/>
              <a:t>Материалы, размещенные в “Консультанте врача”, разработаны ведущими российскими специалистами на основании современных научных знаний (доказательной медицины</a:t>
            </a:r>
            <a:r>
              <a:rPr lang="ru-RU" sz="2200" dirty="0" smtClean="0"/>
              <a:t>).</a:t>
            </a:r>
          </a:p>
          <a:p>
            <a:endParaRPr lang="ru-RU" sz="2200" dirty="0"/>
          </a:p>
          <a:p>
            <a:r>
              <a:rPr lang="ru-RU" sz="2200" dirty="0"/>
              <a:t>Информация подготовлена с учетом позиции научно-практического медицинского общества (мирового, европейского и российского) по соответствующей специальности. Все материалы прошли обязательное независимое рецензирование.</a:t>
            </a:r>
          </a:p>
          <a:p>
            <a:endParaRPr lang="ru-RU" sz="2000" spc="-1" dirty="0">
              <a:latin typeface="Microsoft Sans Serif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2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79512" y="548680"/>
            <a:ext cx="8602892" cy="6061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2000" dirty="0" smtClean="0"/>
          </a:p>
          <a:p>
            <a:pPr algn="ctr">
              <a:lnSpc>
                <a:spcPct val="100000"/>
              </a:lnSpc>
            </a:pPr>
            <a:r>
              <a:rPr lang="ru-RU" sz="2200" dirty="0" smtClean="0"/>
              <a:t>Для </a:t>
            </a:r>
            <a:r>
              <a:rPr lang="ru-RU" sz="2200" dirty="0"/>
              <a:t>работы в </a:t>
            </a:r>
            <a:r>
              <a:rPr lang="ru-RU" sz="2200" dirty="0" smtClean="0"/>
              <a:t>«</a:t>
            </a:r>
            <a:r>
              <a:rPr lang="ru-RU" sz="2200" dirty="0"/>
              <a:t>Консультант студента», «Консультант врача» </a:t>
            </a:r>
            <a:r>
              <a:rPr lang="ru-RU" sz="2200" dirty="0" smtClean="0"/>
              <a:t>необходимо зарегистрироваться </a:t>
            </a:r>
            <a:r>
              <a:rPr lang="ru-RU" sz="2200" dirty="0" smtClean="0"/>
              <a:t>в </a:t>
            </a:r>
            <a:r>
              <a:rPr lang="ru-RU" sz="2200" dirty="0" smtClean="0"/>
              <a:t>ЭБС </a:t>
            </a:r>
            <a:r>
              <a:rPr lang="ru-RU" sz="2200" dirty="0"/>
              <a:t>на </a:t>
            </a:r>
            <a:r>
              <a:rPr lang="ru-RU" sz="2200" dirty="0" smtClean="0"/>
              <a:t>компьютерах </a:t>
            </a:r>
            <a:endParaRPr lang="ru-RU" sz="2200" dirty="0" smtClean="0"/>
          </a:p>
          <a:p>
            <a:pPr algn="ctr">
              <a:lnSpc>
                <a:spcPct val="100000"/>
              </a:lnSpc>
            </a:pPr>
            <a:r>
              <a:rPr lang="ru-RU" sz="2200" dirty="0" smtClean="0"/>
              <a:t>читального зала библиотеки. </a:t>
            </a:r>
            <a:endParaRPr lang="ru-RU" sz="2200" dirty="0" smtClean="0"/>
          </a:p>
          <a:p>
            <a:pPr algn="ctr"/>
            <a:r>
              <a:rPr lang="ru-RU" sz="2200" dirty="0"/>
              <a:t>(</a:t>
            </a:r>
            <a:r>
              <a:rPr lang="ru-RU" sz="2200" dirty="0" err="1"/>
              <a:t>каб</a:t>
            </a:r>
            <a:r>
              <a:rPr lang="ru-RU" sz="2200" dirty="0"/>
              <a:t>. А 122, первый этаж главного корпуса университета, Литер А)</a:t>
            </a:r>
          </a:p>
          <a:p>
            <a:pPr algn="ctr">
              <a:lnSpc>
                <a:spcPct val="100000"/>
              </a:lnSpc>
            </a:pPr>
            <a:endParaRPr lang="ru-RU" sz="2200" dirty="0"/>
          </a:p>
          <a:p>
            <a:pPr algn="ctr">
              <a:lnSpc>
                <a:spcPct val="100000"/>
              </a:lnSpc>
            </a:pPr>
            <a:r>
              <a:rPr lang="ru-RU" sz="2200" dirty="0" smtClean="0"/>
              <a:t>Сотрудники  </a:t>
            </a:r>
            <a:r>
              <a:rPr lang="ru-RU" sz="2200" dirty="0"/>
              <a:t>читального зала </a:t>
            </a:r>
            <a:r>
              <a:rPr lang="ru-RU" sz="2200" dirty="0" smtClean="0"/>
              <a:t>предоставят </a:t>
            </a:r>
            <a:r>
              <a:rPr lang="ru-RU" sz="2200" dirty="0" smtClean="0"/>
              <a:t>пошаговую </a:t>
            </a:r>
            <a:r>
              <a:rPr lang="ru-RU" sz="2200" dirty="0"/>
              <a:t>инструкцию для регистрации</a:t>
            </a:r>
            <a:r>
              <a:rPr lang="ru-RU" sz="2200" dirty="0" smtClean="0"/>
              <a:t>.</a:t>
            </a:r>
          </a:p>
          <a:p>
            <a:pPr algn="ctr">
              <a:lnSpc>
                <a:spcPct val="100000"/>
              </a:lnSpc>
            </a:pPr>
            <a:r>
              <a:rPr lang="ru-RU" sz="2200" dirty="0" smtClean="0"/>
              <a:t>После регистрации, обязательно, откройте любую главу любого учебника, чтобы система Вас запомнила!</a:t>
            </a:r>
            <a:endParaRPr lang="ru-RU" sz="2200" dirty="0"/>
          </a:p>
          <a:p>
            <a:pPr algn="ctr">
              <a:lnSpc>
                <a:spcPct val="100000"/>
              </a:lnSpc>
            </a:pPr>
            <a:endParaRPr lang="ru-RU" sz="2200" dirty="0"/>
          </a:p>
          <a:p>
            <a:pPr algn="ctr">
              <a:lnSpc>
                <a:spcPct val="100000"/>
              </a:lnSpc>
            </a:pPr>
            <a:r>
              <a:rPr lang="ru-RU" sz="2200" dirty="0" smtClean="0"/>
              <a:t>Дальнейшая </a:t>
            </a:r>
            <a:r>
              <a:rPr lang="ru-RU" sz="2200" dirty="0"/>
              <a:t>работа в электронной библиотеке возможна </a:t>
            </a:r>
          </a:p>
          <a:p>
            <a:pPr algn="ctr">
              <a:lnSpc>
                <a:spcPct val="100000"/>
              </a:lnSpc>
            </a:pPr>
            <a:r>
              <a:rPr lang="ru-RU" sz="2200" dirty="0"/>
              <a:t>с помощью удаленного доступа из любой точки, подключенной </a:t>
            </a:r>
          </a:p>
          <a:p>
            <a:pPr algn="ctr">
              <a:lnSpc>
                <a:spcPct val="100000"/>
              </a:lnSpc>
            </a:pPr>
            <a:r>
              <a:rPr lang="ru-RU" sz="2200" dirty="0"/>
              <a:t>к сети Интернет. Вход в электронную библиотеку по логину и паролю, созданному при регистрации!</a:t>
            </a:r>
          </a:p>
          <a:p>
            <a:pPr algn="ctr">
              <a:lnSpc>
                <a:spcPct val="100000"/>
              </a:lnSpc>
            </a:pPr>
            <a:endParaRPr lang="ru-RU" sz="2000" dirty="0"/>
          </a:p>
          <a:p>
            <a:pPr algn="ctr">
              <a:lnSpc>
                <a:spcPct val="100000"/>
              </a:lnSpc>
            </a:pPr>
            <a:endParaRPr lang="ru-RU" sz="2000" dirty="0"/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7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9" y="260648"/>
            <a:ext cx="833956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15988"/>
            <a:ext cx="12192000" cy="869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14569" y="332656"/>
            <a:ext cx="831486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endParaRPr lang="ru-RU" sz="2000" spc="-1" dirty="0">
              <a:latin typeface="Microsoft Sans Serif"/>
              <a:ea typeface="DejaVu Sans"/>
            </a:endParaRPr>
          </a:p>
          <a:p>
            <a:r>
              <a:rPr lang="ru-RU" sz="2000" spc="-1" dirty="0" smtClean="0">
                <a:latin typeface="Microsoft Sans Serif"/>
                <a:ea typeface="DejaVu Sans"/>
              </a:rPr>
              <a:t>После регистрации в электронной библиотеке</a:t>
            </a:r>
          </a:p>
          <a:p>
            <a:r>
              <a:rPr lang="ru-RU" sz="2000" spc="-1" dirty="0" smtClean="0">
                <a:latin typeface="Microsoft Sans Serif"/>
                <a:ea typeface="DejaVu Sans"/>
              </a:rPr>
              <a:t>в разделе </a:t>
            </a:r>
            <a:r>
              <a:rPr lang="ru-RU" sz="2000" spc="-1" dirty="0">
                <a:latin typeface="Microsoft Sans Serif"/>
                <a:ea typeface="DejaVu Sans"/>
              </a:rPr>
              <a:t>МОИ ПОДПИСКИ появится </a:t>
            </a:r>
            <a:r>
              <a:rPr lang="ru-RU" sz="2000" spc="-1" dirty="0" smtClean="0">
                <a:latin typeface="Microsoft Sans Serif"/>
                <a:ea typeface="DejaVu Sans"/>
              </a:rPr>
              <a:t>список </a:t>
            </a:r>
            <a:r>
              <a:rPr lang="ru-RU" sz="2000" spc="-1" dirty="0">
                <a:latin typeface="Microsoft Sans Serif"/>
                <a:ea typeface="DejaVu Sans"/>
              </a:rPr>
              <a:t>доступных </a:t>
            </a:r>
            <a:r>
              <a:rPr lang="ru-RU" sz="2000" spc="-1" dirty="0" smtClean="0">
                <a:latin typeface="Microsoft Sans Serif"/>
                <a:ea typeface="DejaVu Sans"/>
              </a:rPr>
              <a:t>вам книг.</a:t>
            </a:r>
          </a:p>
          <a:p>
            <a:endParaRPr lang="ru-RU" sz="2000" spc="-1" dirty="0">
              <a:latin typeface="Microsoft Sans Serif"/>
              <a:ea typeface="DejaVu Sans"/>
            </a:endParaRPr>
          </a:p>
          <a:p>
            <a:endParaRPr lang="ru-RU" sz="2000" spc="-1" dirty="0">
              <a:latin typeface="Microsoft Sans Serif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57963" cy="3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1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316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ресурсы в библиотеке Куб ГМУ</dc:title>
  <dc:creator>Шалай Анна Александровна</dc:creator>
  <cp:lastModifiedBy>Каталожный зал</cp:lastModifiedBy>
  <cp:revision>271</cp:revision>
  <cp:lastPrinted>2019-03-26T12:45:44Z</cp:lastPrinted>
  <dcterms:created xsi:type="dcterms:W3CDTF">2019-03-21T12:52:18Z</dcterms:created>
  <dcterms:modified xsi:type="dcterms:W3CDTF">2024-11-13T11:12:17Z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</Properties>
</file>