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notesMasterIdLst>
    <p:notesMasterId r:id="rId15"/>
  </p:notesMasterIdLst>
  <p:sldIdLst>
    <p:sldId id="256" r:id="rId2"/>
    <p:sldId id="276" r:id="rId3"/>
    <p:sldId id="277" r:id="rId4"/>
    <p:sldId id="278" r:id="rId5"/>
    <p:sldId id="280" r:id="rId6"/>
    <p:sldId id="282" r:id="rId7"/>
    <p:sldId id="283" r:id="rId8"/>
    <p:sldId id="284" r:id="rId9"/>
    <p:sldId id="285" r:id="rId10"/>
    <p:sldId id="288" r:id="rId11"/>
    <p:sldId id="275" r:id="rId12"/>
    <p:sldId id="289" r:id="rId13"/>
    <p:sldId id="290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1" autoAdjust="0"/>
    <p:restoredTop sz="94660"/>
  </p:normalViewPr>
  <p:slideViewPr>
    <p:cSldViewPr>
      <p:cViewPr>
        <p:scale>
          <a:sx n="100" d="100"/>
          <a:sy n="100" d="100"/>
        </p:scale>
        <p:origin x="-46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0AC1011-C673-47AE-942B-D8A536F84CED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319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11/13/2024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316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11/13/2024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7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11/13/2024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11/13/2024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8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11/13/2024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89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11/13/2024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4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11/13/2024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1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11/13/2024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1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11/13/2024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6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11/13/2024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6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11/13/2024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1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11/13/2024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75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lib.ksma.ru:82/MegaPro/Web" TargetMode="External"/><Relationship Id="rId5" Type="http://schemas.openxmlformats.org/officeDocument/2006/relationships/hyperlink" Target="http://lib.ksma.ru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808764" y="2924944"/>
            <a:ext cx="7769160" cy="70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500"/>
          </a:bodyPr>
          <a:lstStyle/>
          <a:p>
            <a:pPr algn="r">
              <a:lnSpc>
                <a:spcPct val="100000"/>
              </a:lnSpc>
            </a:pPr>
            <a:endParaRPr lang="ru-RU" sz="3600" b="0" strike="noStrike" spc="-1" dirty="0" smtClean="0">
              <a:solidFill>
                <a:srgbClr val="FFFFFF"/>
              </a:solidFill>
              <a:latin typeface="Microsoft Sans Serif"/>
              <a:ea typeface="DejaVu Sans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420188" y="1772816"/>
            <a:ext cx="8565480" cy="2664192"/>
          </a:xfrm>
          <a:custGeom>
            <a:avLst/>
            <a:gdLst/>
            <a:ahLst/>
            <a:cxnLst/>
            <a:rect l="l" t="t" r="r" b="b"/>
            <a:pathLst>
              <a:path w="23802" h="6458">
                <a:moveTo>
                  <a:pt x="0" y="1114"/>
                </a:moveTo>
                <a:cubicBezTo>
                  <a:pt x="7933" y="0"/>
                  <a:pt x="15867" y="2230"/>
                  <a:pt x="23801" y="1114"/>
                </a:cubicBezTo>
                <a:moveTo>
                  <a:pt x="0" y="5342"/>
                </a:moveTo>
                <a:cubicBezTo>
                  <a:pt x="7933" y="4226"/>
                  <a:pt x="15867" y="6457"/>
                  <a:pt x="23801" y="5342"/>
                </a:cubicBez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8000"/>
              </a:gs>
            </a:gsLst>
            <a:path path="circle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7160" rIns="90000" bIns="47160" anchor="ctr" anchorCtr="1">
            <a:noAutofit/>
          </a:bodyPr>
          <a:lstStyle/>
          <a:p>
            <a:pPr algn="ctr">
              <a:lnSpc>
                <a:spcPct val="100000"/>
              </a:lnSpc>
            </a:pPr>
            <a:endParaRPr lang="ru-RU" sz="4000" b="1" strike="noStrike" spc="-1" dirty="0" smtClean="0">
              <a:latin typeface="Microsoft Sans Serif"/>
              <a:ea typeface="MS Gothic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3133800" y="5971320"/>
            <a:ext cx="26978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latin typeface="Arial"/>
                <a:ea typeface="DejaVu Sans"/>
              </a:rPr>
              <a:t>г. </a:t>
            </a:r>
            <a:r>
              <a:rPr lang="ru-RU" sz="1800" b="1" strike="noStrike" spc="-1" dirty="0" smtClean="0">
                <a:latin typeface="Arial"/>
                <a:ea typeface="DejaVu Sans"/>
              </a:rPr>
              <a:t>Краснодар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594900" y="329410"/>
            <a:ext cx="7775640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latin typeface="Microsoft Sans Serif"/>
                <a:ea typeface="DejaVu Sans"/>
              </a:rPr>
              <a:t>ФГБОУ ВО </a:t>
            </a:r>
            <a:r>
              <a:rPr lang="ru-RU" b="1" spc="-1" dirty="0" smtClean="0">
                <a:latin typeface="Microsoft Sans Serif"/>
                <a:ea typeface="DejaVu Sans"/>
              </a:rPr>
              <a:t>КубГМУ </a:t>
            </a:r>
            <a:r>
              <a:rPr lang="ru-RU" sz="1800" b="1" strike="noStrike" spc="-1" dirty="0" smtClean="0">
                <a:latin typeface="Microsoft Sans Serif"/>
                <a:ea typeface="DejaVu Sans"/>
              </a:rPr>
              <a:t>Минздрава России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1" strike="noStrike" spc="-1" dirty="0" smtClean="0">
              <a:latin typeface="Microsoft Sans Serif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b="1" spc="-1" dirty="0">
              <a:latin typeface="Microsoft Sans Serif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 dirty="0" smtClean="0">
                <a:latin typeface="Microsoft Sans Serif"/>
                <a:ea typeface="DejaVu Sans"/>
              </a:rPr>
              <a:t>Библиотека</a:t>
            </a:r>
            <a:endParaRPr lang="ru-RU" sz="26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4335" y="2674025"/>
            <a:ext cx="703801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000" b="1" spc="-1" dirty="0">
                <a:latin typeface="Microsoft Sans Serif"/>
                <a:ea typeface="MS Gothic"/>
              </a:rPr>
              <a:t>Электронный </a:t>
            </a:r>
            <a:r>
              <a:rPr lang="ru-RU" sz="5000" b="1" spc="-1" dirty="0" smtClean="0">
                <a:latin typeface="Microsoft Sans Serif"/>
                <a:ea typeface="MS Gothic"/>
              </a:rPr>
              <a:t>каталог  </a:t>
            </a:r>
            <a:endParaRPr lang="ru-RU" sz="50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629280" y="4365000"/>
            <a:ext cx="7539840" cy="16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2" name="Рисунок 391"/>
          <p:cNvPicPr/>
          <p:nvPr/>
        </p:nvPicPr>
        <p:blipFill>
          <a:blip r:embed="rId2"/>
          <a:stretch/>
        </p:blipFill>
        <p:spPr>
          <a:xfrm>
            <a:off x="3198051" y="1460880"/>
            <a:ext cx="5867640" cy="4383360"/>
          </a:xfrm>
          <a:prstGeom prst="rect">
            <a:avLst/>
          </a:prstGeom>
          <a:ln w="19050">
            <a:solidFill>
              <a:srgbClr val="3465A4"/>
            </a:solidFill>
          </a:ln>
        </p:spPr>
      </p:pic>
      <p:sp>
        <p:nvSpPr>
          <p:cNvPr id="393" name="CustomShape 2"/>
          <p:cNvSpPr/>
          <p:nvPr/>
        </p:nvSpPr>
        <p:spPr>
          <a:xfrm>
            <a:off x="158544" y="476672"/>
            <a:ext cx="579620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trike="noStrike" spc="-1" dirty="0">
                <a:latin typeface="Microsoft Sans Serif"/>
                <a:ea typeface="DejaVu Sans"/>
              </a:rPr>
              <a:t>Результаты поиска</a:t>
            </a:r>
            <a:endParaRPr lang="ru-RU" sz="4000" strike="noStrike" spc="-1" dirty="0"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158544" y="1460880"/>
            <a:ext cx="2951280" cy="4232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b="0" strike="noStrike" spc="-1" dirty="0">
                <a:latin typeface="Microsoft Sans Serif"/>
                <a:ea typeface="DejaVu Sans"/>
              </a:rPr>
              <a:t>Для того, чтобы получить документ на руки, необходимо выбрать его из списка найденных документов, заполнить на него читательское </a:t>
            </a:r>
            <a:r>
              <a:rPr lang="ru-RU" sz="1800" b="0" strike="noStrike" spc="-1" dirty="0" smtClean="0">
                <a:latin typeface="Microsoft Sans Serif"/>
                <a:ea typeface="DejaVu Sans"/>
              </a:rPr>
              <a:t>требование в зале каталогов и картотек </a:t>
            </a:r>
            <a:r>
              <a:rPr lang="ru-RU" spc="-1" dirty="0">
                <a:latin typeface="Microsoft Sans Serif"/>
              </a:rPr>
              <a:t>(</a:t>
            </a:r>
            <a:r>
              <a:rPr lang="ru-RU" spc="-1" dirty="0" err="1">
                <a:latin typeface="Microsoft Sans Serif"/>
              </a:rPr>
              <a:t>каб</a:t>
            </a:r>
            <a:r>
              <a:rPr lang="ru-RU" spc="-1" dirty="0">
                <a:latin typeface="Microsoft Sans Serif"/>
              </a:rPr>
              <a:t>. А 120</a:t>
            </a:r>
            <a:r>
              <a:rPr lang="ru-RU" spc="-1" dirty="0" smtClean="0">
                <a:latin typeface="Microsoft Sans Serif"/>
              </a:rPr>
              <a:t>).</a:t>
            </a:r>
            <a:endParaRPr lang="ru-RU" spc="-1" dirty="0">
              <a:latin typeface="Microsoft Sans Serif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 dirty="0" smtClean="0">
                <a:latin typeface="Microsoft Sans Serif"/>
                <a:ea typeface="DejaVu Sans"/>
              </a:rPr>
              <a:t>И получить книгу в отделе обслуживания научной литературой </a:t>
            </a:r>
            <a:r>
              <a:rPr lang="ru-RU" spc="-1" dirty="0">
                <a:latin typeface="Microsoft Sans Serif"/>
              </a:rPr>
              <a:t>(</a:t>
            </a:r>
            <a:r>
              <a:rPr lang="ru-RU" spc="-1" dirty="0" err="1">
                <a:latin typeface="Microsoft Sans Serif"/>
              </a:rPr>
              <a:t>каб</a:t>
            </a:r>
            <a:r>
              <a:rPr lang="ru-RU" spc="-1" dirty="0">
                <a:latin typeface="Microsoft Sans Serif"/>
              </a:rPr>
              <a:t>. А </a:t>
            </a:r>
            <a:r>
              <a:rPr lang="ru-RU" spc="-1" dirty="0" smtClean="0">
                <a:latin typeface="Microsoft Sans Serif"/>
              </a:rPr>
              <a:t>121)</a:t>
            </a:r>
            <a:r>
              <a:rPr lang="ru-RU" sz="1800" b="0" strike="noStrike" spc="-1" dirty="0" smtClean="0">
                <a:latin typeface="Microsoft Sans Serif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99" name="CustomShape 7"/>
          <p:cNvSpPr/>
          <p:nvPr/>
        </p:nvSpPr>
        <p:spPr>
          <a:xfrm>
            <a:off x="2646041" y="5724926"/>
            <a:ext cx="52128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3465A4"/>
                </a:solidFill>
                <a:latin typeface="Arial"/>
                <a:ea typeface="DejaVu Sans"/>
              </a:rPr>
              <a:t>2012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00" name="CustomShape 8"/>
          <p:cNvSpPr/>
          <p:nvPr/>
        </p:nvSpPr>
        <p:spPr>
          <a:xfrm>
            <a:off x="1238971" y="5946840"/>
            <a:ext cx="52128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3465A4"/>
                </a:solidFill>
                <a:latin typeface="Arial"/>
                <a:ea typeface="DejaVu Sans"/>
              </a:rPr>
              <a:t>3315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01" name="CustomShape 9"/>
          <p:cNvSpPr/>
          <p:nvPr/>
        </p:nvSpPr>
        <p:spPr>
          <a:xfrm>
            <a:off x="2812320" y="5931720"/>
            <a:ext cx="94824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3465A4"/>
                </a:solidFill>
                <a:latin typeface="Arial"/>
                <a:ea typeface="DejaVu Sans"/>
              </a:rPr>
              <a:t>21.05.2020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02" name="CustomShape 10"/>
          <p:cNvSpPr/>
          <p:nvPr/>
        </p:nvSpPr>
        <p:spPr>
          <a:xfrm>
            <a:off x="1395540" y="6147811"/>
            <a:ext cx="111564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3465A4"/>
                </a:solidFill>
                <a:latin typeface="Arial"/>
                <a:ea typeface="DejaVu Sans"/>
              </a:rPr>
              <a:t>Петров А. А.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11960" y="4581128"/>
            <a:ext cx="576064" cy="24287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467544" y="404664"/>
            <a:ext cx="8208912" cy="2187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600" spc="-1" dirty="0">
              <a:latin typeface="Microsoft Sans Serif"/>
            </a:endParaRPr>
          </a:p>
          <a:p>
            <a:pPr algn="ctr">
              <a:lnSpc>
                <a:spcPct val="100000"/>
              </a:lnSpc>
            </a:pPr>
            <a:r>
              <a:rPr lang="ru-RU" sz="2200" b="1" spc="150" dirty="0" smtClean="0">
                <a:latin typeface="Microsoft Sans Serif"/>
              </a:rPr>
              <a:t>Образец заполнения </a:t>
            </a:r>
          </a:p>
          <a:p>
            <a:pPr algn="ctr">
              <a:lnSpc>
                <a:spcPct val="100000"/>
              </a:lnSpc>
            </a:pPr>
            <a:r>
              <a:rPr lang="ru-RU" sz="2200" b="1" spc="150" dirty="0" smtClean="0">
                <a:latin typeface="Microsoft Sans Serif"/>
              </a:rPr>
              <a:t>читательского требования</a:t>
            </a:r>
            <a:endParaRPr lang="ru-RU" sz="2200" b="1" strike="noStrike" spc="150" dirty="0">
              <a:latin typeface="Arial"/>
            </a:endParaRPr>
          </a:p>
        </p:txBody>
      </p:sp>
      <p:pic>
        <p:nvPicPr>
          <p:cNvPr id="335" name="Рисунок 2"/>
          <p:cNvPicPr/>
          <p:nvPr/>
        </p:nvPicPr>
        <p:blipFill>
          <a:blip r:embed="rId2"/>
          <a:stretch/>
        </p:blipFill>
        <p:spPr>
          <a:xfrm>
            <a:off x="2304000" y="2592000"/>
            <a:ext cx="4581720" cy="2455560"/>
          </a:xfrm>
          <a:prstGeom prst="rect">
            <a:avLst/>
          </a:prstGeom>
          <a:ln>
            <a:noFill/>
          </a:ln>
        </p:spPr>
      </p:pic>
      <p:sp>
        <p:nvSpPr>
          <p:cNvPr id="336" name="CustomShape 2"/>
          <p:cNvSpPr/>
          <p:nvPr/>
        </p:nvSpPr>
        <p:spPr>
          <a:xfrm>
            <a:off x="2916360" y="3024000"/>
            <a:ext cx="10422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808080"/>
                </a:solidFill>
                <a:latin typeface="Microsoft Sans Serif"/>
                <a:ea typeface="DejaVu Sans"/>
              </a:rPr>
              <a:t>616.07(02)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808080"/>
                </a:solidFill>
                <a:latin typeface="Microsoft Sans Serif"/>
                <a:ea typeface="DejaVu Sans"/>
              </a:rPr>
              <a:t>К 68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2875320" y="3584520"/>
            <a:ext cx="137124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808080"/>
                </a:solidFill>
                <a:latin typeface="Microsoft Sans Serif"/>
                <a:ea typeface="DejaVu Sans"/>
              </a:rPr>
              <a:t>Королюк И. П.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2952000" y="3872520"/>
            <a:ext cx="19537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808080"/>
                </a:solidFill>
                <a:latin typeface="Microsoft Sans Serif"/>
                <a:ea typeface="DejaVu Sans"/>
              </a:rPr>
              <a:t>Лучевая диагностика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39" name="CustomShape 5"/>
          <p:cNvSpPr/>
          <p:nvPr/>
        </p:nvSpPr>
        <p:spPr>
          <a:xfrm>
            <a:off x="5400000" y="4145040"/>
            <a:ext cx="57879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808080"/>
                </a:solidFill>
                <a:latin typeface="Microsoft Sans Serif"/>
                <a:ea typeface="DejaVu Sans"/>
              </a:rPr>
              <a:t>2022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0" name="CustomShape 6"/>
          <p:cNvSpPr/>
          <p:nvPr/>
        </p:nvSpPr>
        <p:spPr>
          <a:xfrm>
            <a:off x="6840000" y="4411440"/>
            <a:ext cx="230400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Дата обращения в библиотеку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41" name="CustomShape 7"/>
          <p:cNvSpPr/>
          <p:nvPr/>
        </p:nvSpPr>
        <p:spPr>
          <a:xfrm>
            <a:off x="5663880" y="4447800"/>
            <a:ext cx="138924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3465A4"/>
                </a:solidFill>
                <a:latin typeface="Microsoft Sans Serif"/>
                <a:ea typeface="DejaVu Sans"/>
              </a:rPr>
              <a:t>23.09.2024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2" name="CustomShape 8"/>
          <p:cNvSpPr/>
          <p:nvPr/>
        </p:nvSpPr>
        <p:spPr>
          <a:xfrm>
            <a:off x="72000" y="3888000"/>
            <a:ext cx="222912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№ читательского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билета,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присвоенного пользователю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 в библиотеке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43" name="CustomShape 9"/>
          <p:cNvSpPr/>
          <p:nvPr/>
        </p:nvSpPr>
        <p:spPr>
          <a:xfrm>
            <a:off x="2452680" y="5251320"/>
            <a:ext cx="4493066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Фамилия и инициалы пользователя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44" name="CustomShape 10"/>
          <p:cNvSpPr/>
          <p:nvPr/>
        </p:nvSpPr>
        <p:spPr>
          <a:xfrm>
            <a:off x="3528000" y="4418280"/>
            <a:ext cx="63072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3465A4"/>
                </a:solidFill>
                <a:latin typeface="Microsoft Sans Serif"/>
                <a:ea typeface="DejaVu Sans"/>
              </a:rPr>
              <a:t>4538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45" name="CustomShape 11"/>
          <p:cNvSpPr/>
          <p:nvPr/>
        </p:nvSpPr>
        <p:spPr>
          <a:xfrm>
            <a:off x="3312000" y="4680000"/>
            <a:ext cx="16488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3465A4"/>
                </a:solidFill>
                <a:latin typeface="Microsoft Sans Serif"/>
                <a:ea typeface="DejaVu Sans"/>
              </a:rPr>
              <a:t>Иванова А. В.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467544" y="332656"/>
            <a:ext cx="784728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latin typeface="Microsoft Sans Serif"/>
                <a:ea typeface="DejaVu Sans"/>
              </a:rPr>
              <a:t>Электронный </a:t>
            </a:r>
            <a:r>
              <a:rPr lang="ru-RU" sz="3200" b="0" strike="noStrike" spc="-1" dirty="0" smtClean="0">
                <a:latin typeface="Microsoft Sans Serif"/>
                <a:ea typeface="DejaVu Sans"/>
              </a:rPr>
              <a:t>полнотекстовый </a:t>
            </a:r>
            <a:r>
              <a:rPr lang="ru-RU" sz="3200" b="0" strike="noStrike" spc="-1" dirty="0">
                <a:latin typeface="Microsoft Sans Serif"/>
                <a:ea typeface="DejaVu Sans"/>
              </a:rPr>
              <a:t>документ 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416291" y="1124744"/>
            <a:ext cx="8308028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В результатах поиска (списке документов) помимо печатных изданий указываются и электронные полнотекстовые документы, предоставленные ЭБС «Консультант студента». </a:t>
            </a:r>
            <a:endParaRPr lang="ru-RU" sz="2000" b="0" strike="noStrike" spc="-1" dirty="0" smtClean="0">
              <a:latin typeface="Microsoft Sans Serif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 smtClean="0">
                <a:latin typeface="Microsoft Sans Serif"/>
                <a:ea typeface="DejaVu Sans"/>
              </a:rPr>
              <a:t>Открыть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их можно пройдя по ссылке на ресурс, введя свой пароль (для </a:t>
            </a:r>
            <a:r>
              <a:rPr lang="ru-RU" sz="2000" b="0" strike="noStrike" spc="-1">
                <a:latin typeface="Microsoft Sans Serif"/>
                <a:ea typeface="DejaVu Sans"/>
              </a:rPr>
              <a:t>зарегистрированных </a:t>
            </a:r>
            <a:r>
              <a:rPr lang="ru-RU" sz="2000" b="0" strike="noStrike" spc="-1" smtClean="0">
                <a:latin typeface="Microsoft Sans Serif"/>
                <a:ea typeface="DejaVu Sans"/>
              </a:rPr>
              <a:t>пользователей).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61" y="3140968"/>
            <a:ext cx="6021260" cy="334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251520" y="214603"/>
            <a:ext cx="8496944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latin typeface="Microsoft Sans Serif"/>
                <a:ea typeface="DejaVu Sans"/>
              </a:rPr>
              <a:t>Поиск документов в базе данных «Статьи из журналов»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395536" y="4797152"/>
            <a:ext cx="8064896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Поиск в БД «Статьи из журналов» осуществляется также как и поиск других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документов.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Отличие в том, что читательское требование заполнять не надо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409" name="Рисунок 40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71600" y="1579792"/>
            <a:ext cx="6552728" cy="2952328"/>
          </a:xfrm>
          <a:prstGeom prst="rect">
            <a:avLst/>
          </a:prstGeom>
          <a:ln w="19050">
            <a:solidFill>
              <a:srgbClr val="3465A4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107504" y="965108"/>
            <a:ext cx="5254462" cy="64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4000" lnSpcReduction="10000"/>
          </a:bodyPr>
          <a:lstStyle/>
          <a:p>
            <a:pPr algn="ctr">
              <a:lnSpc>
                <a:spcPct val="100000"/>
              </a:lnSpc>
            </a:pPr>
            <a:endParaRPr lang="ru-RU" sz="4000" strike="noStrike" spc="-1" dirty="0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395536" y="1124744"/>
            <a:ext cx="8242312" cy="37688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r>
              <a:rPr lang="ru-RU" sz="2000" b="0" strike="noStrike" spc="-1" dirty="0">
                <a:latin typeface="Microsoft Sans Serif"/>
                <a:ea typeface="DejaVu Sans"/>
              </a:rPr>
              <a:t>Электронный каталог библиотеки КубГМУ, представленный в сети Интернет,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создан в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2010 году. С этого года все книги (наименования), поступающие в библиотеку, вводятся в электронный каталог (ЭК) библиотеки и дублируются в карточных каталогах.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r>
              <a:rPr lang="ru-RU" sz="2000" b="0" strike="noStrike" spc="-1" dirty="0">
                <a:latin typeface="Microsoft Sans Serif"/>
                <a:ea typeface="DejaVu Sans"/>
              </a:rPr>
              <a:t>В настоящее время ЭК содержит информацию о более </a:t>
            </a:r>
            <a:r>
              <a:rPr lang="ru-RU" sz="2000" spc="-1" dirty="0" smtClean="0">
                <a:latin typeface="Microsoft Sans Serif"/>
                <a:ea typeface="DejaVu Sans"/>
              </a:rPr>
              <a:t>70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 тысячах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наименований документов и публикаций из периодических изданий, поступающих в библиотеку.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chemeClr val="bg2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344494" y="980728"/>
            <a:ext cx="8284096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ru-RU" sz="2000" b="0" strike="noStrike" spc="-1" dirty="0">
                <a:latin typeface="Microsoft Sans Serif"/>
                <a:ea typeface="DejaVu Sans"/>
              </a:rPr>
              <a:t>В электронном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каталоге (ЭК),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начиная с  1990 года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отражены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 marL="216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</a:pPr>
            <a:r>
              <a:rPr lang="ru-RU" sz="2000" b="0" strike="noStrike" spc="-1" dirty="0">
                <a:latin typeface="Microsoft Sans Serif"/>
                <a:ea typeface="DejaVu Sans"/>
              </a:rPr>
              <a:t>печатные и электронные  документы;</a:t>
            </a:r>
            <a:endParaRPr lang="ru-RU" sz="2000" b="0" strike="noStrike" spc="-1" dirty="0">
              <a:latin typeface="Arial"/>
            </a:endParaRPr>
          </a:p>
          <a:p>
            <a:pPr marL="216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</a:pPr>
            <a:r>
              <a:rPr lang="ru-RU" sz="2000" b="0" strike="noStrike" spc="-1" dirty="0">
                <a:latin typeface="Microsoft Sans Serif"/>
                <a:ea typeface="DejaVu Sans"/>
              </a:rPr>
              <a:t>диссертации;</a:t>
            </a:r>
            <a:endParaRPr lang="ru-RU" sz="2000" b="0" strike="noStrike" spc="-1" dirty="0">
              <a:latin typeface="Arial"/>
            </a:endParaRPr>
          </a:p>
          <a:p>
            <a:pPr marL="216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</a:pPr>
            <a:r>
              <a:rPr lang="ru-RU" sz="2000" b="0" strike="noStrike" spc="-1" dirty="0">
                <a:latin typeface="Microsoft Sans Serif"/>
                <a:ea typeface="DejaVu Sans"/>
              </a:rPr>
              <a:t>авторефераты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диссертаций</a:t>
            </a:r>
            <a:r>
              <a:rPr lang="ru-RU" sz="2000" spc="-1" dirty="0">
                <a:latin typeface="Microsoft Sans Serif"/>
                <a:ea typeface="DejaVu Sans"/>
              </a:rPr>
              <a:t> </a:t>
            </a:r>
            <a:r>
              <a:rPr lang="ru-RU" sz="2000" spc="-1" dirty="0" smtClean="0">
                <a:latin typeface="Microsoft Sans Serif"/>
                <a:ea typeface="DejaVu Sans"/>
              </a:rPr>
              <a:t>(с 2000 г. по настоящее время);</a:t>
            </a:r>
            <a:endParaRPr lang="ru-RU" sz="2000" b="0" strike="noStrike" spc="-1" dirty="0">
              <a:latin typeface="Arial"/>
            </a:endParaRPr>
          </a:p>
          <a:p>
            <a:pPr marL="216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</a:pPr>
            <a:r>
              <a:rPr lang="ru-RU" sz="2000" b="0" strike="noStrike" spc="-1" dirty="0" smtClean="0">
                <a:latin typeface="Microsoft Sans Serif"/>
                <a:ea typeface="DejaVu Sans"/>
              </a:rPr>
              <a:t>статьи из журналов (с 2015 г.)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71703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Microsoft Sans Serif" pitchFamily="34" charset="0"/>
                <a:cs typeface="Microsoft Sans Serif" pitchFamily="34" charset="0"/>
              </a:rPr>
              <a:t>Доступ к ЭК: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Microsoft Sans Serif" pitchFamily="34" charset="0"/>
                <a:cs typeface="Microsoft Sans Serif" pitchFamily="34" charset="0"/>
              </a:rPr>
              <a:t>  * с</a:t>
            </a:r>
            <a:r>
              <a:rPr lang="ru-RU" sz="2000" dirty="0">
                <a:latin typeface="Microsoft Sans Serif" pitchFamily="34" charset="0"/>
                <a:cs typeface="Microsoft Sans Serif" pitchFamily="34" charset="0"/>
              </a:rPr>
              <a:t> любого гаджета через </a:t>
            </a:r>
            <a:r>
              <a:rPr lang="ru-RU" sz="2000" dirty="0" smtClean="0">
                <a:latin typeface="Microsoft Sans Serif" pitchFamily="34" charset="0"/>
                <a:cs typeface="Microsoft Sans Serif" pitchFamily="34" charset="0"/>
              </a:rPr>
              <a:t>интернет</a:t>
            </a:r>
            <a:endParaRPr lang="ru-RU" sz="2000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Microsoft Sans Serif" pitchFamily="34" charset="0"/>
                <a:cs typeface="Microsoft Sans Serif" pitchFamily="34" charset="0"/>
              </a:rPr>
              <a:t>  * из зала каталогов и картотек библиотеки КубГМУ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Microsoft Sans Serif" pitchFamily="34" charset="0"/>
                <a:cs typeface="Microsoft Sans Serif" pitchFamily="34" charset="0"/>
              </a:rPr>
              <a:t>  * с компьютеров в читальном зале;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721367" y="243097"/>
            <a:ext cx="7171662" cy="25223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0" strike="noStrike" spc="-1" dirty="0" smtClean="0">
                <a:latin typeface="Microsoft Sans Serif"/>
                <a:ea typeface="DejaVu Sans"/>
              </a:rPr>
              <a:t>Для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того, чтобы работать в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ЭК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необходимо зайти на официальный сайт КубГМУ,  открыть вкладку </a:t>
            </a:r>
            <a:r>
              <a:rPr lang="ru-RU" sz="2000" spc="-1" dirty="0" smtClean="0">
                <a:latin typeface="Microsoft Sans Serif"/>
                <a:ea typeface="DejaVu Sans"/>
              </a:rPr>
              <a:t>«Все сервисы</a:t>
            </a:r>
            <a:r>
              <a:rPr lang="ru-RU" sz="2000" spc="-1" dirty="0" smtClean="0">
                <a:latin typeface="Microsoft Sans Serif"/>
                <a:ea typeface="DejaVu Sans"/>
              </a:rPr>
              <a:t>»,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далее - «Электронные </a:t>
            </a:r>
            <a:r>
              <a:rPr lang="ru-RU" sz="2000" spc="-1" dirty="0">
                <a:latin typeface="Microsoft Sans Serif"/>
                <a:ea typeface="DejaVu Sans"/>
              </a:rPr>
              <a:t>библиотеки» </a:t>
            </a:r>
            <a:r>
              <a:rPr lang="ru-RU" sz="2000" spc="-1" dirty="0" smtClean="0">
                <a:latin typeface="Microsoft Sans Serif"/>
                <a:ea typeface="DejaVu Sans"/>
              </a:rPr>
              <a:t>- «</a:t>
            </a:r>
            <a:r>
              <a:rPr lang="ru-RU" sz="2000" spc="-1" dirty="0" err="1">
                <a:latin typeface="Microsoft Sans Serif"/>
                <a:ea typeface="DejaVu Sans"/>
              </a:rPr>
              <a:t>Мегапро</a:t>
            </a:r>
            <a:r>
              <a:rPr lang="ru-RU" sz="2000" spc="-1" dirty="0" smtClean="0">
                <a:latin typeface="Microsoft Sans Serif"/>
                <a:ea typeface="DejaVu Sans"/>
              </a:rPr>
              <a:t>» или вкладку «Обучающимся», далее «Библиотека» - «Электронные ресурсы» - «</a:t>
            </a:r>
            <a:r>
              <a:rPr lang="ru-RU" sz="2000" spc="-1" dirty="0" err="1" smtClean="0">
                <a:latin typeface="Microsoft Sans Serif"/>
                <a:ea typeface="DejaVu Sans"/>
              </a:rPr>
              <a:t>Мегапро</a:t>
            </a:r>
            <a:r>
              <a:rPr lang="ru-RU" sz="2000" spc="-1" dirty="0" smtClean="0">
                <a:latin typeface="Microsoft Sans Serif"/>
                <a:ea typeface="DejaVu Sans"/>
              </a:rPr>
              <a:t>».</a:t>
            </a:r>
            <a:endParaRPr lang="ru-RU" sz="2000" b="0" strike="noStrike" spc="-1" dirty="0" smtClean="0">
              <a:latin typeface="Microsoft Sans Serif"/>
              <a:ea typeface="DejaVu Sans"/>
            </a:endParaRPr>
          </a:p>
          <a:p>
            <a:pPr algn="just">
              <a:lnSpc>
                <a:spcPct val="115000"/>
              </a:lnSpc>
            </a:pPr>
            <a:r>
              <a:rPr lang="ru-RU" sz="2000" b="0" strike="noStrike" spc="-1" dirty="0" smtClean="0">
                <a:latin typeface="Microsoft Sans Serif"/>
                <a:ea typeface="DejaVu Sans"/>
              </a:rPr>
              <a:t>Это и есть Электронный каталог библиотеки </a:t>
            </a:r>
            <a:r>
              <a:rPr lang="ru-RU" sz="2000" b="0" strike="noStrike" spc="-1" dirty="0" err="1" smtClean="0">
                <a:latin typeface="Microsoft Sans Serif"/>
                <a:ea typeface="DejaVu Sans"/>
              </a:rPr>
              <a:t>КубГМУ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. </a:t>
            </a:r>
          </a:p>
          <a:p>
            <a:pPr>
              <a:lnSpc>
                <a:spcPct val="100000"/>
              </a:lnSpc>
            </a:pPr>
            <a:endParaRPr lang="ru-RU" sz="2000" i="1" u="sng" spc="-1" dirty="0">
              <a:latin typeface="Microsoft Sans Serif"/>
              <a:ea typeface="DejaVu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9" y="2492896"/>
            <a:ext cx="319962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3384376" cy="226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7"/>
            <a:ext cx="33123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373216"/>
            <a:ext cx="574238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pc="-1" dirty="0">
                <a:latin typeface="Microsoft Sans Serif"/>
                <a:ea typeface="DejaVu Sans"/>
              </a:rPr>
              <a:t>Он так же доступен по ссылкам:</a:t>
            </a:r>
            <a:endParaRPr lang="ru-RU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i="1" u="sng" spc="-1" dirty="0">
                <a:solidFill>
                  <a:srgbClr val="FFFFFF"/>
                </a:solidFill>
                <a:latin typeface="Microsoft Sans Serif"/>
                <a:ea typeface="DejaVu Sans"/>
                <a:hlinkClick r:id="rId5"/>
              </a:rPr>
              <a:t>http://lib.ksma.ru/</a:t>
            </a:r>
            <a:r>
              <a:rPr lang="ru-RU" i="1" u="sng" spc="-1" dirty="0">
                <a:solidFill>
                  <a:srgbClr val="FFFFFF"/>
                </a:solidFill>
                <a:latin typeface="Microsoft Sans Serif"/>
                <a:ea typeface="DejaVu Sans"/>
                <a:hlinkClick r:id="rId6"/>
              </a:rPr>
              <a:t> </a:t>
            </a:r>
            <a:endParaRPr lang="ru-RU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i="1" u="sng" spc="-1" dirty="0">
                <a:latin typeface="Microsoft Sans Serif"/>
                <a:ea typeface="DejaVu Sans"/>
              </a:rPr>
              <a:t>https://lib.ksma.ru/megapro/web</a:t>
            </a:r>
            <a:endParaRPr lang="ru-RU" i="1" u="sng" spc="-1" dirty="0">
              <a:latin typeface="Microsoft Sans Serif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397923" y="419400"/>
            <a:ext cx="817344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strike="noStrike" spc="-1" dirty="0">
                <a:latin typeface="Microsoft Sans Serif"/>
                <a:ea typeface="DejaVu Sans"/>
              </a:rPr>
              <a:t>Работа с электронным каталогом</a:t>
            </a:r>
            <a:endParaRPr lang="ru-RU" sz="3600" strike="noStrike" spc="-1" dirty="0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342063" y="2386995"/>
            <a:ext cx="4278240" cy="4148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latin typeface="Microsoft Sans Serif"/>
                <a:ea typeface="Microsoft YaHei"/>
              </a:rPr>
              <a:t>Выбор БД </a:t>
            </a:r>
            <a:r>
              <a:rPr lang="ru-RU" sz="1800" b="0" strike="noStrike" spc="-1" dirty="0">
                <a:latin typeface="Microsoft Sans Serif"/>
                <a:ea typeface="Microsoft YaHei"/>
              </a:rPr>
              <a:t>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 dirty="0">
                <a:latin typeface="Microsoft Sans Serif"/>
                <a:ea typeface="Microsoft YaHei"/>
              </a:rPr>
              <a:t>Основной каталог (книги</a:t>
            </a:r>
            <a:r>
              <a:rPr lang="ru-RU" sz="1800" b="0" strike="noStrike" spc="-1" dirty="0" smtClean="0">
                <a:latin typeface="Microsoft Sans Serif"/>
                <a:ea typeface="Microsoft YaHei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ru-RU" spc="-1" dirty="0" smtClean="0">
                <a:latin typeface="Microsoft Sans Serif"/>
                <a:ea typeface="Microsoft YaHei"/>
              </a:rPr>
              <a:t>Литература СПО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 dirty="0">
                <a:latin typeface="Microsoft Sans Serif"/>
                <a:ea typeface="Microsoft YaHei"/>
              </a:rPr>
              <a:t>Литература на иностранных языках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 dirty="0">
                <a:latin typeface="Microsoft Sans Serif"/>
                <a:ea typeface="Microsoft YaHei"/>
              </a:rPr>
              <a:t>Авторефераты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 dirty="0">
                <a:latin typeface="Microsoft Sans Serif"/>
                <a:ea typeface="Microsoft YaHei"/>
              </a:rPr>
              <a:t>Диссертации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 dirty="0">
                <a:latin typeface="Microsoft Sans Serif"/>
                <a:ea typeface="Microsoft YaHei"/>
              </a:rPr>
              <a:t>Редкая книга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 dirty="0">
                <a:latin typeface="Microsoft Sans Serif"/>
                <a:ea typeface="Microsoft YaHei"/>
              </a:rPr>
              <a:t>Статьи в журналах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 dirty="0">
                <a:latin typeface="Microsoft Sans Serif"/>
                <a:ea typeface="Microsoft YaHei"/>
              </a:rPr>
              <a:t>Труды сотрудников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 dirty="0" smtClean="0">
                <a:latin typeface="Microsoft Sans Serif"/>
                <a:ea typeface="Microsoft YaHei"/>
              </a:rPr>
              <a:t>Периодика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 dirty="0">
                <a:latin typeface="Microsoft Sans Serif"/>
                <a:ea typeface="Microsoft YaHei"/>
              </a:rPr>
              <a:t>История КубГМУ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0" strike="noStrike" spc="-1" dirty="0">
                <a:latin typeface="Microsoft Sans Serif"/>
                <a:ea typeface="Microsoft YaHei"/>
              </a:rPr>
              <a:t>Квалификационные работы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3465A4"/>
                </a:solidFill>
                <a:latin typeface="Microsoft Sans Serif"/>
                <a:ea typeface="Microsoft YaHei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423075" y="1372786"/>
            <a:ext cx="842184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latin typeface="Microsoft Sans Serif"/>
                <a:ea typeface="Microsoft YaHei"/>
              </a:rPr>
              <a:t>Для начала работы в ЭК необходимо выбрать в вертикальном меню базу данных, где будет осуществляться поиск </a:t>
            </a:r>
            <a:r>
              <a:rPr lang="ru-RU" sz="2000" b="0" strike="noStrike" spc="-1" dirty="0" smtClean="0">
                <a:latin typeface="Microsoft Sans Serif"/>
                <a:ea typeface="Microsoft YaHei"/>
              </a:rPr>
              <a:t>литературы</a:t>
            </a:r>
            <a:r>
              <a:rPr lang="ru-RU" sz="2000" spc="-1" dirty="0">
                <a:latin typeface="Microsoft Sans Serif"/>
                <a:ea typeface="Microsoft YaHei"/>
              </a:rPr>
              <a:t> </a:t>
            </a:r>
            <a:r>
              <a:rPr lang="ru-RU" sz="2000" spc="-1" dirty="0" smtClean="0">
                <a:latin typeface="Microsoft Sans Serif"/>
                <a:ea typeface="Microsoft YaHei"/>
              </a:rPr>
              <a:t>и тип поиска.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6" r="1594" b="5122"/>
          <a:stretch/>
        </p:blipFill>
        <p:spPr>
          <a:xfrm>
            <a:off x="3661674" y="3713656"/>
            <a:ext cx="5206458" cy="2822252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3132000" y="4438800"/>
            <a:ext cx="5181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67700" y="655920"/>
            <a:ext cx="755784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latin typeface="Microsoft Sans Serif"/>
                <a:ea typeface="DejaVu Sans"/>
              </a:rPr>
              <a:t>Для более эффективного результата лучше воспользоваться  функциями поиска.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251520" y="1355400"/>
            <a:ext cx="8170320" cy="5470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u="sng" strike="noStrike" spc="-1" dirty="0">
                <a:uFillTx/>
                <a:latin typeface="Microsoft Sans Serif"/>
                <a:ea typeface="DejaVu Sans"/>
              </a:rPr>
              <a:t>Все слова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1600" b="0" strike="noStrike" spc="-1" dirty="0">
                <a:latin typeface="Microsoft Sans Serif"/>
                <a:ea typeface="DejaVu Sans"/>
              </a:rPr>
              <a:t>Будут найдены документы,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1600" b="0" strike="noStrike" spc="-1" dirty="0">
                <a:latin typeface="Microsoft Sans Serif"/>
                <a:ea typeface="DejaVu Sans"/>
              </a:rPr>
              <a:t>в которых присутствуют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1600" b="0" strike="noStrike" spc="-1" dirty="0">
                <a:latin typeface="Microsoft Sans Serif"/>
                <a:ea typeface="DejaVu Sans"/>
              </a:rPr>
              <a:t>все слова, заданные в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1600" b="0" strike="noStrike" spc="-1" dirty="0">
                <a:latin typeface="Microsoft Sans Serif"/>
                <a:ea typeface="DejaVu Sans"/>
              </a:rPr>
              <a:t>поисковой строке.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1600" b="1" u="sng" strike="noStrike" spc="-1" dirty="0">
                <a:uFillTx/>
                <a:latin typeface="Microsoft Sans Serif"/>
                <a:ea typeface="DejaVu Sans"/>
              </a:rPr>
              <a:t>Любое слово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1600" b="0" strike="noStrike" spc="-1" dirty="0">
                <a:latin typeface="Microsoft Sans Serif"/>
                <a:ea typeface="DejaVu Sans"/>
              </a:rPr>
              <a:t>Будут найдены документы, в которых присутствует хотя бы одно слово,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1600" b="0" strike="noStrike" spc="-1" dirty="0">
                <a:latin typeface="Microsoft Sans Serif"/>
                <a:ea typeface="DejaVu Sans"/>
              </a:rPr>
              <a:t>заданное в поисковой строке.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1600" b="1" u="sng" strike="noStrike" spc="-1" dirty="0">
                <a:uFillTx/>
                <a:latin typeface="Microsoft Sans Serif"/>
                <a:ea typeface="DejaVu Sans"/>
              </a:rPr>
              <a:t>Полное совпадение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1600" b="0" strike="noStrike" spc="-1" dirty="0">
                <a:latin typeface="Microsoft Sans Serif"/>
                <a:ea typeface="DejaVu Sans"/>
              </a:rPr>
              <a:t>Происходит проверка на полное совпадение слов. Например, если задано слово "Петров", найденный документ будет содержать именно слово "Петров".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1600" b="1" u="sng" strike="noStrike" spc="-1" dirty="0">
                <a:uFillTx/>
                <a:latin typeface="Microsoft Sans Serif"/>
                <a:ea typeface="DejaVu Sans"/>
              </a:rPr>
              <a:t>Начинается с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1600" b="0" strike="noStrike" spc="-1" dirty="0">
                <a:latin typeface="Microsoft Sans Serif"/>
                <a:ea typeface="DejaVu Sans"/>
              </a:rPr>
              <a:t>Документ считается найденным, если в нем присутствуют слова, которые начинаются со слов, заданных в поисковой строке. Если не дописывать окончания слов, поиск результаты поиска покажут документы со словом во всех конфигурациях.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365" name="Рисунок 1"/>
          <p:cNvPicPr/>
          <p:nvPr/>
        </p:nvPicPr>
        <p:blipFill>
          <a:blip r:embed="rId2"/>
          <a:srcRect l="15291" t="28964" b="27687"/>
          <a:stretch/>
        </p:blipFill>
        <p:spPr>
          <a:xfrm>
            <a:off x="3132000" y="1484784"/>
            <a:ext cx="5832488" cy="1772640"/>
          </a:xfrm>
          <a:prstGeom prst="rect">
            <a:avLst/>
          </a:prstGeom>
          <a:ln w="19080">
            <a:solidFill>
              <a:srgbClr val="3465A4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323528" y="644217"/>
            <a:ext cx="63579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trike="noStrike" spc="-1" dirty="0">
                <a:latin typeface="Microsoft Sans Serif"/>
                <a:ea typeface="DejaVu Sans"/>
              </a:rPr>
              <a:t>Тип поиска: ПРОСТОЙ</a:t>
            </a:r>
            <a:endParaRPr lang="ru-RU" sz="4000" strike="noStrike" spc="-1" dirty="0">
              <a:latin typeface="Arial"/>
            </a:endParaRPr>
          </a:p>
        </p:txBody>
      </p:sp>
      <p:pic>
        <p:nvPicPr>
          <p:cNvPr id="367" name="Рисунок 36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5805" t="2885" r="5170" b="58294"/>
          <a:stretch/>
        </p:blipFill>
        <p:spPr>
          <a:xfrm>
            <a:off x="1979712" y="3063443"/>
            <a:ext cx="5136408" cy="3098957"/>
          </a:xfrm>
          <a:prstGeom prst="rect">
            <a:avLst/>
          </a:prstGeom>
          <a:ln w="19080">
            <a:solidFill>
              <a:srgbClr val="3465A4"/>
            </a:solidFill>
            <a:round/>
          </a:ln>
        </p:spPr>
      </p:pic>
      <p:sp>
        <p:nvSpPr>
          <p:cNvPr id="368" name="CustomShape 2"/>
          <p:cNvSpPr/>
          <p:nvPr/>
        </p:nvSpPr>
        <p:spPr>
          <a:xfrm>
            <a:off x="323528" y="1556792"/>
            <a:ext cx="8208912" cy="15066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Простой поиск позволяет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отследить </a:t>
            </a:r>
            <a:r>
              <a:rPr lang="ru-RU" sz="2000" spc="-1" dirty="0" smtClean="0">
                <a:latin typeface="Microsoft Sans Serif"/>
              </a:rPr>
              <a:t>введенный в </a:t>
            </a:r>
            <a:r>
              <a:rPr lang="ru-RU" sz="2000" spc="-1" dirty="0">
                <a:latin typeface="Microsoft Sans Serif"/>
              </a:rPr>
              <a:t>поисковой строке терм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 </a:t>
            </a:r>
            <a:r>
              <a:rPr lang="ru-RU" sz="2000" spc="-1" dirty="0" smtClean="0">
                <a:latin typeface="Microsoft Sans Serif"/>
              </a:rPr>
              <a:t>по </a:t>
            </a:r>
            <a:r>
              <a:rPr lang="ru-RU" sz="2000" spc="-1" dirty="0">
                <a:latin typeface="Microsoft Sans Serif"/>
              </a:rPr>
              <a:t>всем </a:t>
            </a:r>
            <a:r>
              <a:rPr lang="ru-RU" sz="2000" spc="-1" dirty="0" smtClean="0">
                <a:latin typeface="Microsoft Sans Serif"/>
              </a:rPr>
              <a:t>полям библиографической записи, </a:t>
            </a:r>
            <a:r>
              <a:rPr lang="ru-RU" sz="2000" spc="-1" dirty="0">
                <a:latin typeface="Microsoft Sans Serif"/>
              </a:rPr>
              <a:t>будь это одно или несколько слов, фамилия автора, заглавие </a:t>
            </a:r>
            <a:r>
              <a:rPr lang="ru-RU" sz="2000" spc="-1" dirty="0" smtClean="0">
                <a:latin typeface="Microsoft Sans Serif"/>
              </a:rPr>
              <a:t>документа и т.д</a:t>
            </a:r>
            <a:r>
              <a:rPr lang="ru-RU" sz="2000" spc="-1" dirty="0">
                <a:latin typeface="Microsoft Sans Serif"/>
              </a:rPr>
              <a:t>. </a:t>
            </a:r>
            <a:r>
              <a:rPr lang="ru-RU" sz="2000" spc="-1" dirty="0" smtClean="0">
                <a:latin typeface="Microsoft Sans Serif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260008" y="432000"/>
            <a:ext cx="561564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trike="noStrike" spc="-1" dirty="0">
                <a:latin typeface="Microsoft Sans Serif"/>
                <a:ea typeface="DejaVu Sans"/>
              </a:rPr>
              <a:t>Расширенный поиск</a:t>
            </a:r>
            <a:endParaRPr lang="ru-RU" sz="4000" strike="noStrike" spc="-1" dirty="0"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288000" y="1162440"/>
            <a:ext cx="8493840" cy="54531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Запрос на поиск формируется по определенным полям библиографического описания ЭК.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200" b="0" strike="noStrike" spc="-1" dirty="0" smtClean="0">
              <a:latin typeface="Microsoft Sans Serif"/>
              <a:ea typeface="DejaVu Sans"/>
            </a:endParaRPr>
          </a:p>
          <a:p>
            <a:pPr algn="just">
              <a:lnSpc>
                <a:spcPct val="115000"/>
              </a:lnSpc>
            </a:pPr>
            <a:r>
              <a:rPr lang="ru-RU" sz="2000" b="0" strike="noStrike" spc="-1" dirty="0" smtClean="0">
                <a:latin typeface="Microsoft Sans Serif"/>
                <a:ea typeface="DejaVu Sans"/>
              </a:rPr>
              <a:t>Запросы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между собой могут быть связаны логическими  связками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2000" b="0" i="1" strike="noStrike" spc="-1" dirty="0">
                <a:latin typeface="Microsoft Sans Serif"/>
                <a:ea typeface="DejaVu Sans"/>
              </a:rPr>
              <a:t>И, ИЛИ, КРОМЕ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2000" b="0" strike="noStrike" spc="-1" dirty="0" smtClean="0">
                <a:latin typeface="Microsoft Sans Serif"/>
                <a:ea typeface="DejaVu Sans"/>
              </a:rPr>
              <a:t>Условия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на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поиск: начинается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с </a:t>
            </a:r>
            <a:endParaRPr lang="ru-RU" sz="2000" b="0" strike="noStrike" spc="-1" dirty="0" smtClean="0">
              <a:latin typeface="Microsoft Sans Serif"/>
              <a:ea typeface="DejaVu Sans"/>
            </a:endParaRPr>
          </a:p>
          <a:p>
            <a:pPr algn="just">
              <a:lnSpc>
                <a:spcPct val="115000"/>
              </a:lnSpc>
            </a:pPr>
            <a:r>
              <a:rPr lang="ru-RU" sz="2000" b="0" strike="noStrike" spc="-1" dirty="0" smtClean="0">
                <a:latin typeface="Microsoft Sans Serif"/>
                <a:ea typeface="DejaVu Sans"/>
              </a:rPr>
              <a:t>(по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усечению справа),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по контексту, больше,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больше</a:t>
            </a:r>
          </a:p>
          <a:p>
            <a:pPr algn="just">
              <a:lnSpc>
                <a:spcPct val="115000"/>
              </a:lnSpc>
            </a:pPr>
            <a:r>
              <a:rPr lang="ru-RU" sz="2000" b="0" strike="noStrike" spc="-1" dirty="0" smtClean="0">
                <a:latin typeface="Microsoft Sans Serif"/>
                <a:ea typeface="DejaVu Sans"/>
              </a:rPr>
              <a:t>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равно, меньше,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меньше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равно,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есть значение, нет значения.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100" b="0" strike="noStrike" spc="-1" dirty="0" smtClean="0">
              <a:latin typeface="Microsoft Sans Serif"/>
              <a:ea typeface="DejaVu Sans"/>
            </a:endParaRPr>
          </a:p>
          <a:p>
            <a:pPr algn="just">
              <a:lnSpc>
                <a:spcPct val="115000"/>
              </a:lnSpc>
            </a:pPr>
            <a:r>
              <a:rPr lang="ru-RU" sz="2000" b="0" strike="noStrike" spc="-1" dirty="0" smtClean="0">
                <a:latin typeface="Microsoft Sans Serif"/>
                <a:ea typeface="DejaVu Sans"/>
              </a:rPr>
              <a:t>При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формировании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запросов</a:t>
            </a:r>
          </a:p>
          <a:p>
            <a:pPr algn="just">
              <a:lnSpc>
                <a:spcPct val="115000"/>
              </a:lnSpc>
            </a:pPr>
            <a:r>
              <a:rPr lang="ru-RU" sz="2000" b="0" strike="noStrike" spc="-1" dirty="0" smtClean="0">
                <a:latin typeface="Microsoft Sans Serif"/>
                <a:ea typeface="DejaVu Sans"/>
              </a:rPr>
              <a:t>на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поиск можно задать дополнительные условия - фильтры.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200" b="0" strike="noStrike" spc="-1" dirty="0" smtClean="0">
              <a:latin typeface="Microsoft Sans Serif"/>
              <a:ea typeface="DejaVu Sans"/>
            </a:endParaRPr>
          </a:p>
          <a:p>
            <a:pPr algn="just">
              <a:lnSpc>
                <a:spcPct val="115000"/>
              </a:lnSpc>
            </a:pPr>
            <a:r>
              <a:rPr lang="ru-RU" sz="2000" b="0" strike="noStrike" spc="-1" dirty="0" smtClean="0">
                <a:latin typeface="Microsoft Sans Serif"/>
                <a:ea typeface="DejaVu Sans"/>
              </a:rPr>
              <a:t>Кнопка </a:t>
            </a:r>
            <a:r>
              <a:rPr lang="ru-RU" sz="2000" b="0" strike="noStrike" spc="-1" dirty="0">
                <a:latin typeface="Microsoft Sans Serif"/>
                <a:ea typeface="DejaVu Sans"/>
              </a:rPr>
              <a:t>«Очистить» выполнит удаление всех введенных значений и обеспечит выдачу пустой поисковой формы.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371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</a:extLst>
          </a:blip>
          <a:srcRect l="4325" t="6395" r="4822" b="28528"/>
          <a:stretch/>
        </p:blipFill>
        <p:spPr>
          <a:xfrm rot="21593400">
            <a:off x="4371398" y="2569148"/>
            <a:ext cx="4423582" cy="2376433"/>
          </a:xfrm>
          <a:prstGeom prst="rect">
            <a:avLst/>
          </a:prstGeom>
          <a:ln w="19080">
            <a:solidFill>
              <a:srgbClr val="3465A4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2195640" y="2954880"/>
            <a:ext cx="6549480" cy="307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2"/>
          <p:cNvSpPr/>
          <p:nvPr/>
        </p:nvSpPr>
        <p:spPr>
          <a:xfrm>
            <a:off x="394920" y="1268760"/>
            <a:ext cx="835020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Позволяет искать документы во всех отмеченных базах данных.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Количество найденных документов отмечено в третьей графе таблицы.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latin typeface="Microsoft Sans Serif"/>
                <a:ea typeface="DejaVu Sans"/>
              </a:rPr>
              <a:t>Для того, чтобы просмотреть найденные документы, необходимо нажать на ту базу, которая высветилась другим (не черным) </a:t>
            </a:r>
            <a:r>
              <a:rPr lang="ru-RU" sz="2000" b="0" strike="noStrike" spc="-1" dirty="0" smtClean="0">
                <a:latin typeface="Microsoft Sans Serif"/>
                <a:ea typeface="DejaVu Sans"/>
              </a:rPr>
              <a:t>цветом.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74" name="CustomShape 3"/>
          <p:cNvSpPr/>
          <p:nvPr/>
        </p:nvSpPr>
        <p:spPr>
          <a:xfrm>
            <a:off x="251520" y="516426"/>
            <a:ext cx="531000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strike="noStrike" spc="-1" dirty="0">
                <a:latin typeface="Microsoft Sans Serif"/>
                <a:ea typeface="DejaVu Sans"/>
              </a:rPr>
              <a:t>Сквозной поиск</a:t>
            </a:r>
            <a:endParaRPr lang="ru-RU" sz="4000" strike="noStrike" spc="-1" dirty="0">
              <a:latin typeface="Arial"/>
            </a:endParaRPr>
          </a:p>
        </p:txBody>
      </p:sp>
      <p:pic>
        <p:nvPicPr>
          <p:cNvPr id="375" name="Рисунок 374"/>
          <p:cNvPicPr/>
          <p:nvPr/>
        </p:nvPicPr>
        <p:blipFill>
          <a:blip r:embed="rId2"/>
          <a:stretch/>
        </p:blipFill>
        <p:spPr>
          <a:xfrm>
            <a:off x="1079536" y="3187920"/>
            <a:ext cx="7092864" cy="3347520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08080"/>
      </a:dk2>
      <a:lt2>
        <a:srgbClr val="167EDC"/>
      </a:lt2>
      <a:accent1>
        <a:srgbClr val="2DC010"/>
      </a:accent1>
      <a:accent2>
        <a:srgbClr val="EE0077"/>
      </a:accent2>
      <a:accent3>
        <a:srgbClr val="FFFFFF"/>
      </a:accent3>
      <a:accent4>
        <a:srgbClr val="6C6C6C"/>
      </a:accent4>
      <a:accent5>
        <a:srgbClr val="ADDCAA"/>
      </a:accent5>
      <a:accent6>
        <a:srgbClr val="D8006B"/>
      </a:accent6>
      <a:hlink>
        <a:srgbClr val="FDA609"/>
      </a:hlink>
      <a:folHlink>
        <a:srgbClr val="808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</TotalTime>
  <Words>658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2_Апекс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ресурсы в библиотеке Куб ГМУ</dc:title>
  <dc:creator>Шалай Анна Александровна</dc:creator>
  <cp:lastModifiedBy>Каталожный зал</cp:lastModifiedBy>
  <cp:revision>279</cp:revision>
  <cp:lastPrinted>2019-03-26T12:45:44Z</cp:lastPrinted>
  <dcterms:created xsi:type="dcterms:W3CDTF">2019-03-21T12:52:18Z</dcterms:created>
  <dcterms:modified xsi:type="dcterms:W3CDTF">2024-11-13T08:19:08Z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</Properties>
</file>